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78116" autoAdjust="0"/>
  </p:normalViewPr>
  <p:slideViewPr>
    <p:cSldViewPr snapToObjects="1">
      <p:cViewPr varScale="1">
        <p:scale>
          <a:sx n="94" d="100"/>
          <a:sy n="94" d="100"/>
        </p:scale>
        <p:origin x="162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D1E9E-B9B0-EC42-9C6D-B65949D5C562}" type="datetimeFigureOut">
              <a:rPr lang="en-US" smtClean="0"/>
              <a:pPr/>
              <a:t>2/4/16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7FE55-E65C-7447-AAF3-27BE0C6161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69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82777-81BA-3C46-A8B1-BB71FDEA633A}" type="datetimeFigureOut">
              <a:rPr lang="en-US" smtClean="0"/>
              <a:pPr/>
              <a:t>2/4/16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47D10-49F1-2B47-8505-DF8BC08CB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809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47D10-49F1-2B47-8505-DF8BC08CB12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58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From: http://</a:t>
            </a:r>
            <a:r>
              <a:rPr lang="en-US" dirty="0" err="1" smtClean="0"/>
              <a:t>cwbuecheler.com</a:t>
            </a:r>
            <a:r>
              <a:rPr lang="en-US" dirty="0" smtClean="0"/>
              <a:t>/web/tutorials/2014/restful-web-app-node-express-</a:t>
            </a:r>
            <a:r>
              <a:rPr lang="en-US" dirty="0" err="1" smtClean="0"/>
              <a:t>mongodb</a:t>
            </a:r>
            <a:r>
              <a:rPr lang="en-US" dirty="0" smtClean="0"/>
              <a:t>/</a:t>
            </a:r>
          </a:p>
          <a:p>
            <a:r>
              <a:rPr lang="en-US" dirty="0" smtClean="0"/>
              <a:t>Who</a:t>
            </a:r>
            <a:r>
              <a:rPr lang="en-US" baseline="0" dirty="0" smtClean="0"/>
              <a:t> interpreted it from http://</a:t>
            </a:r>
            <a:r>
              <a:rPr lang="en-US" baseline="0" dirty="0" err="1" smtClean="0"/>
              <a:t>www.ibm.com</a:t>
            </a:r>
            <a:r>
              <a:rPr lang="en-US" baseline="0" dirty="0" smtClean="0"/>
              <a:t>/</a:t>
            </a:r>
            <a:r>
              <a:rPr lang="en-US" baseline="0" dirty="0" err="1" smtClean="0"/>
              <a:t>developerworks</a:t>
            </a:r>
            <a:r>
              <a:rPr lang="en-US" baseline="0" dirty="0" smtClean="0"/>
              <a:t>/</a:t>
            </a:r>
            <a:r>
              <a:rPr lang="en-US" baseline="0" dirty="0" err="1" smtClean="0"/>
              <a:t>webservices</a:t>
            </a:r>
            <a:r>
              <a:rPr lang="en-US" baseline="0" dirty="0" smtClean="0"/>
              <a:t>/library/</a:t>
            </a:r>
            <a:r>
              <a:rPr lang="en-US" baseline="0" dirty="0" err="1" smtClean="0"/>
              <a:t>ws</a:t>
            </a:r>
            <a:r>
              <a:rPr lang="en-US" baseline="0" dirty="0" smtClean="0"/>
              <a:t>-restful/</a:t>
            </a:r>
          </a:p>
          <a:p>
            <a:r>
              <a:rPr lang="en-US" baseline="0" dirty="0" smtClean="0"/>
              <a:t>Who copied from http://</a:t>
            </a:r>
            <a:r>
              <a:rPr lang="en-US" baseline="0" dirty="0" err="1" smtClean="0"/>
              <a:t>shop.oreilly.com</a:t>
            </a:r>
            <a:r>
              <a:rPr lang="en-US" baseline="0" dirty="0" smtClean="0"/>
              <a:t>/product/9780596529260.do</a:t>
            </a:r>
          </a:p>
          <a:p>
            <a:r>
              <a:rPr lang="en-US" baseline="0" dirty="0" smtClean="0"/>
              <a:t>Who borrowed from http://</a:t>
            </a:r>
            <a:r>
              <a:rPr lang="en-US" baseline="0" dirty="0" err="1" smtClean="0"/>
              <a:t>www.ics.uci.edu</a:t>
            </a:r>
            <a:r>
              <a:rPr lang="en-US" baseline="0" dirty="0" smtClean="0"/>
              <a:t>/~fielding/pubs/dissertation/</a:t>
            </a:r>
            <a:r>
              <a:rPr lang="en-US" baseline="0" dirty="0" err="1" smtClean="0"/>
              <a:t>rest_arch_style.htm</a:t>
            </a:r>
            <a:endParaRPr lang="en-US" baseline="0" dirty="0" smtClean="0"/>
          </a:p>
          <a:p>
            <a:r>
              <a:rPr lang="en-US" baseline="0" dirty="0" smtClean="0"/>
              <a:t>Who cited http://</a:t>
            </a:r>
            <a:r>
              <a:rPr lang="en-US" baseline="0" dirty="0" err="1" smtClean="0"/>
              <a:t>www.ietf.org</a:t>
            </a:r>
            <a:r>
              <a:rPr lang="en-US" baseline="0" dirty="0" smtClean="0"/>
              <a:t>/</a:t>
            </a:r>
            <a:r>
              <a:rPr lang="en-US" baseline="0" dirty="0" err="1" smtClean="0"/>
              <a:t>rfc</a:t>
            </a:r>
            <a:r>
              <a:rPr lang="en-US" baseline="0" dirty="0" smtClean="0"/>
              <a:t>/rfc2616.txt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47D10-49F1-2B47-8505-DF8BC08CB12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40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F96589-83D1-A741-9046-8865D14A6352}" type="datetime1">
              <a:rPr lang="en-US" smtClean="0"/>
              <a:t>2/4/16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r>
              <a:rPr kumimoji="0" lang="en-US" smtClean="0">
                <a:solidFill>
                  <a:schemeClr val="accent1">
                    <a:tint val="20000"/>
                  </a:schemeClr>
                </a:solidFill>
              </a:rPr>
              <a:t>Mobile Application Development</a:t>
            </a:r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E718-D002-DA4E-B26E-F62A68FEFB27}" type="datetime1">
              <a:rPr lang="en-US" smtClean="0"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Mobile Application Development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260E-18E3-444C-83A5-B0547FD63AE0}" type="datetime1">
              <a:rPr lang="en-US" smtClean="0"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Mobile Application Development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53098-9F70-2547-8DEB-8E1F47F28D75}" type="datetime1">
              <a:rPr lang="en-US" smtClean="0"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Mobile Application Development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C6873-9820-2048-A226-CCFF15AE8FE2}" type="datetime1">
              <a:rPr lang="en-US" smtClean="0"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Mobile Application Development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73D9-9E02-5B49-BFAB-DD7FC11E009F}" type="datetime1">
              <a:rPr lang="en-US" smtClean="0"/>
              <a:t>2/4/16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Mobile Application Development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BF55-D474-2B4D-AD80-695CD4C4ED91}" type="datetime1">
              <a:rPr lang="en-US" smtClean="0"/>
              <a:t>2/4/16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Mobile Application Development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D60C-4655-0A4E-ACF1-81445CAB2522}" type="datetime1">
              <a:rPr lang="en-US" smtClean="0"/>
              <a:t>2/4/16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Mobile Application Development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C414-309C-AB49-BEE7-B022FFA0E4A4}" type="datetime1">
              <a:rPr lang="en-US" smtClean="0"/>
              <a:t>2/4/16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Mobile Application Development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3B70ECC-9430-A043-9055-0CE23956F4AE}" type="datetime1">
              <a:rPr lang="en-US" smtClean="0"/>
              <a:t>2/4/16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Mobile Application Development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904E44A-E12A-8446-95FE-CB65A8729D11}" type="datetime1">
              <a:rPr lang="en-US" smtClean="0"/>
              <a:t>2/4/16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en-US" smtClean="0">
                <a:solidFill>
                  <a:schemeClr val="tx1"/>
                </a:solidFill>
              </a:rPr>
              <a:t>Mobile Application Development</a:t>
            </a:r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509C987C-09F8-E546-AA7C-417F85E565A6}" type="datetime1">
              <a:rPr lang="en-US" smtClean="0"/>
              <a:t>2/4/16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 algn="r" eaLnBrk="1" latinLnBrk="0" hangingPunct="1"/>
            <a:r>
              <a:rPr kumimoji="0" lang="en-US" sz="1000" smtClean="0">
                <a:solidFill>
                  <a:schemeClr val="tx1"/>
                </a:solidFill>
              </a:rPr>
              <a:t>Mobile Application Development</a:t>
            </a:r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omain.com/myservice/newuser.php?newuser=bob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eather.com/90110?callback=MyCallbac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JavascriptII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Rest Basics</a:t>
            </a:r>
          </a:p>
          <a:p>
            <a:r>
              <a:rPr lang="en-US" dirty="0" smtClean="0"/>
              <a:t>Kris Secor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HTTP methods explicitly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Be stateless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Expose directory structure-like URIs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Transfer XML, JavaScript Object Notation (JSON), or both.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71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Saving state information should be client side only. Think </a:t>
            </a:r>
            <a:r>
              <a:rPr lang="en-US" dirty="0" err="1" smtClean="0"/>
              <a:t>sessionStorage</a:t>
            </a:r>
            <a:r>
              <a:rPr lang="en-US" dirty="0" smtClean="0"/>
              <a:t> or </a:t>
            </a:r>
            <a:r>
              <a:rPr lang="en-US" dirty="0" err="1" smtClean="0"/>
              <a:t>localStorage</a:t>
            </a:r>
            <a:endParaRPr lang="en-US" dirty="0" smtClean="0"/>
          </a:p>
          <a:p>
            <a:r>
              <a:rPr lang="en-US" dirty="0" smtClean="0"/>
              <a:t>Pagination is a </a:t>
            </a:r>
            <a:r>
              <a:rPr lang="en-US" dirty="0"/>
              <a:t>good example. Stateless design would populate </a:t>
            </a:r>
            <a:r>
              <a:rPr lang="en-US" dirty="0" err="1"/>
              <a:t>prevPage</a:t>
            </a:r>
            <a:r>
              <a:rPr lang="en-US" dirty="0"/>
              <a:t>, </a:t>
            </a:r>
            <a:r>
              <a:rPr lang="en-US" dirty="0" err="1"/>
              <a:t>currPage</a:t>
            </a:r>
            <a:r>
              <a:rPr lang="en-US" dirty="0"/>
              <a:t>, and </a:t>
            </a:r>
            <a:r>
              <a:rPr lang="en-US" dirty="0" err="1"/>
              <a:t>nextPage</a:t>
            </a:r>
            <a:r>
              <a:rPr lang="en-US" dirty="0"/>
              <a:t> </a:t>
            </a:r>
            <a:r>
              <a:rPr lang="en-US" dirty="0" smtClean="0"/>
              <a:t>data on the client side while the get method controlled the content delivery.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Stateless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736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Instead of mm214.com?course=</a:t>
            </a:r>
            <a:r>
              <a:rPr lang="en-US" dirty="0" err="1" smtClean="0"/>
              <a:t>mobile&amp;files</a:t>
            </a:r>
            <a:r>
              <a:rPr lang="en-US" dirty="0" smtClean="0"/>
              <a:t>=</a:t>
            </a:r>
            <a:r>
              <a:rPr lang="en-US" dirty="0" err="1" smtClean="0"/>
              <a:t>data&amp;presentation</a:t>
            </a:r>
            <a:r>
              <a:rPr lang="en-US" dirty="0" smtClean="0"/>
              <a:t>=11</a:t>
            </a:r>
          </a:p>
          <a:p>
            <a:r>
              <a:rPr lang="en-US" dirty="0" smtClean="0"/>
              <a:t>Use mm214.com/mobile/data/11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Expose directory structure-like URIs.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793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the server is delivering content in these formats.</a:t>
            </a:r>
          </a:p>
          <a:p>
            <a:r>
              <a:rPr lang="en-US" dirty="0" smtClean="0"/>
              <a:t>This allows us to populate our interfaces without affecting </a:t>
            </a:r>
            <a:r>
              <a:rPr lang="en-US" smtClean="0"/>
              <a:t>the server.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Transfer XML, JavaScript Object Notation (JSON), or both.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214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retrieve data, you use GET. 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create data, you use </a:t>
            </a:r>
            <a:r>
              <a:rPr lang="en-US" dirty="0" smtClean="0"/>
              <a:t>POST</a:t>
            </a:r>
          </a:p>
          <a:p>
            <a:r>
              <a:rPr lang="en-US" dirty="0" smtClean="0"/>
              <a:t>To </a:t>
            </a:r>
            <a:r>
              <a:rPr lang="en-US" dirty="0"/>
              <a:t>update or change data, you use PUT 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delete data you use </a:t>
            </a:r>
            <a:r>
              <a:rPr lang="en-US" dirty="0" smtClean="0"/>
              <a:t>DELETE</a:t>
            </a:r>
          </a:p>
          <a:p>
            <a:r>
              <a:rPr lang="en-US" dirty="0"/>
              <a:t>So </a:t>
            </a:r>
            <a:r>
              <a:rPr lang="en-US" dirty="0">
                <a:hlinkClick r:id="rId2"/>
              </a:rPr>
              <a:t>http://www.domain.com/myservice/newuser.php?newuser=</a:t>
            </a:r>
            <a:r>
              <a:rPr lang="en-US" dirty="0" smtClean="0">
                <a:hlinkClick r:id="rId2"/>
              </a:rPr>
              <a:t>bob</a:t>
            </a:r>
            <a:r>
              <a:rPr lang="en-US" dirty="0" smtClean="0"/>
              <a:t> is bad!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HTTP Methods </a:t>
            </a:r>
            <a:r>
              <a:rPr lang="en-US" dirty="0" smtClean="0"/>
              <a:t>Explicitly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86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erver returns  </a:t>
            </a:r>
            <a:r>
              <a:rPr lang="en-US" dirty="0"/>
              <a:t>JSON with “padding” (the “P” part of JSONP) that executes a function wrapping the incoming data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With JSON:</a:t>
            </a:r>
          </a:p>
          <a:p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/>
              <a:t>www.weather.com</a:t>
            </a:r>
            <a:r>
              <a:rPr lang="en-US" dirty="0"/>
              <a:t>/</a:t>
            </a:r>
            <a:r>
              <a:rPr lang="en-US" dirty="0" smtClean="0"/>
              <a:t>90110</a:t>
            </a:r>
            <a:endParaRPr lang="en-US" dirty="0"/>
          </a:p>
          <a:p>
            <a:r>
              <a:rPr lang="en-US" dirty="0"/>
              <a:t>{"</a:t>
            </a:r>
            <a:r>
              <a:rPr lang="en-US" dirty="0" err="1"/>
              <a:t>zipCode</a:t>
            </a:r>
            <a:r>
              <a:rPr lang="en-US" dirty="0"/>
              <a:t>": "</a:t>
            </a:r>
            <a:r>
              <a:rPr lang="en-US" dirty="0" smtClean="0"/>
              <a:t>90110</a:t>
            </a:r>
            <a:r>
              <a:rPr lang="en-US" dirty="0"/>
              <a:t>","location": </a:t>
            </a:r>
            <a:r>
              <a:rPr lang="en-US" dirty="0" smtClean="0"/>
              <a:t>”San </a:t>
            </a:r>
            <a:r>
              <a:rPr lang="en-US" dirty="0" err="1" smtClean="0"/>
              <a:t>Diego"</a:t>
            </a:r>
            <a:r>
              <a:rPr lang="en-US" dirty="0" err="1"/>
              <a:t>,"high</a:t>
            </a:r>
            <a:r>
              <a:rPr lang="en-US" dirty="0"/>
              <a:t>": "85 </a:t>
            </a:r>
            <a:r>
              <a:rPr lang="en-US" dirty="0" err="1"/>
              <a:t>degrees","low</a:t>
            </a:r>
            <a:r>
              <a:rPr lang="en-US" dirty="0"/>
              <a:t>": "55 degrees"</a:t>
            </a:r>
            <a:r>
              <a:rPr lang="en-US" dirty="0" smtClean="0"/>
              <a:t>}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Jsonp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695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http://www.weather.com/</a:t>
            </a:r>
            <a:r>
              <a:rPr lang="en-US" dirty="0" smtClean="0">
                <a:hlinkClick r:id="rId2"/>
              </a:rPr>
              <a:t>90110</a:t>
            </a:r>
            <a:r>
              <a:rPr lang="en-US" dirty="0">
                <a:hlinkClick r:id="rId2"/>
              </a:rPr>
              <a:t>?callback=</a:t>
            </a:r>
            <a:r>
              <a:rPr lang="en-US" dirty="0" smtClean="0">
                <a:hlinkClick r:id="rId2"/>
              </a:rPr>
              <a:t>MyCallback</a:t>
            </a:r>
            <a:endParaRPr lang="en-US" dirty="0" smtClean="0"/>
          </a:p>
          <a:p>
            <a:r>
              <a:rPr lang="en-US" dirty="0" err="1"/>
              <a:t>MyCallback</a:t>
            </a:r>
            <a:r>
              <a:rPr lang="en-US" dirty="0"/>
              <a:t>({"</a:t>
            </a:r>
            <a:r>
              <a:rPr lang="en-US" dirty="0" err="1"/>
              <a:t>zipCode</a:t>
            </a:r>
            <a:r>
              <a:rPr lang="en-US" dirty="0"/>
              <a:t>": "</a:t>
            </a:r>
            <a:r>
              <a:rPr lang="en-US" dirty="0" smtClean="0"/>
              <a:t>90110</a:t>
            </a:r>
            <a:r>
              <a:rPr lang="en-US" dirty="0"/>
              <a:t>","location": </a:t>
            </a:r>
            <a:r>
              <a:rPr lang="en-US" dirty="0" smtClean="0"/>
              <a:t>”San </a:t>
            </a:r>
            <a:r>
              <a:rPr lang="en-US" dirty="0" err="1" smtClean="0"/>
              <a:t>Diego"</a:t>
            </a:r>
            <a:r>
              <a:rPr lang="en-US" dirty="0" err="1"/>
              <a:t>,"high</a:t>
            </a:r>
            <a:r>
              <a:rPr lang="en-US" dirty="0"/>
              <a:t>": "85 </a:t>
            </a:r>
            <a:r>
              <a:rPr lang="en-US" dirty="0" err="1"/>
              <a:t>degrees","low</a:t>
            </a:r>
            <a:r>
              <a:rPr lang="en-US" dirty="0"/>
              <a:t>": "55 degrees"});</a:t>
            </a:r>
          </a:p>
          <a:p>
            <a:r>
              <a:rPr lang="en-US" dirty="0" smtClean="0"/>
              <a:t>As </a:t>
            </a:r>
            <a:r>
              <a:rPr lang="en-US" dirty="0"/>
              <a:t>long as </a:t>
            </a:r>
            <a:r>
              <a:rPr lang="en-US" dirty="0" err="1"/>
              <a:t>MyCallback</a:t>
            </a:r>
            <a:r>
              <a:rPr lang="en-US" dirty="0"/>
              <a:t> is a valid function name in the global </a:t>
            </a:r>
            <a:r>
              <a:rPr lang="en-US" dirty="0" smtClean="0"/>
              <a:t>scope, the data will be accessible to the rest of </a:t>
            </a:r>
            <a:r>
              <a:rPr lang="en-US" smtClean="0"/>
              <a:t>your application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JSONP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4485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5595</TotalTime>
  <Words>307</Words>
  <Application>Microsoft Macintosh PowerPoint</Application>
  <PresentationFormat>On-screen Show (4:3)</PresentationFormat>
  <Paragraphs>42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Lucida Sans Unicode</vt:lpstr>
      <vt:lpstr>Verdana</vt:lpstr>
      <vt:lpstr>Wingdings 2</vt:lpstr>
      <vt:lpstr>Wingdings 3</vt:lpstr>
      <vt:lpstr>Concourse</vt:lpstr>
      <vt:lpstr>JavascriptII</vt:lpstr>
      <vt:lpstr>Rest</vt:lpstr>
      <vt:lpstr>Stateless</vt:lpstr>
      <vt:lpstr>Expose directory structure-like URIs. </vt:lpstr>
      <vt:lpstr>Transfer XML, JavaScript Object Notation (JSON), or both. </vt:lpstr>
      <vt:lpstr>Use HTTP Methods Explicitly</vt:lpstr>
      <vt:lpstr>Jsonp</vt:lpstr>
      <vt:lpstr>With JSONP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ART40545</dc:title>
  <dc:creator>Kristian Secor</dc:creator>
  <cp:lastModifiedBy>krissecor@carling.onmicrosoft.com</cp:lastModifiedBy>
  <cp:revision>108</cp:revision>
  <dcterms:created xsi:type="dcterms:W3CDTF">2013-09-24T22:59:28Z</dcterms:created>
  <dcterms:modified xsi:type="dcterms:W3CDTF">2016-02-05T00:59:00Z</dcterms:modified>
</cp:coreProperties>
</file>