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9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5C29-BA4D-453F-90B4-68EF9A29680B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BFCF-8E74-46C4-8E1B-64729D16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5C29-BA4D-453F-90B4-68EF9A29680B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BFCF-8E74-46C4-8E1B-64729D16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5C29-BA4D-453F-90B4-68EF9A29680B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BFCF-8E74-46C4-8E1B-64729D16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5C29-BA4D-453F-90B4-68EF9A29680B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BFCF-8E74-46C4-8E1B-64729D16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5C29-BA4D-453F-90B4-68EF9A29680B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BFCF-8E74-46C4-8E1B-64729D16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5C29-BA4D-453F-90B4-68EF9A29680B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BFCF-8E74-46C4-8E1B-64729D16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5C29-BA4D-453F-90B4-68EF9A29680B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BFCF-8E74-46C4-8E1B-64729D16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5C29-BA4D-453F-90B4-68EF9A29680B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BFCF-8E74-46C4-8E1B-64729D16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5C29-BA4D-453F-90B4-68EF9A29680B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BFCF-8E74-46C4-8E1B-64729D16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5C29-BA4D-453F-90B4-68EF9A29680B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BFCF-8E74-46C4-8E1B-64729D16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5C29-BA4D-453F-90B4-68EF9A29680B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BFCF-8E74-46C4-8E1B-64729D16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65C29-BA4D-453F-90B4-68EF9A29680B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3BFCF-8E74-46C4-8E1B-64729D16DD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Crow’s Foot Notation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</a:t>
            </a:r>
            <a:r>
              <a:rPr lang="en-US" dirty="0" err="1" smtClean="0"/>
              <a:t>nonkey</a:t>
            </a:r>
            <a:r>
              <a:rPr lang="en-US" dirty="0" smtClean="0"/>
              <a:t> columns must be dependent on a candidate key</a:t>
            </a:r>
          </a:p>
          <a:p>
            <a:r>
              <a:rPr lang="en-US" dirty="0" smtClean="0"/>
              <a:t>No interdependences!!</a:t>
            </a:r>
          </a:p>
          <a:p>
            <a:pPr lvl="1">
              <a:buNone/>
            </a:pPr>
            <a:r>
              <a:rPr lang="en-US" dirty="0" smtClean="0"/>
              <a:t>Bad 2NF Example:</a:t>
            </a:r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Book is linked to author, publisher is linked to book: </a:t>
            </a:r>
            <a:r>
              <a:rPr lang="en-US" i="1" dirty="0" smtClean="0">
                <a:solidFill>
                  <a:schemeClr val="tx2"/>
                </a:solidFill>
              </a:rPr>
              <a:t>transitive</a:t>
            </a:r>
            <a:r>
              <a:rPr lang="en-US" dirty="0" smtClean="0"/>
              <a:t> dependency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600200" y="40386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Author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Book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Publisher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3NF Continued</a:t>
            </a:r>
            <a:endParaRPr lang="en-US" dirty="0"/>
          </a:p>
        </p:txBody>
      </p:sp>
      <p:pic>
        <p:nvPicPr>
          <p:cNvPr id="4" name="Content Placeholder 3" descr="boodb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1953" y="1905000"/>
            <a:ext cx="8371047" cy="2362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to </a:t>
            </a:r>
            <a:r>
              <a:rPr lang="en-US" dirty="0" err="1" smtClean="0"/>
              <a:t>Denormalize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data sets where speed is a PRIORITY</a:t>
            </a:r>
          </a:p>
          <a:p>
            <a:r>
              <a:rPr lang="en-US" dirty="0" smtClean="0"/>
              <a:t>Efficiency in filtering balanced against cost in resources in maintaining data integrity</a:t>
            </a:r>
          </a:p>
          <a:p>
            <a:pPr lvl="1">
              <a:buNone/>
            </a:pPr>
            <a:r>
              <a:rPr lang="en-US" dirty="0" smtClean="0"/>
              <a:t>	Ex: Amazon.com: Finding correlations in buying behavior on the fly across normalized split tables results in a huge performance hit</a:t>
            </a:r>
          </a:p>
          <a:p>
            <a:pPr lvl="1">
              <a:buNone/>
            </a:pPr>
            <a:r>
              <a:rPr lang="en-US" dirty="0"/>
              <a:t>	</a:t>
            </a:r>
            <a:r>
              <a:rPr lang="en-US" dirty="0" smtClean="0"/>
              <a:t>Cost in maintaining data integrity externally balanced by customer experience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Crow’s foot exemplifies relationships in implementation diagrams</a:t>
            </a:r>
          </a:p>
          <a:p>
            <a:endParaRPr lang="en-US" dirty="0"/>
          </a:p>
          <a:p>
            <a:r>
              <a:rPr lang="en-US" dirty="0" smtClean="0"/>
              <a:t>Tables attributes are internal to table artifacts</a:t>
            </a:r>
          </a:p>
          <a:p>
            <a:endParaRPr lang="en-US" dirty="0"/>
          </a:p>
          <a:p>
            <a:r>
              <a:rPr lang="en-US" dirty="0" smtClean="0"/>
              <a:t>Relationships are presented as links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Notation Continued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905000"/>
            <a:ext cx="5668329" cy="338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vs. Dependent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Independent entities may exist without relationships</a:t>
            </a:r>
          </a:p>
          <a:p>
            <a:r>
              <a:rPr lang="en-US" dirty="0" smtClean="0"/>
              <a:t>Dependent entities do not exist without relationships</a:t>
            </a:r>
            <a:endParaRPr lang="en-US" dirty="0"/>
          </a:p>
          <a:p>
            <a:pPr>
              <a:buNone/>
            </a:pPr>
            <a:r>
              <a:rPr lang="en-US" dirty="0" smtClean="0"/>
              <a:t>	ex: A contact record in a table may have a primary key that corresponds to another table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Other table lists zero or more email addresses for that contact.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>
                <a:solidFill>
                  <a:schemeClr val="tx2"/>
                </a:solidFill>
              </a:rPr>
              <a:t>Contact records may exist without email entries. The inverse is not true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Dependence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1:1 relationships</a:t>
            </a:r>
            <a:r>
              <a:rPr lang="en-US" dirty="0" smtClean="0"/>
              <a:t>. Primary key for one of the tables is included as foreign key in the other table.</a:t>
            </a:r>
          </a:p>
          <a:p>
            <a:r>
              <a:rPr lang="en-US" b="1" dirty="0" smtClean="0"/>
              <a:t>1:n relationships</a:t>
            </a:r>
            <a:r>
              <a:rPr lang="en-US" dirty="0" smtClean="0"/>
              <a:t>. Primary key of the table in the ’1′ side is added as foreign key in the table in the ‘n’ side.</a:t>
            </a:r>
          </a:p>
          <a:p>
            <a:r>
              <a:rPr lang="en-US" b="1" dirty="0" smtClean="0"/>
              <a:t>n:m relationships</a:t>
            </a:r>
            <a:r>
              <a:rPr lang="en-US" dirty="0" smtClean="0"/>
              <a:t>. A new table (join table) is created. The primary key is composed of the primary keys from the two original tables.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Normalization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columns must contain scalar values</a:t>
            </a:r>
          </a:p>
          <a:p>
            <a:pPr lvl="1"/>
            <a:r>
              <a:rPr lang="en-US" dirty="0" smtClean="0"/>
              <a:t>No lists</a:t>
            </a:r>
          </a:p>
          <a:p>
            <a:pPr lvl="1"/>
            <a:r>
              <a:rPr lang="en-US" dirty="0" smtClean="0"/>
              <a:t>No coded character strings. </a:t>
            </a:r>
            <a:r>
              <a:rPr lang="en-US" i="1" dirty="0" smtClean="0">
                <a:solidFill>
                  <a:schemeClr val="tx2"/>
                </a:solidFill>
              </a:rPr>
              <a:t>Think vehicle identification numbers</a:t>
            </a:r>
          </a:p>
          <a:p>
            <a:pPr lvl="1">
              <a:buNone/>
            </a:pPr>
            <a:r>
              <a:rPr lang="en-US" i="1" dirty="0">
                <a:solidFill>
                  <a:schemeClr val="tx2"/>
                </a:solidFill>
              </a:rPr>
              <a:t>	</a:t>
            </a:r>
            <a:r>
              <a:rPr lang="en-US" i="1" dirty="0" smtClean="0">
                <a:solidFill>
                  <a:schemeClr val="tx2"/>
                </a:solidFill>
              </a:rPr>
              <a:t>manufacturer</a:t>
            </a:r>
          </a:p>
          <a:p>
            <a:pPr lvl="1">
              <a:buNone/>
            </a:pPr>
            <a:r>
              <a:rPr lang="en-US" dirty="0" smtClean="0"/>
              <a:t>Ex: 1M8GDM9A_KP042788</a:t>
            </a:r>
          </a:p>
          <a:p>
            <a:pPr lvl="1">
              <a:buNone/>
            </a:pPr>
            <a:r>
              <a:rPr lang="en-US" i="1" dirty="0" smtClean="0">
                <a:solidFill>
                  <a:schemeClr val="tx2"/>
                </a:solidFill>
              </a:rPr>
              <a:t>United States		Year code</a:t>
            </a:r>
          </a:p>
          <a:p>
            <a:pPr lvl="1">
              <a:buNone/>
            </a:pPr>
            <a:endParaRPr lang="en-US" i="1" dirty="0">
              <a:solidFill>
                <a:schemeClr val="tx2"/>
              </a:solidFill>
            </a:endParaRPr>
          </a:p>
          <a:p>
            <a:pPr lvl="1">
              <a:buNone/>
            </a:pPr>
            <a:r>
              <a:rPr lang="en-US" i="1" dirty="0" smtClean="0">
                <a:solidFill>
                  <a:srgbClr val="FF0000"/>
                </a:solidFill>
              </a:rPr>
              <a:t>String must be parsed outside of SQL to retrieve info!</a:t>
            </a:r>
            <a:endParaRPr lang="en-US" i="1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1600200" y="4572000"/>
            <a:ext cx="762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1905000" y="40386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09800" y="4572000"/>
            <a:ext cx="10668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2743200" y="4572000"/>
            <a:ext cx="1295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1NF done wrong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Two tables:</a:t>
            </a:r>
          </a:p>
          <a:p>
            <a:pPr lvl="1"/>
            <a:r>
              <a:rPr lang="en-US" dirty="0" smtClean="0"/>
              <a:t>Divisions</a:t>
            </a:r>
          </a:p>
          <a:p>
            <a:pPr lvl="1"/>
            <a:r>
              <a:rPr lang="en-US" dirty="0" smtClean="0"/>
              <a:t>Members</a:t>
            </a:r>
          </a:p>
          <a:p>
            <a:r>
              <a:rPr lang="en-US" dirty="0" smtClean="0"/>
              <a:t>Divisions can have more than one member</a:t>
            </a:r>
          </a:p>
          <a:p>
            <a:r>
              <a:rPr lang="en-US" dirty="0" smtClean="0"/>
              <a:t>Members can be associated with more than one division</a:t>
            </a:r>
          </a:p>
          <a:p>
            <a:r>
              <a:rPr lang="en-US" dirty="0" smtClean="0"/>
              <a:t>Poor design: each member record includes a division ID. </a:t>
            </a:r>
            <a:r>
              <a:rPr lang="en-US" i="1" dirty="0" smtClean="0">
                <a:solidFill>
                  <a:schemeClr val="tx2"/>
                </a:solidFill>
              </a:rPr>
              <a:t>A lot of work outside of SQL must be done to eliminate duplicates when filtering members of a single division</a:t>
            </a:r>
          </a:p>
          <a:p>
            <a:r>
              <a:rPr lang="en-US" dirty="0"/>
              <a:t>Lesson</a:t>
            </a:r>
            <a:r>
              <a:rPr lang="en-US" dirty="0" smtClean="0"/>
              <a:t>? Avoid many to many relationships!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Obeys 1NF</a:t>
            </a:r>
          </a:p>
          <a:p>
            <a:r>
              <a:rPr lang="en-US" dirty="0" smtClean="0"/>
              <a:t>All </a:t>
            </a:r>
            <a:r>
              <a:rPr lang="en-US" dirty="0" err="1" smtClean="0"/>
              <a:t>nonkey</a:t>
            </a:r>
            <a:r>
              <a:rPr lang="en-US" dirty="0" smtClean="0"/>
              <a:t> columns must be dependent on entire primary key</a:t>
            </a:r>
          </a:p>
          <a:p>
            <a:pPr>
              <a:buNone/>
            </a:pPr>
            <a:r>
              <a:rPr lang="en-US" dirty="0" smtClean="0"/>
              <a:t>	Ex. Record: Not 2NF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Problem: Studio may have a location  available, but no movies made there yet</a:t>
            </a:r>
          </a:p>
          <a:p>
            <a:pPr lvl="1"/>
            <a:r>
              <a:rPr lang="en-US" dirty="0" smtClean="0"/>
              <a:t>Primary key is studio + movie, but location is only dependent on movie. </a:t>
            </a:r>
            <a:r>
              <a:rPr lang="en-US" i="1" dirty="0" smtClean="0">
                <a:solidFill>
                  <a:schemeClr val="tx2"/>
                </a:solidFill>
              </a:rPr>
              <a:t>May cause update anomalies</a:t>
            </a:r>
            <a:endParaRPr lang="en-US" i="1" dirty="0">
              <a:solidFill>
                <a:schemeClr val="tx2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35052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Studio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Movie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Movie location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280</Words>
  <Application>Microsoft Office PowerPoint</Application>
  <PresentationFormat>On-screen Show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Crow’s Foot Notation</vt:lpstr>
      <vt:lpstr> Relationships</vt:lpstr>
      <vt:lpstr>Notation Continued</vt:lpstr>
      <vt:lpstr>Independent vs. Dependent</vt:lpstr>
      <vt:lpstr>Dependence Rules</vt:lpstr>
      <vt:lpstr>Normalization</vt:lpstr>
      <vt:lpstr>1NF</vt:lpstr>
      <vt:lpstr>1NF done wrong</vt:lpstr>
      <vt:lpstr>2NF</vt:lpstr>
      <vt:lpstr>3NF</vt:lpstr>
      <vt:lpstr>3NF Continued</vt:lpstr>
      <vt:lpstr>When to Denormalize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Crow’s Foot Notation</dc:title>
  <dc:creator>jason.abel</dc:creator>
  <cp:lastModifiedBy>kira.mam</cp:lastModifiedBy>
  <cp:revision>6</cp:revision>
  <dcterms:created xsi:type="dcterms:W3CDTF">2012-01-11T04:17:52Z</dcterms:created>
  <dcterms:modified xsi:type="dcterms:W3CDTF">2013-08-26T15:40:34Z</dcterms:modified>
</cp:coreProperties>
</file>