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93" r:id="rId9"/>
    <p:sldId id="262" r:id="rId10"/>
    <p:sldId id="263" r:id="rId11"/>
    <p:sldId id="264" r:id="rId12"/>
    <p:sldId id="266" r:id="rId13"/>
    <p:sldId id="267" r:id="rId14"/>
    <p:sldId id="272" r:id="rId15"/>
    <p:sldId id="279" r:id="rId16"/>
    <p:sldId id="273" r:id="rId17"/>
    <p:sldId id="268" r:id="rId18"/>
    <p:sldId id="275" r:id="rId19"/>
    <p:sldId id="280" r:id="rId20"/>
    <p:sldId id="281" r:id="rId21"/>
    <p:sldId id="282" r:id="rId22"/>
    <p:sldId id="283" r:id="rId23"/>
    <p:sldId id="278" r:id="rId24"/>
    <p:sldId id="276" r:id="rId25"/>
    <p:sldId id="294" r:id="rId26"/>
    <p:sldId id="284" r:id="rId27"/>
    <p:sldId id="285" r:id="rId28"/>
    <p:sldId id="295" r:id="rId29"/>
    <p:sldId id="296" r:id="rId30"/>
    <p:sldId id="297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16CDD41-9900-4797-AD04-DA76C5182D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2B35739-61D5-4093-BAB6-A573B12DB40F}" type="datetimeFigureOut">
              <a:rPr lang="en-US" smtClean="0"/>
              <a:pPr/>
              <a:t>10/13/2013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visualcplusdotnet.com/visualcplusdotnet27a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ranieh.com/Netado/DataAdapters.htm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visualcplusdotnet.com/visualcplusdotnet27b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Microsoft_SQL_Server" TargetMode="External"/><Relationship Id="rId3" Type="http://schemas.openxmlformats.org/officeDocument/2006/relationships/hyperlink" Target="http://en.wikipedia.org/w/index.php?title=Firehose_cursor&amp;action=edit&amp;redlink=1" TargetMode="External"/><Relationship Id="rId7" Type="http://schemas.openxmlformats.org/officeDocument/2006/relationships/hyperlink" Target="http://en.wikipedia.org/wiki/Tabular_Data_Stream" TargetMode="External"/><Relationship Id="rId2" Type="http://schemas.openxmlformats.org/officeDocument/2006/relationships/hyperlink" Target="http://en.wikipedia.org/wiki/ADO.NE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Cursor_(databases)" TargetMode="External"/><Relationship Id="rId5" Type="http://schemas.openxmlformats.org/officeDocument/2006/relationships/hyperlink" Target="http://en.wikipedia.org/wiki/Server-side" TargetMode="External"/><Relationship Id="rId4" Type="http://schemas.openxmlformats.org/officeDocument/2006/relationships/hyperlink" Target="http://en.wikipedia.org/wiki/Active_Server_Pages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c-sharpcorner.com/UploadFile/718fc8/working-with-sqldatareader-class-in-ado-net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youtube.com/watch?v=D1OfgFfm10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code.msdn.microsoft.com/101-LINQ-Samples-3fb9811b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broadcast.oreilly.com/2010/10/understanding-c-simple-linq-to.htm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eblogs.asp.net/scottgu/archive/2007/05/19/using-linq-to-sql-part-1.aspx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 270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Datastores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Files</a:t>
            </a:r>
          </a:p>
          <a:p>
            <a:r>
              <a:rPr lang="en-US" dirty="0" smtClean="0"/>
              <a:t>Databases Traditional sense</a:t>
            </a:r>
          </a:p>
          <a:p>
            <a:pPr lvl="1"/>
            <a:r>
              <a:rPr lang="en-US" dirty="0" smtClean="0"/>
              <a:t>RDMS</a:t>
            </a:r>
          </a:p>
          <a:p>
            <a:pPr lvl="1"/>
            <a:r>
              <a:rPr lang="en-US" dirty="0" smtClean="0"/>
              <a:t>NoSQL</a:t>
            </a:r>
          </a:p>
          <a:p>
            <a:pPr lvl="2"/>
            <a:r>
              <a:rPr lang="en-US" dirty="0" smtClean="0"/>
              <a:t>Typically Node based</a:t>
            </a:r>
          </a:p>
          <a:p>
            <a:r>
              <a:rPr lang="en-US" dirty="0" smtClean="0"/>
              <a:t>Clusters of Computers (NoSQL HADOOP)</a:t>
            </a:r>
          </a:p>
          <a:p>
            <a:r>
              <a:rPr lang="en-US" dirty="0" smtClean="0"/>
              <a:t>The Internet itself in the form of Sematic Web</a:t>
            </a:r>
          </a:p>
          <a:p>
            <a:pPr lvl="1"/>
            <a:r>
              <a:rPr lang="en-US" dirty="0" smtClean="0"/>
              <a:t>(Web 3.0 query language </a:t>
            </a:r>
            <a:r>
              <a:rPr lang="en-US" dirty="0" err="1" smtClean="0"/>
              <a:t>Sparql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Services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Brings back to ADO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ADO</a:t>
            </a:r>
          </a:p>
          <a:p>
            <a:r>
              <a:rPr lang="en-US" dirty="0" smtClean="0"/>
              <a:t>Name three objects</a:t>
            </a:r>
          </a:p>
          <a:p>
            <a:r>
              <a:rPr lang="en-US" dirty="0" smtClean="0"/>
              <a:t>Which object is associated with both database queries and the Dataset and represents the disconnect model</a:t>
            </a:r>
          </a:p>
          <a:p>
            <a:r>
              <a:rPr lang="en-US" dirty="0" smtClean="0"/>
              <a:t>What represents the connected model of retrieving data?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ADO.NET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48741" y="2586867"/>
            <a:ext cx="3436918" cy="282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Providers</a:t>
            </a:r>
            <a:endParaRPr lang="en-US" dirty="0"/>
          </a:p>
        </p:txBody>
      </p:sp>
      <p:pic>
        <p:nvPicPr>
          <p:cNvPr id="4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365032"/>
            <a:ext cx="7620000" cy="327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ADO.NET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2354784" cy="383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209800"/>
            <a:ext cx="5523312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ADO.NET and </a:t>
            </a:r>
            <a:r>
              <a:rPr lang="en-US" dirty="0" err="1" smtClean="0"/>
              <a:t>System.Data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08385" y="1600200"/>
            <a:ext cx="551762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Adapter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With an adapter you can read, add, update and delete records in a data source.</a:t>
            </a:r>
          </a:p>
          <a:p>
            <a:r>
              <a:rPr lang="en-US" dirty="0" smtClean="0"/>
              <a:t>SelectCommand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Select command has to be made when Filling a DataTable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Not Really Optional </a:t>
            </a:r>
          </a:p>
          <a:p>
            <a:r>
              <a:rPr lang="en-US" dirty="0" smtClean="0"/>
              <a:t>InsertCommand</a:t>
            </a:r>
          </a:p>
          <a:p>
            <a:pPr lvl="1"/>
            <a:r>
              <a:rPr lang="en-US" dirty="0" smtClean="0"/>
              <a:t> SQL or stored procedure for inserting rows into the data source.</a:t>
            </a:r>
          </a:p>
          <a:p>
            <a:pPr lvl="1"/>
            <a:r>
              <a:rPr lang="en-US" dirty="0" smtClean="0"/>
              <a:t>Optional</a:t>
            </a:r>
          </a:p>
          <a:p>
            <a:r>
              <a:rPr lang="en-US" dirty="0" smtClean="0"/>
              <a:t>UpdateCommand</a:t>
            </a:r>
          </a:p>
          <a:p>
            <a:pPr lvl="1"/>
            <a:r>
              <a:rPr lang="en-US" dirty="0" smtClean="0"/>
              <a:t> SQL or stored procedure for modifying rows in a data source.</a:t>
            </a:r>
          </a:p>
          <a:p>
            <a:pPr lvl="1"/>
            <a:r>
              <a:rPr lang="en-US" dirty="0" smtClean="0"/>
              <a:t>Optional</a:t>
            </a:r>
          </a:p>
          <a:p>
            <a:r>
              <a:rPr lang="en-US" dirty="0" smtClean="0"/>
              <a:t>DeleteCommand</a:t>
            </a:r>
          </a:p>
          <a:p>
            <a:pPr lvl="1"/>
            <a:r>
              <a:rPr lang="en-US" dirty="0" smtClean="0"/>
              <a:t> SQL or stored procedure for deleting rows from a data source.</a:t>
            </a:r>
          </a:p>
          <a:p>
            <a:pPr lvl="1"/>
            <a:r>
              <a:rPr lang="en-US" dirty="0" smtClean="0"/>
              <a:t>Optional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Adapter</a:t>
            </a:r>
            <a:endParaRPr lang="en-US" dirty="0"/>
          </a:p>
        </p:txBody>
      </p:sp>
      <p:pic>
        <p:nvPicPr>
          <p:cNvPr id="4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832399" y="2598298"/>
            <a:ext cx="4869602" cy="28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Adapter Code</a:t>
            </a:r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0953" y="1600200"/>
            <a:ext cx="7472493" cy="4800600"/>
          </a:xfr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Command Object </a:t>
            </a:r>
            <a:r>
              <a:rPr lang="en-US" dirty="0" err="1" smtClean="0"/>
              <a:t>ExecuteReader</a:t>
            </a:r>
            <a:r>
              <a:rPr lang="en-US" dirty="0" smtClean="0"/>
              <a:t>()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as a method of  the </a:t>
            </a:r>
            <a:r>
              <a:rPr lang="en-US" dirty="0" err="1" smtClean="0"/>
              <a:t>SqlCommand</a:t>
            </a:r>
            <a:r>
              <a:rPr lang="en-US" dirty="0" smtClean="0"/>
              <a:t> Object:.</a:t>
            </a:r>
          </a:p>
          <a:p>
            <a:r>
              <a:rPr lang="en-US" dirty="0" smtClean="0"/>
              <a:t>It works by sending the SQL statement to Connection Object and populate a </a:t>
            </a:r>
            <a:r>
              <a:rPr lang="en-US" dirty="0" err="1" smtClean="0"/>
              <a:t>SqlDataReader</a:t>
            </a:r>
            <a:r>
              <a:rPr lang="en-US" dirty="0" smtClean="0"/>
              <a:t> Object </a:t>
            </a:r>
          </a:p>
          <a:p>
            <a:r>
              <a:rPr lang="en-US" dirty="0" smtClean="0"/>
              <a:t>The return value is a </a:t>
            </a:r>
            <a:r>
              <a:rPr lang="en-US" dirty="0" err="1" smtClean="0"/>
              <a:t>SqlDataReader</a:t>
            </a:r>
            <a:r>
              <a:rPr lang="en-US" dirty="0" smtClean="0"/>
              <a:t> Object  whose contents are based on the SQL statement.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Should have been covered (Minimally)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I/O specifically</a:t>
            </a:r>
          </a:p>
          <a:p>
            <a:pPr lvl="1"/>
            <a:r>
              <a:rPr lang="en-US" dirty="0" smtClean="0"/>
              <a:t>Sequential Access</a:t>
            </a:r>
          </a:p>
          <a:p>
            <a:r>
              <a:rPr lang="en-US" dirty="0" smtClean="0"/>
              <a:t>Windows Forms</a:t>
            </a:r>
          </a:p>
          <a:p>
            <a:r>
              <a:rPr lang="en-US" dirty="0" smtClean="0"/>
              <a:t>Some Console Apps</a:t>
            </a:r>
          </a:p>
          <a:p>
            <a:r>
              <a:rPr lang="en-US" dirty="0" smtClean="0"/>
              <a:t>ADO.NET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DataReader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pPr lvl="1"/>
            <a:r>
              <a:rPr lang="en-US" dirty="0" smtClean="0"/>
              <a:t>Forward-only </a:t>
            </a:r>
            <a:r>
              <a:rPr lang="en-US" dirty="0"/>
              <a:t>data stream from the data </a:t>
            </a:r>
            <a:r>
              <a:rPr lang="en-US" dirty="0" smtClean="0"/>
              <a:t>source</a:t>
            </a:r>
          </a:p>
          <a:p>
            <a:pPr lvl="1"/>
            <a:r>
              <a:rPr lang="en-US" dirty="0" smtClean="0"/>
              <a:t>Read Only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286000"/>
            <a:ext cx="4756150" cy="40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DataReader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 smtClean="0">
                <a:hlinkClick r:id="rId2" tooltip="ADO.NET"/>
              </a:rPr>
              <a:t>ADO.NET</a:t>
            </a:r>
            <a:r>
              <a:rPr lang="en-US" dirty="0" smtClean="0"/>
              <a:t>, a </a:t>
            </a:r>
            <a:r>
              <a:rPr lang="en-US" b="1" dirty="0" err="1" smtClean="0"/>
              <a:t>DataReader</a:t>
            </a:r>
            <a:r>
              <a:rPr lang="en-US" dirty="0" smtClean="0"/>
              <a:t> is a broad category of objects used to sequentially read data from a data source. </a:t>
            </a:r>
            <a:r>
              <a:rPr lang="en-US" dirty="0" err="1" smtClean="0"/>
              <a:t>DataReaders</a:t>
            </a:r>
            <a:r>
              <a:rPr lang="en-US" dirty="0" smtClean="0"/>
              <a:t> provide a very efficient way to access data, and can be thought of as a </a:t>
            </a:r>
            <a:r>
              <a:rPr lang="en-US" dirty="0" err="1" smtClean="0">
                <a:hlinkClick r:id="rId3" tooltip="Firehose cursor (page does not exist)"/>
              </a:rPr>
              <a:t>Firehose</a:t>
            </a:r>
            <a:r>
              <a:rPr lang="en-US" dirty="0" smtClean="0">
                <a:hlinkClick r:id="rId3" tooltip="Firehose cursor (page does not exist)"/>
              </a:rPr>
              <a:t> cursor</a:t>
            </a:r>
            <a:r>
              <a:rPr lang="en-US" dirty="0" smtClean="0"/>
              <a:t> from </a:t>
            </a:r>
            <a:r>
              <a:rPr lang="en-US" dirty="0" smtClean="0">
                <a:hlinkClick r:id="rId4" tooltip="Active Server Pages"/>
              </a:rPr>
              <a:t>ASP Classic</a:t>
            </a:r>
            <a:r>
              <a:rPr lang="en-US" dirty="0" smtClean="0"/>
              <a:t>, except that no </a:t>
            </a:r>
            <a:r>
              <a:rPr lang="en-US" dirty="0" smtClean="0">
                <a:hlinkClick r:id="rId5" tooltip="Server-side"/>
              </a:rPr>
              <a:t>server-side</a:t>
            </a:r>
            <a:r>
              <a:rPr lang="en-US" dirty="0" smtClean="0"/>
              <a:t> </a:t>
            </a:r>
            <a:r>
              <a:rPr lang="en-US" dirty="0" smtClean="0">
                <a:hlinkClick r:id="rId6" tooltip="Cursor (databases)"/>
              </a:rPr>
              <a:t>cursor</a:t>
            </a:r>
            <a:r>
              <a:rPr lang="en-US" dirty="0" smtClean="0"/>
              <a:t> is used. A </a:t>
            </a:r>
            <a:r>
              <a:rPr lang="en-US" dirty="0" err="1" smtClean="0"/>
              <a:t>DataReader</a:t>
            </a:r>
            <a:r>
              <a:rPr lang="en-US" dirty="0" smtClean="0"/>
              <a:t> parses a </a:t>
            </a:r>
            <a:r>
              <a:rPr lang="en-US" dirty="0" smtClean="0">
                <a:hlinkClick r:id="rId7" tooltip="Tabular Data Stream"/>
              </a:rPr>
              <a:t>Tabular Data Stream</a:t>
            </a:r>
            <a:r>
              <a:rPr lang="en-US" dirty="0" smtClean="0"/>
              <a:t> from </a:t>
            </a:r>
            <a:r>
              <a:rPr lang="en-US" dirty="0" smtClean="0">
                <a:hlinkClick r:id="rId8" tooltip="Microsoft SQL Server"/>
              </a:rPr>
              <a:t>Microsoft SQL Server</a:t>
            </a:r>
            <a:r>
              <a:rPr lang="en-US" dirty="0" smtClean="0"/>
              <a:t>, and other methods of retrieving data from other sources.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62"/>
          </a:xfrm>
        </p:spPr>
        <p:txBody>
          <a:bodyPr/>
          <a:lstStyle/>
          <a:p>
            <a:r>
              <a:rPr lang="en-US" dirty="0" err="1" smtClean="0"/>
              <a:t>DataReader</a:t>
            </a:r>
            <a:r>
              <a:rPr lang="en-US" dirty="0" smtClean="0"/>
              <a:t>=Fast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3619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4209" y="1676400"/>
            <a:ext cx="4289791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19200" y="5791200"/>
            <a:ext cx="7498080" cy="8683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Just close the reader properly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DataReader</a:t>
            </a:r>
            <a:endParaRPr lang="en-US" dirty="0"/>
          </a:p>
        </p:txBody>
      </p:sp>
      <p:pic>
        <p:nvPicPr>
          <p:cNvPr id="1638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95194" y="1600200"/>
            <a:ext cx="514401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8315325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Objects may access the DataStore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"using" Keyword in C#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l </a:t>
            </a:r>
            <a:r>
              <a:rPr lang="en-US" dirty="0"/>
              <a:t>clean up any unmanaged resources for the specified </a:t>
            </a:r>
            <a:r>
              <a:rPr lang="en-US" dirty="0" smtClean="0"/>
              <a:t>object.</a:t>
            </a:r>
          </a:p>
          <a:p>
            <a:r>
              <a:rPr lang="en-US" dirty="0" smtClean="0"/>
              <a:t>As such it is very useful.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3604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topics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topics may have been covered</a:t>
            </a:r>
          </a:p>
          <a:p>
            <a:pPr lvl="1"/>
            <a:r>
              <a:rPr lang="en-US" dirty="0" smtClean="0"/>
              <a:t>Lambda Expressions</a:t>
            </a:r>
          </a:p>
          <a:p>
            <a:pPr lvl="1"/>
            <a:r>
              <a:rPr lang="en-US" dirty="0" smtClean="0"/>
              <a:t>LINQ</a:t>
            </a:r>
          </a:p>
          <a:p>
            <a:pPr lvl="2"/>
            <a:r>
              <a:rPr lang="en-US" dirty="0" smtClean="0"/>
              <a:t>LINQ to Objects</a:t>
            </a:r>
          </a:p>
          <a:p>
            <a:pPr lvl="2"/>
            <a:r>
              <a:rPr lang="en-US" dirty="0" smtClean="0"/>
              <a:t>LINQ to Dataset</a:t>
            </a:r>
          </a:p>
          <a:p>
            <a:pPr lvl="2"/>
            <a:r>
              <a:rPr lang="en-US" dirty="0" smtClean="0"/>
              <a:t>LINQ to SQL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6005081" cy="1592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8377931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3910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LINQ</a:t>
            </a:r>
            <a:endParaRPr lang="en-US" dirty="0"/>
          </a:p>
        </p:txBody>
      </p:sp>
      <p:pic>
        <p:nvPicPr>
          <p:cNvPr id="2050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233" y="1600200"/>
            <a:ext cx="5797933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230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 of Lambda Expressions</a:t>
            </a:r>
          </a:p>
          <a:p>
            <a:r>
              <a:rPr lang="en-US" dirty="0" smtClean="0"/>
              <a:t>LINQ also</a:t>
            </a:r>
          </a:p>
          <a:p>
            <a:r>
              <a:rPr lang="en-US" dirty="0" smtClean="0"/>
              <a:t>Exposure to:</a:t>
            </a:r>
          </a:p>
          <a:p>
            <a:pPr lvl="1"/>
            <a:r>
              <a:rPr lang="en-US" dirty="0" smtClean="0"/>
              <a:t> delegates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66919"/>
            <a:ext cx="7620000" cy="466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0017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LINQ to Object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07965"/>
            <a:ext cx="7620000" cy="2785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more or less from</a:t>
            </a:r>
            <a:endParaRPr lang="en-US" dirty="0"/>
          </a:p>
        </p:txBody>
      </p:sp>
      <p:pic>
        <p:nvPicPr>
          <p:cNvPr id="1126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75185" y="1600200"/>
            <a:ext cx="658402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LINQ to 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class that represents the table: Includes typed schema</a:t>
            </a:r>
          </a:p>
          <a:p>
            <a:r>
              <a:rPr lang="en-US" dirty="0" smtClean="0"/>
              <a:t>This class contains implements the Ienumerable that allows for iterate over rows. </a:t>
            </a:r>
          </a:p>
          <a:p>
            <a:r>
              <a:rPr lang="en-US" dirty="0" smtClean="0"/>
              <a:t>LINQ to SQL creates objects of this class—called row objects that store the data from individual rows of the table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DataContext Class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DataContext is a LINQ object</a:t>
            </a:r>
          </a:p>
          <a:p>
            <a:r>
              <a:rPr lang="en-US" dirty="0" smtClean="0"/>
              <a:t>DataContext is like a ADO.NET connection and command object combined</a:t>
            </a:r>
          </a:p>
          <a:p>
            <a:pPr lvl="1">
              <a:buNone/>
            </a:pPr>
            <a:r>
              <a:rPr lang="en-US" dirty="0" smtClean="0"/>
              <a:t>A specific DataContext derived class, which inherits from the class: </a:t>
            </a:r>
          </a:p>
          <a:p>
            <a:pPr lvl="3">
              <a:buNone/>
            </a:pPr>
            <a:r>
              <a:rPr lang="en-US" dirty="0" smtClean="0"/>
              <a:t>System.Data.Linq.DataContext,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89090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66049" y="1600200"/>
            <a:ext cx="520230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I don’t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worry if you think you have </a:t>
            </a:r>
            <a:r>
              <a:rPr lang="en-US" smtClean="0"/>
              <a:t>a decent grasp on programming and C #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Object-Oriented Concept #1: </a:t>
            </a:r>
            <a:r>
              <a:rPr lang="en-US" dirty="0" smtClean="0"/>
              <a:t>Abstraction</a:t>
            </a:r>
          </a:p>
          <a:p>
            <a:pPr lvl="1"/>
            <a:r>
              <a:rPr lang="en-US" dirty="0" smtClean="0"/>
              <a:t>Microwave or car example</a:t>
            </a:r>
          </a:p>
          <a:p>
            <a:r>
              <a:rPr lang="en-US" dirty="0" smtClean="0"/>
              <a:t>Object-Oriented </a:t>
            </a:r>
            <a:r>
              <a:rPr lang="en-US" dirty="0"/>
              <a:t>Concept #2: </a:t>
            </a:r>
            <a:r>
              <a:rPr lang="en-US" dirty="0" smtClean="0"/>
              <a:t>Classification</a:t>
            </a:r>
          </a:p>
          <a:p>
            <a:pPr lvl="1"/>
            <a:r>
              <a:rPr lang="en-US" dirty="0" smtClean="0"/>
              <a:t>Type of Microwave or car</a:t>
            </a:r>
          </a:p>
          <a:p>
            <a:r>
              <a:rPr lang="en-US" dirty="0"/>
              <a:t>Object-Oriented Concept #3: Usable </a:t>
            </a:r>
            <a:r>
              <a:rPr lang="en-US" dirty="0" smtClean="0"/>
              <a:t>Interfaces</a:t>
            </a:r>
          </a:p>
          <a:p>
            <a:pPr lvl="1"/>
            <a:r>
              <a:rPr lang="en-US" dirty="0" smtClean="0"/>
              <a:t>How I interact with my Microwave control panel or car’z radio</a:t>
            </a:r>
          </a:p>
          <a:p>
            <a:r>
              <a:rPr lang="en-US" dirty="0"/>
              <a:t>Object-Oriented Concept #4: Access </a:t>
            </a:r>
            <a:r>
              <a:rPr lang="en-US" dirty="0" smtClean="0"/>
              <a:t>Control</a:t>
            </a:r>
          </a:p>
          <a:p>
            <a:pPr lvl="1"/>
            <a:r>
              <a:rPr lang="en-US" dirty="0" smtClean="0"/>
              <a:t>From a manufactures point of view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 Stream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System.IO </a:t>
            </a:r>
            <a:r>
              <a:rPr lang="en-US" dirty="0" smtClean="0"/>
              <a:t>namespace</a:t>
            </a:r>
          </a:p>
          <a:p>
            <a:pPr lvl="1"/>
            <a:r>
              <a:rPr lang="en-US" sz="1800" b="1" dirty="0"/>
              <a:t>TextReader/TextWriter: A pair of abstract classes for reading </a:t>
            </a:r>
            <a:r>
              <a:rPr lang="en-US" sz="1800" b="1" dirty="0" smtClean="0"/>
              <a:t>characters </a:t>
            </a:r>
            <a:r>
              <a:rPr lang="en-US" sz="1800" dirty="0" smtClean="0"/>
              <a:t>(text).</a:t>
            </a:r>
          </a:p>
          <a:p>
            <a:pPr lvl="1"/>
            <a:r>
              <a:rPr lang="en-US" sz="2000" b="1" dirty="0"/>
              <a:t>StreamReader/StreamWriter: A more sophisticated text </a:t>
            </a:r>
            <a:r>
              <a:rPr lang="en-US" sz="2000" b="1" dirty="0" smtClean="0"/>
              <a:t>reader </a:t>
            </a:r>
            <a:r>
              <a:rPr lang="en-US" sz="2000" dirty="0" smtClean="0"/>
              <a:t>and writer</a:t>
            </a:r>
          </a:p>
          <a:p>
            <a:pPr lvl="1"/>
            <a:r>
              <a:rPr lang="en-US" sz="2000" dirty="0" smtClean="0"/>
              <a:t>Resources</a:t>
            </a:r>
          </a:p>
          <a:p>
            <a:pPr lvl="2"/>
            <a:r>
              <a:rPr lang="en-US" sz="1600" dirty="0" smtClean="0"/>
              <a:t>Closing</a:t>
            </a:r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other Assemblies</a:t>
            </a:r>
            <a:endParaRPr lang="en-US" dirty="0"/>
          </a:p>
        </p:txBody>
      </p:sp>
      <p:sp>
        <p:nvSpPr>
          <p:cNvPr id="260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.NET packages components into </a:t>
            </a:r>
            <a:r>
              <a:rPr lang="en-US" i="1"/>
              <a:t>assemblies</a:t>
            </a:r>
          </a:p>
          <a:p>
            <a:r>
              <a:rPr lang="en-US"/>
              <a:t>1 assembly = 1 or more compiled classes</a:t>
            </a:r>
          </a:p>
          <a:p>
            <a:pPr lvl="1"/>
            <a:r>
              <a:rPr lang="en-US"/>
              <a:t>.EXE represents an assembly with classes + Main program</a:t>
            </a:r>
          </a:p>
          <a:p>
            <a:pPr lvl="1"/>
            <a:r>
              <a:rPr lang="en-US"/>
              <a:t>.DLL represents an assembly with classes</a:t>
            </a:r>
          </a:p>
        </p:txBody>
      </p:sp>
      <p:sp>
        <p:nvSpPr>
          <p:cNvPr id="260110" name="Oval 14"/>
          <p:cNvSpPr>
            <a:spLocks noChangeArrowheads="1"/>
          </p:cNvSpPr>
          <p:nvPr/>
        </p:nvSpPr>
        <p:spPr bwMode="auto">
          <a:xfrm>
            <a:off x="2665413" y="4210050"/>
            <a:ext cx="2424112" cy="1154113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11" name="Text Box 15"/>
          <p:cNvSpPr txBox="1">
            <a:spLocks noChangeArrowheads="1"/>
          </p:cNvSpPr>
          <p:nvPr/>
        </p:nvSpPr>
        <p:spPr bwMode="auto">
          <a:xfrm>
            <a:off x="2747963" y="4595813"/>
            <a:ext cx="2308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Development Tools</a:t>
            </a:r>
          </a:p>
        </p:txBody>
      </p:sp>
      <p:sp>
        <p:nvSpPr>
          <p:cNvPr id="260112" name="Rectangle 16"/>
          <p:cNvSpPr>
            <a:spLocks noChangeArrowheads="1"/>
          </p:cNvSpPr>
          <p:nvPr/>
        </p:nvSpPr>
        <p:spPr bwMode="blackWhite">
          <a:xfrm>
            <a:off x="3027363" y="5780088"/>
            <a:ext cx="1676400" cy="4714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82562" tIns="92075" rIns="182562" bIns="92075">
            <a:spAutoFit/>
          </a:bodyPr>
          <a:lstStyle/>
          <a:p>
            <a:pPr marL="9525" indent="-9525" algn="ctr" defTabSz="960438">
              <a:tabLst>
                <a:tab pos="1143000" algn="l"/>
                <a:tab pos="1485900" algn="l"/>
                <a:tab pos="1828800" algn="l"/>
                <a:tab pos="2228850" algn="l"/>
              </a:tabLst>
            </a:pPr>
            <a:r>
              <a:rPr lang="en-US" altLang="en-US" sz="1800"/>
              <a:t>assembly</a:t>
            </a:r>
          </a:p>
        </p:txBody>
      </p:sp>
      <p:sp>
        <p:nvSpPr>
          <p:cNvPr id="260113" name="Line 17"/>
          <p:cNvSpPr>
            <a:spLocks noChangeShapeType="1"/>
          </p:cNvSpPr>
          <p:nvPr/>
        </p:nvSpPr>
        <p:spPr bwMode="auto">
          <a:xfrm>
            <a:off x="3871913" y="5364163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0114" name="Rectangle 18"/>
          <p:cNvSpPr>
            <a:spLocks noChangeArrowheads="1"/>
          </p:cNvSpPr>
          <p:nvPr/>
        </p:nvSpPr>
        <p:spPr bwMode="blackWhite">
          <a:xfrm>
            <a:off x="914400" y="4419600"/>
            <a:ext cx="1335088" cy="4714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82562" tIns="92075" rIns="182562" bIns="92075">
            <a:spAutoFit/>
          </a:bodyPr>
          <a:lstStyle/>
          <a:p>
            <a:pPr marL="9525" indent="-9525" algn="ctr" defTabSz="960438">
              <a:tabLst>
                <a:tab pos="1143000" algn="l"/>
                <a:tab pos="1485900" algn="l"/>
                <a:tab pos="1828800" algn="l"/>
                <a:tab pos="2228850" algn="l"/>
              </a:tabLst>
            </a:pPr>
            <a:r>
              <a:rPr lang="en-US" altLang="en-US" sz="1800" b="0" dirty="0"/>
              <a:t>code.vb</a:t>
            </a:r>
          </a:p>
        </p:txBody>
      </p:sp>
      <p:sp>
        <p:nvSpPr>
          <p:cNvPr id="260115" name="Rectangle 19"/>
          <p:cNvSpPr>
            <a:spLocks noChangeArrowheads="1"/>
          </p:cNvSpPr>
          <p:nvPr/>
        </p:nvSpPr>
        <p:spPr bwMode="blackWhite">
          <a:xfrm>
            <a:off x="685800" y="5105400"/>
            <a:ext cx="1335088" cy="4714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82562" tIns="92075" rIns="182562" bIns="92075">
            <a:spAutoFit/>
          </a:bodyPr>
          <a:lstStyle/>
          <a:p>
            <a:pPr marL="9525" indent="-9525" algn="ctr" defTabSz="960438">
              <a:tabLst>
                <a:tab pos="1143000" algn="l"/>
                <a:tab pos="1485900" algn="l"/>
                <a:tab pos="1828800" algn="l"/>
                <a:tab pos="2228850" algn="l"/>
              </a:tabLst>
            </a:pPr>
            <a:r>
              <a:rPr lang="en-US" altLang="en-US" sz="1800" b="0"/>
              <a:t>code.vb</a:t>
            </a:r>
          </a:p>
        </p:txBody>
      </p:sp>
      <p:sp>
        <p:nvSpPr>
          <p:cNvPr id="260116" name="Rectangle 20"/>
          <p:cNvSpPr>
            <a:spLocks noChangeArrowheads="1"/>
          </p:cNvSpPr>
          <p:nvPr/>
        </p:nvSpPr>
        <p:spPr bwMode="blackWhite">
          <a:xfrm>
            <a:off x="1219200" y="5638800"/>
            <a:ext cx="1335088" cy="4714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82562" tIns="92075" rIns="182562" bIns="92075">
            <a:spAutoFit/>
          </a:bodyPr>
          <a:lstStyle/>
          <a:p>
            <a:pPr marL="9525" indent="-9525" algn="ctr" defTabSz="960438">
              <a:tabLst>
                <a:tab pos="1143000" algn="l"/>
                <a:tab pos="1485900" algn="l"/>
                <a:tab pos="1828800" algn="l"/>
                <a:tab pos="2228850" algn="l"/>
              </a:tabLst>
            </a:pPr>
            <a:r>
              <a:rPr lang="en-US" altLang="en-US" sz="1800" b="0"/>
              <a:t>code.cs</a:t>
            </a:r>
          </a:p>
        </p:txBody>
      </p:sp>
      <p:sp>
        <p:nvSpPr>
          <p:cNvPr id="260117" name="Line 21"/>
          <p:cNvSpPr>
            <a:spLocks noChangeShapeType="1"/>
          </p:cNvSpPr>
          <p:nvPr/>
        </p:nvSpPr>
        <p:spPr bwMode="auto">
          <a:xfrm flipV="1">
            <a:off x="1981200" y="48768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0118" name="Line 22"/>
          <p:cNvSpPr>
            <a:spLocks noChangeShapeType="1"/>
          </p:cNvSpPr>
          <p:nvPr/>
        </p:nvSpPr>
        <p:spPr bwMode="auto">
          <a:xfrm flipV="1">
            <a:off x="4568825" y="5726113"/>
            <a:ext cx="1128713" cy="201612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0119" name="Text Box 23"/>
          <p:cNvSpPr txBox="1">
            <a:spLocks noChangeArrowheads="1"/>
          </p:cNvSpPr>
          <p:nvPr/>
        </p:nvSpPr>
        <p:spPr bwMode="auto">
          <a:xfrm>
            <a:off x="5643563" y="5551488"/>
            <a:ext cx="1323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0" i="1"/>
              <a:t>.EXE / .DLL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View of the Real world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65845" y="2983142"/>
            <a:ext cx="3802710" cy="2034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people see and exchange in apps?</a:t>
            </a:r>
          </a:p>
        </p:txBody>
      </p:sp>
    </p:spTree>
    <p:extLst>
      <p:ext uri="{BB962C8B-B14F-4D97-AF65-F5344CB8AC3E}">
        <p14:creationId xmlns:p14="http://schemas.microsoft.com/office/powerpoint/2010/main" val="3785918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people see and exchange in apps?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Data can exist in the form of temporal data in classes</a:t>
            </a:r>
          </a:p>
          <a:p>
            <a:pPr lvl="1"/>
            <a:r>
              <a:rPr lang="en-US" dirty="0" smtClean="0"/>
              <a:t>Data can be entered during the applications running state and not persisted</a:t>
            </a:r>
          </a:p>
          <a:p>
            <a:pPr lvl="1"/>
            <a:r>
              <a:rPr lang="en-US" dirty="0" smtClean="0"/>
              <a:t>Data can also be persisted in the form of datastores</a:t>
            </a:r>
          </a:p>
          <a:p>
            <a:pPr lvl="1"/>
            <a:r>
              <a:rPr lang="en-US" dirty="0" smtClean="0"/>
              <a:t>What would represent a datastore?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1953</TotalTime>
  <Words>679</Words>
  <Application>Microsoft Office PowerPoint</Application>
  <PresentationFormat>On-screen Show (4:3)</PresentationFormat>
  <Paragraphs>121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Adjacency</vt:lpstr>
      <vt:lpstr>Comm 270</vt:lpstr>
      <vt:lpstr>What Should have been covered (Minimally)</vt:lpstr>
      <vt:lpstr>Recently</vt:lpstr>
      <vt:lpstr>PowerPoint Presentation</vt:lpstr>
      <vt:lpstr>The File Stream</vt:lpstr>
      <vt:lpstr>Using other Assemblies</vt:lpstr>
      <vt:lpstr>One View of the Real world</vt:lpstr>
      <vt:lpstr>What do people see and exchange in apps?</vt:lpstr>
      <vt:lpstr>What do people see and exchange in apps?</vt:lpstr>
      <vt:lpstr>Datastores</vt:lpstr>
      <vt:lpstr>Brings back to ADO</vt:lpstr>
      <vt:lpstr>ADO.NET</vt:lpstr>
      <vt:lpstr>Providers</vt:lpstr>
      <vt:lpstr>ADO.NET</vt:lpstr>
      <vt:lpstr>ADO.NET and System.Data</vt:lpstr>
      <vt:lpstr>Adapter Command</vt:lpstr>
      <vt:lpstr>Adapter</vt:lpstr>
      <vt:lpstr>Adapter Code</vt:lpstr>
      <vt:lpstr>Command Object ExecuteReader() </vt:lpstr>
      <vt:lpstr>DataReader</vt:lpstr>
      <vt:lpstr>DataReader</vt:lpstr>
      <vt:lpstr>DataReader=Fast</vt:lpstr>
      <vt:lpstr>DataReader</vt:lpstr>
      <vt:lpstr>Objects may access the DataStore</vt:lpstr>
      <vt:lpstr>The "using" Keyword in C# </vt:lpstr>
      <vt:lpstr>Other topics </vt:lpstr>
      <vt:lpstr>Lambda</vt:lpstr>
      <vt:lpstr>Lambda </vt:lpstr>
      <vt:lpstr>LINQ</vt:lpstr>
      <vt:lpstr>PowerPoint Presentation</vt:lpstr>
      <vt:lpstr>LINQ to Object</vt:lpstr>
      <vt:lpstr>Example more or less from</vt:lpstr>
      <vt:lpstr>LINQ to SQL</vt:lpstr>
      <vt:lpstr>DataContext Class </vt:lpstr>
      <vt:lpstr>Model</vt:lpstr>
      <vt:lpstr>What if I don’t remember</vt:lpstr>
    </vt:vector>
  </TitlesOfParts>
  <Company>San Diego Zoo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 270</dc:title>
  <dc:creator>LeastPrivalegedUser</dc:creator>
  <cp:lastModifiedBy>LeastPrivileged</cp:lastModifiedBy>
  <cp:revision>6</cp:revision>
  <dcterms:created xsi:type="dcterms:W3CDTF">2013-01-05T14:53:15Z</dcterms:created>
  <dcterms:modified xsi:type="dcterms:W3CDTF">2013-10-15T02:07:26Z</dcterms:modified>
</cp:coreProperties>
</file>