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comments/comment1.xml" ContentType="application/vnd.openxmlformats-officedocument.presentationml.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1"/>
  </p:notesMasterIdLst>
  <p:handoutMasterIdLst>
    <p:handoutMasterId r:id="rId62"/>
  </p:handoutMasterIdLst>
  <p:sldIdLst>
    <p:sldId id="256" r:id="rId2"/>
    <p:sldId id="257" r:id="rId3"/>
    <p:sldId id="258" r:id="rId4"/>
    <p:sldId id="310" r:id="rId5"/>
    <p:sldId id="260" r:id="rId6"/>
    <p:sldId id="261" r:id="rId7"/>
    <p:sldId id="267" r:id="rId8"/>
    <p:sldId id="268" r:id="rId9"/>
    <p:sldId id="311" r:id="rId10"/>
    <p:sldId id="269" r:id="rId11"/>
    <p:sldId id="270" r:id="rId12"/>
    <p:sldId id="271" r:id="rId13"/>
    <p:sldId id="305" r:id="rId14"/>
    <p:sldId id="264" r:id="rId15"/>
    <p:sldId id="265" r:id="rId16"/>
    <p:sldId id="266" r:id="rId17"/>
    <p:sldId id="293" r:id="rId18"/>
    <p:sldId id="312" r:id="rId19"/>
    <p:sldId id="273" r:id="rId20"/>
    <p:sldId id="294" r:id="rId21"/>
    <p:sldId id="306" r:id="rId22"/>
    <p:sldId id="313" r:id="rId23"/>
    <p:sldId id="278" r:id="rId24"/>
    <p:sldId id="279" r:id="rId25"/>
    <p:sldId id="282" r:id="rId26"/>
    <p:sldId id="295" r:id="rId27"/>
    <p:sldId id="303" r:id="rId28"/>
    <p:sldId id="304" r:id="rId29"/>
    <p:sldId id="302" r:id="rId30"/>
    <p:sldId id="307" r:id="rId31"/>
    <p:sldId id="308" r:id="rId32"/>
    <p:sldId id="309" r:id="rId33"/>
    <p:sldId id="297" r:id="rId34"/>
    <p:sldId id="283" r:id="rId35"/>
    <p:sldId id="315" r:id="rId36"/>
    <p:sldId id="317" r:id="rId37"/>
    <p:sldId id="318" r:id="rId38"/>
    <p:sldId id="319" r:id="rId39"/>
    <p:sldId id="320" r:id="rId40"/>
    <p:sldId id="321" r:id="rId41"/>
    <p:sldId id="325" r:id="rId42"/>
    <p:sldId id="322" r:id="rId43"/>
    <p:sldId id="323" r:id="rId44"/>
    <p:sldId id="324" r:id="rId45"/>
    <p:sldId id="326" r:id="rId46"/>
    <p:sldId id="327" r:id="rId47"/>
    <p:sldId id="329" r:id="rId48"/>
    <p:sldId id="328" r:id="rId49"/>
    <p:sldId id="330" r:id="rId50"/>
    <p:sldId id="334" r:id="rId51"/>
    <p:sldId id="332" r:id="rId52"/>
    <p:sldId id="333" r:id="rId53"/>
    <p:sldId id="331" r:id="rId54"/>
    <p:sldId id="335" r:id="rId55"/>
    <p:sldId id="287" r:id="rId56"/>
    <p:sldId id="288" r:id="rId57"/>
    <p:sldId id="289" r:id="rId58"/>
    <p:sldId id="290" r:id="rId59"/>
    <p:sldId id="316" r:id="rId6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r. Anderson" initials="D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632" autoAdjust="0"/>
  </p:normalViewPr>
  <p:slideViewPr>
    <p:cSldViewPr snapToGrid="0" snapToObjects="1">
      <p:cViewPr>
        <p:scale>
          <a:sx n="75" d="100"/>
          <a:sy n="75" d="100"/>
        </p:scale>
        <p:origin x="259" y="106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4-03-16T19:41:29.194" idx="1">
    <p:pos x="10" y="10"/>
    <p:text/>
  </p:cm>
  <p:cm authorId="0" dt="2014-03-16T19:41:31.624" idx="2">
    <p:pos x="106" y="106"/>
    <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2EC9CF-30E6-FE41-8A20-A69DB9A6A5A7}" type="doc">
      <dgm:prSet loTypeId="urn:microsoft.com/office/officeart/2005/8/layout/StepDownProcess" loCatId="" qsTypeId="urn:microsoft.com/office/officeart/2005/8/quickstyle/simple4" qsCatId="simple" csTypeId="urn:microsoft.com/office/officeart/2005/8/colors/accent1_2" csCatId="accent1" phldr="1"/>
      <dgm:spPr/>
      <dgm:t>
        <a:bodyPr/>
        <a:lstStyle/>
        <a:p>
          <a:endParaRPr lang="en-US"/>
        </a:p>
      </dgm:t>
    </dgm:pt>
    <dgm:pt modelId="{E3FC7B24-ED45-6042-AEDE-A2D3277CE7D9}">
      <dgm:prSet phldrT="[Text]"/>
      <dgm:spPr/>
      <dgm:t>
        <a:bodyPr/>
        <a:lstStyle/>
        <a:p>
          <a:r>
            <a:rPr lang="en-US" dirty="0" smtClean="0"/>
            <a:t>Adult Education</a:t>
          </a:r>
          <a:endParaRPr lang="en-US" dirty="0"/>
        </a:p>
      </dgm:t>
    </dgm:pt>
    <dgm:pt modelId="{8DBD11A5-1FE9-FD44-876E-180E5DFAF6FD}" type="parTrans" cxnId="{BC07D3E7-4CF3-964D-A462-5349EDCE70CB}">
      <dgm:prSet/>
      <dgm:spPr/>
      <dgm:t>
        <a:bodyPr/>
        <a:lstStyle/>
        <a:p>
          <a:endParaRPr lang="en-US"/>
        </a:p>
      </dgm:t>
    </dgm:pt>
    <dgm:pt modelId="{6D1B13AA-9095-DD46-9A01-2904B8A64ACE}" type="sibTrans" cxnId="{BC07D3E7-4CF3-964D-A462-5349EDCE70CB}">
      <dgm:prSet/>
      <dgm:spPr/>
      <dgm:t>
        <a:bodyPr/>
        <a:lstStyle/>
        <a:p>
          <a:endParaRPr lang="en-US"/>
        </a:p>
      </dgm:t>
    </dgm:pt>
    <dgm:pt modelId="{F79CD565-9521-3A48-B5E3-16731A5CCCE0}">
      <dgm:prSet phldrT="[Text]" custT="1"/>
      <dgm:spPr/>
      <dgm:t>
        <a:bodyPr/>
        <a:lstStyle/>
        <a:p>
          <a:r>
            <a:rPr lang="en-US" sz="1600" dirty="0" smtClean="0"/>
            <a:t>Knowles</a:t>
          </a:r>
          <a:endParaRPr lang="en-US" sz="1600" dirty="0"/>
        </a:p>
      </dgm:t>
    </dgm:pt>
    <dgm:pt modelId="{EBC46646-770E-3C48-AD06-536CB0003B6D}" type="parTrans" cxnId="{FFEE6D66-1F76-6F41-80C4-C273F2860657}">
      <dgm:prSet/>
      <dgm:spPr/>
      <dgm:t>
        <a:bodyPr/>
        <a:lstStyle/>
        <a:p>
          <a:endParaRPr lang="en-US"/>
        </a:p>
      </dgm:t>
    </dgm:pt>
    <dgm:pt modelId="{C60742CD-5267-1A4F-99B0-F7D9691AD826}" type="sibTrans" cxnId="{FFEE6D66-1F76-6F41-80C4-C273F2860657}">
      <dgm:prSet/>
      <dgm:spPr/>
      <dgm:t>
        <a:bodyPr/>
        <a:lstStyle/>
        <a:p>
          <a:endParaRPr lang="en-US"/>
        </a:p>
      </dgm:t>
    </dgm:pt>
    <dgm:pt modelId="{45F1ABF8-C4EE-2E4F-BA1E-7119E77A1B10}">
      <dgm:prSet phldrT="[Text]"/>
      <dgm:spPr/>
      <dgm:t>
        <a:bodyPr/>
        <a:lstStyle/>
        <a:p>
          <a:r>
            <a:rPr lang="en-US" dirty="0" smtClean="0"/>
            <a:t>Phenomenology</a:t>
          </a:r>
          <a:endParaRPr lang="en-US" dirty="0"/>
        </a:p>
      </dgm:t>
    </dgm:pt>
    <dgm:pt modelId="{8731C07F-7EED-E94D-BA40-798E4BAC9DA8}" type="parTrans" cxnId="{D02CC28B-EDEE-7B48-999B-5B0993E4ADA6}">
      <dgm:prSet/>
      <dgm:spPr/>
      <dgm:t>
        <a:bodyPr/>
        <a:lstStyle/>
        <a:p>
          <a:endParaRPr lang="en-US"/>
        </a:p>
      </dgm:t>
    </dgm:pt>
    <dgm:pt modelId="{C043A155-9CDB-3B4C-AAEB-8BE9944960D0}" type="sibTrans" cxnId="{D02CC28B-EDEE-7B48-999B-5B0993E4ADA6}">
      <dgm:prSet/>
      <dgm:spPr/>
      <dgm:t>
        <a:bodyPr/>
        <a:lstStyle/>
        <a:p>
          <a:endParaRPr lang="en-US"/>
        </a:p>
      </dgm:t>
    </dgm:pt>
    <dgm:pt modelId="{99307ECB-9D86-7E4A-BD2F-CC2035DD5354}">
      <dgm:prSet phldrT="[Text]"/>
      <dgm:spPr/>
      <dgm:t>
        <a:bodyPr/>
        <a:lstStyle/>
        <a:p>
          <a:r>
            <a:rPr lang="en-US" dirty="0" smtClean="0"/>
            <a:t>Social Psychology</a:t>
          </a:r>
          <a:endParaRPr lang="en-US" dirty="0"/>
        </a:p>
      </dgm:t>
    </dgm:pt>
    <dgm:pt modelId="{FE723DE5-4998-1047-9DDE-346F3A7A3BD2}" type="parTrans" cxnId="{045DC5A1-6346-8A49-9BBD-B46AC289F3A6}">
      <dgm:prSet/>
      <dgm:spPr/>
      <dgm:t>
        <a:bodyPr/>
        <a:lstStyle/>
        <a:p>
          <a:endParaRPr lang="en-US"/>
        </a:p>
      </dgm:t>
    </dgm:pt>
    <dgm:pt modelId="{CF7BDB2B-ADC3-F546-800B-969744B8321C}" type="sibTrans" cxnId="{045DC5A1-6346-8A49-9BBD-B46AC289F3A6}">
      <dgm:prSet/>
      <dgm:spPr/>
      <dgm:t>
        <a:bodyPr/>
        <a:lstStyle/>
        <a:p>
          <a:endParaRPr lang="en-US"/>
        </a:p>
      </dgm:t>
    </dgm:pt>
    <dgm:pt modelId="{43F4A16F-563F-2343-A947-703390079627}">
      <dgm:prSet phldrT="[Text]"/>
      <dgm:spPr/>
      <dgm:t>
        <a:bodyPr/>
        <a:lstStyle/>
        <a:p>
          <a:r>
            <a:rPr lang="en-US" dirty="0" smtClean="0"/>
            <a:t>Bandura</a:t>
          </a:r>
          <a:endParaRPr lang="en-US" dirty="0"/>
        </a:p>
      </dgm:t>
    </dgm:pt>
    <dgm:pt modelId="{A44FE79F-51A8-694E-847E-4362D8CB99B2}" type="parTrans" cxnId="{24CC16EB-96AD-8141-8DAC-75EB2223ED2A}">
      <dgm:prSet/>
      <dgm:spPr/>
      <dgm:t>
        <a:bodyPr/>
        <a:lstStyle/>
        <a:p>
          <a:endParaRPr lang="en-US"/>
        </a:p>
      </dgm:t>
    </dgm:pt>
    <dgm:pt modelId="{714CD51A-A153-414B-A7F0-D84A6CEF0C20}" type="sibTrans" cxnId="{24CC16EB-96AD-8141-8DAC-75EB2223ED2A}">
      <dgm:prSet/>
      <dgm:spPr/>
      <dgm:t>
        <a:bodyPr/>
        <a:lstStyle/>
        <a:p>
          <a:endParaRPr lang="en-US"/>
        </a:p>
      </dgm:t>
    </dgm:pt>
    <dgm:pt modelId="{BBBDE4C1-EBF3-4144-8DB7-4FB76AF5D14B}">
      <dgm:prSet phldrT="[Text]" custT="1"/>
      <dgm:spPr/>
      <dgm:t>
        <a:bodyPr/>
        <a:lstStyle/>
        <a:p>
          <a:r>
            <a:rPr lang="en-US" sz="1600" dirty="0" smtClean="0"/>
            <a:t>Husserl</a:t>
          </a:r>
          <a:endParaRPr lang="en-US" sz="1600" dirty="0"/>
        </a:p>
      </dgm:t>
    </dgm:pt>
    <dgm:pt modelId="{2689A79B-7D78-EC4B-A52E-463FAC94CC2D}" type="parTrans" cxnId="{02FF7C8F-8ABC-D046-8143-70F74296C767}">
      <dgm:prSet/>
      <dgm:spPr/>
      <dgm:t>
        <a:bodyPr/>
        <a:lstStyle/>
        <a:p>
          <a:endParaRPr lang="en-US"/>
        </a:p>
      </dgm:t>
    </dgm:pt>
    <dgm:pt modelId="{FB4A2F5F-45D7-2B46-8E3D-DC837DFCF0E5}" type="sibTrans" cxnId="{02FF7C8F-8ABC-D046-8143-70F74296C767}">
      <dgm:prSet/>
      <dgm:spPr/>
      <dgm:t>
        <a:bodyPr/>
        <a:lstStyle/>
        <a:p>
          <a:endParaRPr lang="en-US"/>
        </a:p>
      </dgm:t>
    </dgm:pt>
    <dgm:pt modelId="{B135827D-972A-7C48-8EB0-FD825EC0E760}">
      <dgm:prSet phldrT="[Text]" custT="1"/>
      <dgm:spPr/>
      <dgm:t>
        <a:bodyPr/>
        <a:lstStyle/>
        <a:p>
          <a:r>
            <a:rPr lang="en-US" sz="1600" dirty="0" smtClean="0"/>
            <a:t>Mezirow</a:t>
          </a:r>
          <a:endParaRPr lang="en-US" sz="1600" dirty="0"/>
        </a:p>
      </dgm:t>
    </dgm:pt>
    <dgm:pt modelId="{86551C43-245C-F24E-B619-2DA6FC577A2D}" type="parTrans" cxnId="{AEF415A8-AD8A-7345-8B55-BF207E36B34F}">
      <dgm:prSet/>
      <dgm:spPr/>
      <dgm:t>
        <a:bodyPr/>
        <a:lstStyle/>
        <a:p>
          <a:endParaRPr lang="en-US"/>
        </a:p>
      </dgm:t>
    </dgm:pt>
    <dgm:pt modelId="{C8EC27E5-79C9-9940-A1BC-D3CDCDEE9C5A}" type="sibTrans" cxnId="{AEF415A8-AD8A-7345-8B55-BF207E36B34F}">
      <dgm:prSet/>
      <dgm:spPr/>
      <dgm:t>
        <a:bodyPr/>
        <a:lstStyle/>
        <a:p>
          <a:endParaRPr lang="en-US"/>
        </a:p>
      </dgm:t>
    </dgm:pt>
    <dgm:pt modelId="{E83922A6-9A5D-2442-896B-1A015225DF08}">
      <dgm:prSet phldrT="[Text]" custT="1"/>
      <dgm:spPr/>
      <dgm:t>
        <a:bodyPr/>
        <a:lstStyle/>
        <a:p>
          <a:r>
            <a:rPr lang="en-US" sz="1600" dirty="0" smtClean="0"/>
            <a:t>Belenky</a:t>
          </a:r>
          <a:endParaRPr lang="en-US" sz="1600" dirty="0"/>
        </a:p>
      </dgm:t>
    </dgm:pt>
    <dgm:pt modelId="{64AB9985-5F0F-1142-B3B7-AF341005CCB5}" type="parTrans" cxnId="{98D9187F-B091-1A40-8268-7EA5950EB267}">
      <dgm:prSet/>
      <dgm:spPr/>
      <dgm:t>
        <a:bodyPr/>
        <a:lstStyle/>
        <a:p>
          <a:endParaRPr lang="en-US"/>
        </a:p>
      </dgm:t>
    </dgm:pt>
    <dgm:pt modelId="{29C5515D-BC68-8241-8D53-AB75438ABF20}" type="sibTrans" cxnId="{98D9187F-B091-1A40-8268-7EA5950EB267}">
      <dgm:prSet/>
      <dgm:spPr/>
      <dgm:t>
        <a:bodyPr/>
        <a:lstStyle/>
        <a:p>
          <a:endParaRPr lang="en-US"/>
        </a:p>
      </dgm:t>
    </dgm:pt>
    <dgm:pt modelId="{3B71BE95-D536-4240-969A-1C9E6F68BED1}">
      <dgm:prSet phldrT="[Text]" custT="1"/>
      <dgm:spPr/>
      <dgm:t>
        <a:bodyPr/>
        <a:lstStyle/>
        <a:p>
          <a:r>
            <a:rPr lang="en-US" sz="1600" dirty="0" smtClean="0"/>
            <a:t>Waters</a:t>
          </a:r>
          <a:endParaRPr lang="en-US" sz="1600" dirty="0"/>
        </a:p>
      </dgm:t>
    </dgm:pt>
    <dgm:pt modelId="{93A990F5-71FC-8F41-91AE-4D916E400EF0}" type="parTrans" cxnId="{3ACF7C02-05C8-8546-B034-65F1B8020AC0}">
      <dgm:prSet/>
      <dgm:spPr/>
      <dgm:t>
        <a:bodyPr/>
        <a:lstStyle/>
        <a:p>
          <a:endParaRPr lang="en-US"/>
        </a:p>
      </dgm:t>
    </dgm:pt>
    <dgm:pt modelId="{4CF8ECB6-4CD6-2F46-85A7-9CD046F012BA}" type="sibTrans" cxnId="{3ACF7C02-05C8-8546-B034-65F1B8020AC0}">
      <dgm:prSet/>
      <dgm:spPr/>
      <dgm:t>
        <a:bodyPr/>
        <a:lstStyle/>
        <a:p>
          <a:endParaRPr lang="en-US"/>
        </a:p>
      </dgm:t>
    </dgm:pt>
    <dgm:pt modelId="{7ECE5121-909A-C34A-8C4C-F6714641BC43}">
      <dgm:prSet phldrT="[Text]"/>
      <dgm:spPr/>
      <dgm:t>
        <a:bodyPr/>
        <a:lstStyle/>
        <a:p>
          <a:r>
            <a:rPr lang="en-US" dirty="0" smtClean="0"/>
            <a:t>Worrell</a:t>
          </a:r>
          <a:endParaRPr lang="en-US" dirty="0"/>
        </a:p>
      </dgm:t>
    </dgm:pt>
    <dgm:pt modelId="{47E5E6EF-A1D1-8F48-AA09-C355400F2018}" type="parTrans" cxnId="{BEA7B511-19B1-AE4E-AA62-D18453973E0E}">
      <dgm:prSet/>
      <dgm:spPr/>
      <dgm:t>
        <a:bodyPr/>
        <a:lstStyle/>
        <a:p>
          <a:endParaRPr lang="en-US"/>
        </a:p>
      </dgm:t>
    </dgm:pt>
    <dgm:pt modelId="{32B59D54-7446-E94B-9625-0185B6B1B8BB}" type="sibTrans" cxnId="{BEA7B511-19B1-AE4E-AA62-D18453973E0E}">
      <dgm:prSet/>
      <dgm:spPr/>
      <dgm:t>
        <a:bodyPr/>
        <a:lstStyle/>
        <a:p>
          <a:endParaRPr lang="en-US"/>
        </a:p>
      </dgm:t>
    </dgm:pt>
    <dgm:pt modelId="{94682B1E-4C45-814C-A3E1-AD7205144792}">
      <dgm:prSet phldrT="[Text]" custT="1"/>
      <dgm:spPr/>
      <dgm:t>
        <a:bodyPr/>
        <a:lstStyle/>
        <a:p>
          <a:r>
            <a:rPr lang="en-US" sz="1600" dirty="0" smtClean="0"/>
            <a:t>Nora and Crisp</a:t>
          </a:r>
          <a:endParaRPr lang="en-US" sz="1600" dirty="0"/>
        </a:p>
      </dgm:t>
    </dgm:pt>
    <dgm:pt modelId="{E952BC68-B8FE-A345-8271-3BF91B88C4C8}" type="parTrans" cxnId="{91BD8313-CC16-E94B-AC11-18ADC2A467AE}">
      <dgm:prSet/>
      <dgm:spPr/>
      <dgm:t>
        <a:bodyPr/>
        <a:lstStyle/>
        <a:p>
          <a:endParaRPr lang="en-US"/>
        </a:p>
      </dgm:t>
    </dgm:pt>
    <dgm:pt modelId="{1ABAF71D-2026-D84A-AEAD-BC8697A57EA7}" type="sibTrans" cxnId="{91BD8313-CC16-E94B-AC11-18ADC2A467AE}">
      <dgm:prSet/>
      <dgm:spPr/>
      <dgm:t>
        <a:bodyPr/>
        <a:lstStyle/>
        <a:p>
          <a:endParaRPr lang="en-US"/>
        </a:p>
      </dgm:t>
    </dgm:pt>
    <dgm:pt modelId="{B5C1AB44-E40B-A948-A126-04E687C9880D}">
      <dgm:prSet phldrT="[Text]"/>
      <dgm:spPr/>
      <dgm:t>
        <a:bodyPr/>
        <a:lstStyle/>
        <a:p>
          <a:r>
            <a:rPr lang="en-US" dirty="0" smtClean="0"/>
            <a:t>Adler </a:t>
          </a:r>
          <a:endParaRPr lang="en-US" dirty="0"/>
        </a:p>
      </dgm:t>
    </dgm:pt>
    <dgm:pt modelId="{996C3556-BCD7-0A4F-8F2D-740FE62E1BFA}" type="parTrans" cxnId="{70750F29-A994-814C-B19D-4D5CC6AA191E}">
      <dgm:prSet/>
      <dgm:spPr/>
      <dgm:t>
        <a:bodyPr/>
        <a:lstStyle/>
        <a:p>
          <a:endParaRPr lang="en-US"/>
        </a:p>
      </dgm:t>
    </dgm:pt>
    <dgm:pt modelId="{C4B1052B-D039-3943-A62E-5E96199A9024}" type="sibTrans" cxnId="{70750F29-A994-814C-B19D-4D5CC6AA191E}">
      <dgm:prSet/>
      <dgm:spPr/>
      <dgm:t>
        <a:bodyPr/>
        <a:lstStyle/>
        <a:p>
          <a:endParaRPr lang="en-US"/>
        </a:p>
      </dgm:t>
    </dgm:pt>
    <dgm:pt modelId="{834954BD-B63A-9442-9382-EFD36C8A78CE}" type="pres">
      <dgm:prSet presAssocID="{212EC9CF-30E6-FE41-8A20-A69DB9A6A5A7}" presName="rootnode" presStyleCnt="0">
        <dgm:presLayoutVars>
          <dgm:chMax/>
          <dgm:chPref/>
          <dgm:dir/>
          <dgm:animLvl val="lvl"/>
        </dgm:presLayoutVars>
      </dgm:prSet>
      <dgm:spPr/>
      <dgm:t>
        <a:bodyPr/>
        <a:lstStyle/>
        <a:p>
          <a:endParaRPr lang="en-US"/>
        </a:p>
      </dgm:t>
    </dgm:pt>
    <dgm:pt modelId="{24C2E8E9-B07F-1B46-AC09-072E072237B5}" type="pres">
      <dgm:prSet presAssocID="{E3FC7B24-ED45-6042-AEDE-A2D3277CE7D9}" presName="composite" presStyleCnt="0"/>
      <dgm:spPr/>
    </dgm:pt>
    <dgm:pt modelId="{886320F0-FE0B-8748-B83E-4D300FE8A44A}" type="pres">
      <dgm:prSet presAssocID="{E3FC7B24-ED45-6042-AEDE-A2D3277CE7D9}" presName="bentUpArrow1" presStyleLbl="alignImgPlace1" presStyleIdx="0" presStyleCnt="2"/>
      <dgm:spPr/>
    </dgm:pt>
    <dgm:pt modelId="{C7A6F821-186B-A042-850A-4FB2CF828080}" type="pres">
      <dgm:prSet presAssocID="{E3FC7B24-ED45-6042-AEDE-A2D3277CE7D9}" presName="ParentText" presStyleLbl="node1" presStyleIdx="0" presStyleCnt="3" custLinFactNeighborX="-241">
        <dgm:presLayoutVars>
          <dgm:chMax val="1"/>
          <dgm:chPref val="1"/>
          <dgm:bulletEnabled val="1"/>
        </dgm:presLayoutVars>
      </dgm:prSet>
      <dgm:spPr/>
      <dgm:t>
        <a:bodyPr/>
        <a:lstStyle/>
        <a:p>
          <a:endParaRPr lang="en-US"/>
        </a:p>
      </dgm:t>
    </dgm:pt>
    <dgm:pt modelId="{E4EC1291-9239-1040-94D0-F19EB267C4D5}" type="pres">
      <dgm:prSet presAssocID="{E3FC7B24-ED45-6042-AEDE-A2D3277CE7D9}" presName="ChildText" presStyleLbl="revTx" presStyleIdx="0" presStyleCnt="3" custScaleX="277517" custLinFactNeighborX="87415">
        <dgm:presLayoutVars>
          <dgm:chMax val="0"/>
          <dgm:chPref val="0"/>
          <dgm:bulletEnabled val="1"/>
        </dgm:presLayoutVars>
      </dgm:prSet>
      <dgm:spPr/>
      <dgm:t>
        <a:bodyPr/>
        <a:lstStyle/>
        <a:p>
          <a:endParaRPr lang="en-US"/>
        </a:p>
      </dgm:t>
    </dgm:pt>
    <dgm:pt modelId="{B1788F75-6708-D44F-879D-88B7207AF273}" type="pres">
      <dgm:prSet presAssocID="{6D1B13AA-9095-DD46-9A01-2904B8A64ACE}" presName="sibTrans" presStyleCnt="0"/>
      <dgm:spPr/>
    </dgm:pt>
    <dgm:pt modelId="{D0B9A135-8EE0-E24E-B5B7-1674D33F5164}" type="pres">
      <dgm:prSet presAssocID="{45F1ABF8-C4EE-2E4F-BA1E-7119E77A1B10}" presName="composite" presStyleCnt="0"/>
      <dgm:spPr/>
    </dgm:pt>
    <dgm:pt modelId="{140CE009-39A5-C24C-8591-BFA74AEA8BAF}" type="pres">
      <dgm:prSet presAssocID="{45F1ABF8-C4EE-2E4F-BA1E-7119E77A1B10}" presName="bentUpArrow1" presStyleLbl="alignImgPlace1" presStyleIdx="1" presStyleCnt="2"/>
      <dgm:spPr/>
    </dgm:pt>
    <dgm:pt modelId="{85B34B64-2670-444D-BA85-E7BD5562D5CE}" type="pres">
      <dgm:prSet presAssocID="{45F1ABF8-C4EE-2E4F-BA1E-7119E77A1B10}" presName="ParentText" presStyleLbl="node1" presStyleIdx="1" presStyleCnt="3" custLinFactNeighborX="-34013" custLinFactNeighborY="-6270">
        <dgm:presLayoutVars>
          <dgm:chMax val="1"/>
          <dgm:chPref val="1"/>
          <dgm:bulletEnabled val="1"/>
        </dgm:presLayoutVars>
      </dgm:prSet>
      <dgm:spPr/>
      <dgm:t>
        <a:bodyPr/>
        <a:lstStyle/>
        <a:p>
          <a:endParaRPr lang="en-US"/>
        </a:p>
      </dgm:t>
    </dgm:pt>
    <dgm:pt modelId="{DA27E1F1-2E50-6E44-BF9D-0AD8CF271FA1}" type="pres">
      <dgm:prSet presAssocID="{45F1ABF8-C4EE-2E4F-BA1E-7119E77A1B10}" presName="ChildText" presStyleLbl="revTx" presStyleIdx="1" presStyleCnt="3" custScaleX="293365" custLinFactNeighborX="51982" custLinFactNeighborY="-3908">
        <dgm:presLayoutVars>
          <dgm:chMax val="0"/>
          <dgm:chPref val="0"/>
          <dgm:bulletEnabled val="1"/>
        </dgm:presLayoutVars>
      </dgm:prSet>
      <dgm:spPr/>
      <dgm:t>
        <a:bodyPr/>
        <a:lstStyle/>
        <a:p>
          <a:endParaRPr lang="en-US"/>
        </a:p>
      </dgm:t>
    </dgm:pt>
    <dgm:pt modelId="{B61F56C5-5C10-F341-8979-24ABE697A58C}" type="pres">
      <dgm:prSet presAssocID="{C043A155-9CDB-3B4C-AAEB-8BE9944960D0}" presName="sibTrans" presStyleCnt="0"/>
      <dgm:spPr/>
    </dgm:pt>
    <dgm:pt modelId="{7EEDDB24-3886-AB4E-9514-BCB762079EBB}" type="pres">
      <dgm:prSet presAssocID="{99307ECB-9D86-7E4A-BD2F-CC2035DD5354}" presName="composite" presStyleCnt="0"/>
      <dgm:spPr/>
    </dgm:pt>
    <dgm:pt modelId="{5A968C94-E959-1A45-AC86-12B4CB959AD2}" type="pres">
      <dgm:prSet presAssocID="{99307ECB-9D86-7E4A-BD2F-CC2035DD5354}" presName="ParentText" presStyleLbl="node1" presStyleIdx="2" presStyleCnt="3" custLinFactNeighborX="-32916" custLinFactNeighborY="-1568">
        <dgm:presLayoutVars>
          <dgm:chMax val="1"/>
          <dgm:chPref val="1"/>
          <dgm:bulletEnabled val="1"/>
        </dgm:presLayoutVars>
      </dgm:prSet>
      <dgm:spPr/>
      <dgm:t>
        <a:bodyPr/>
        <a:lstStyle/>
        <a:p>
          <a:endParaRPr lang="en-US"/>
        </a:p>
      </dgm:t>
    </dgm:pt>
    <dgm:pt modelId="{BB0C786F-4763-0846-B355-A3E9B8D4D75F}" type="pres">
      <dgm:prSet presAssocID="{99307ECB-9D86-7E4A-BD2F-CC2035DD5354}" presName="FinalChildText" presStyleLbl="revTx" presStyleIdx="2" presStyleCnt="3" custScaleX="180015" custLinFactNeighborX="331" custLinFactNeighborY="-171">
        <dgm:presLayoutVars>
          <dgm:chMax val="0"/>
          <dgm:chPref val="0"/>
          <dgm:bulletEnabled val="1"/>
        </dgm:presLayoutVars>
      </dgm:prSet>
      <dgm:spPr/>
      <dgm:t>
        <a:bodyPr/>
        <a:lstStyle/>
        <a:p>
          <a:endParaRPr lang="en-US"/>
        </a:p>
      </dgm:t>
    </dgm:pt>
  </dgm:ptLst>
  <dgm:cxnLst>
    <dgm:cxn modelId="{FFEE6D66-1F76-6F41-80C4-C273F2860657}" srcId="{E3FC7B24-ED45-6042-AEDE-A2D3277CE7D9}" destId="{F79CD565-9521-3A48-B5E3-16731A5CCCE0}" srcOrd="0" destOrd="0" parTransId="{EBC46646-770E-3C48-AD06-536CB0003B6D}" sibTransId="{C60742CD-5267-1A4F-99B0-F7D9691AD826}"/>
    <dgm:cxn modelId="{13D58C0D-7B03-9240-919D-B06EEBA8242B}" type="presOf" srcId="{43F4A16F-563F-2343-A947-703390079627}" destId="{BB0C786F-4763-0846-B355-A3E9B8D4D75F}" srcOrd="0" destOrd="0" presId="urn:microsoft.com/office/officeart/2005/8/layout/StepDownProcess"/>
    <dgm:cxn modelId="{B9451505-C105-BC40-B3FE-E54B7B9A41E2}" type="presOf" srcId="{F79CD565-9521-3A48-B5E3-16731A5CCCE0}" destId="{E4EC1291-9239-1040-94D0-F19EB267C4D5}" srcOrd="0" destOrd="0" presId="urn:microsoft.com/office/officeart/2005/8/layout/StepDownProcess"/>
    <dgm:cxn modelId="{BEA7B511-19B1-AE4E-AA62-D18453973E0E}" srcId="{99307ECB-9D86-7E4A-BD2F-CC2035DD5354}" destId="{7ECE5121-909A-C34A-8C4C-F6714641BC43}" srcOrd="1" destOrd="0" parTransId="{47E5E6EF-A1D1-8F48-AA09-C355400F2018}" sibTransId="{32B59D54-7446-E94B-9625-0185B6B1B8BB}"/>
    <dgm:cxn modelId="{A6E85568-EC6A-1342-BEED-89CDAC8C344A}" type="presOf" srcId="{B5C1AB44-E40B-A948-A126-04E687C9880D}" destId="{BB0C786F-4763-0846-B355-A3E9B8D4D75F}" srcOrd="0" destOrd="2" presId="urn:microsoft.com/office/officeart/2005/8/layout/StepDownProcess"/>
    <dgm:cxn modelId="{BC07D3E7-4CF3-964D-A462-5349EDCE70CB}" srcId="{212EC9CF-30E6-FE41-8A20-A69DB9A6A5A7}" destId="{E3FC7B24-ED45-6042-AEDE-A2D3277CE7D9}" srcOrd="0" destOrd="0" parTransId="{8DBD11A5-1FE9-FD44-876E-180E5DFAF6FD}" sibTransId="{6D1B13AA-9095-DD46-9A01-2904B8A64ACE}"/>
    <dgm:cxn modelId="{AEF415A8-AD8A-7345-8B55-BF207E36B34F}" srcId="{E3FC7B24-ED45-6042-AEDE-A2D3277CE7D9}" destId="{B135827D-972A-7C48-8EB0-FD825EC0E760}" srcOrd="1" destOrd="0" parTransId="{86551C43-245C-F24E-B619-2DA6FC577A2D}" sibTransId="{C8EC27E5-79C9-9940-A1BC-D3CDCDEE9C5A}"/>
    <dgm:cxn modelId="{70750F29-A994-814C-B19D-4D5CC6AA191E}" srcId="{99307ECB-9D86-7E4A-BD2F-CC2035DD5354}" destId="{B5C1AB44-E40B-A948-A126-04E687C9880D}" srcOrd="2" destOrd="0" parTransId="{996C3556-BCD7-0A4F-8F2D-740FE62E1BFA}" sibTransId="{C4B1052B-D039-3943-A62E-5E96199A9024}"/>
    <dgm:cxn modelId="{FA014C38-71E7-2E4E-AF76-1E34BCC4CB71}" type="presOf" srcId="{3B71BE95-D536-4240-969A-1C9E6F68BED1}" destId="{DA27E1F1-2E50-6E44-BF9D-0AD8CF271FA1}" srcOrd="0" destOrd="2" presId="urn:microsoft.com/office/officeart/2005/8/layout/StepDownProcess"/>
    <dgm:cxn modelId="{179371B5-8E5C-A648-B341-8CA8C18B56F0}" type="presOf" srcId="{94682B1E-4C45-814C-A3E1-AD7205144792}" destId="{E4EC1291-9239-1040-94D0-F19EB267C4D5}" srcOrd="0" destOrd="2" presId="urn:microsoft.com/office/officeart/2005/8/layout/StepDownProcess"/>
    <dgm:cxn modelId="{3736569B-1C8E-0843-AEAC-A5E031A7D3E2}" type="presOf" srcId="{99307ECB-9D86-7E4A-BD2F-CC2035DD5354}" destId="{5A968C94-E959-1A45-AC86-12B4CB959AD2}" srcOrd="0" destOrd="0" presId="urn:microsoft.com/office/officeart/2005/8/layout/StepDownProcess"/>
    <dgm:cxn modelId="{C6DD33D9-F769-9049-86D0-6670F58906F5}" type="presOf" srcId="{B135827D-972A-7C48-8EB0-FD825EC0E760}" destId="{E4EC1291-9239-1040-94D0-F19EB267C4D5}" srcOrd="0" destOrd="1" presId="urn:microsoft.com/office/officeart/2005/8/layout/StepDownProcess"/>
    <dgm:cxn modelId="{030010CA-E7DD-B54B-9140-88D905DE4F36}" type="presOf" srcId="{7ECE5121-909A-C34A-8C4C-F6714641BC43}" destId="{BB0C786F-4763-0846-B355-A3E9B8D4D75F}" srcOrd="0" destOrd="1" presId="urn:microsoft.com/office/officeart/2005/8/layout/StepDownProcess"/>
    <dgm:cxn modelId="{045DC5A1-6346-8A49-9BBD-B46AC289F3A6}" srcId="{212EC9CF-30E6-FE41-8A20-A69DB9A6A5A7}" destId="{99307ECB-9D86-7E4A-BD2F-CC2035DD5354}" srcOrd="2" destOrd="0" parTransId="{FE723DE5-4998-1047-9DDE-346F3A7A3BD2}" sibTransId="{CF7BDB2B-ADC3-F546-800B-969744B8321C}"/>
    <dgm:cxn modelId="{0DA1093C-DE58-2A44-BE4F-B483D83523FC}" type="presOf" srcId="{45F1ABF8-C4EE-2E4F-BA1E-7119E77A1B10}" destId="{85B34B64-2670-444D-BA85-E7BD5562D5CE}" srcOrd="0" destOrd="0" presId="urn:microsoft.com/office/officeart/2005/8/layout/StepDownProcess"/>
    <dgm:cxn modelId="{D02CC28B-EDEE-7B48-999B-5B0993E4ADA6}" srcId="{212EC9CF-30E6-FE41-8A20-A69DB9A6A5A7}" destId="{45F1ABF8-C4EE-2E4F-BA1E-7119E77A1B10}" srcOrd="1" destOrd="0" parTransId="{8731C07F-7EED-E94D-BA40-798E4BAC9DA8}" sibTransId="{C043A155-9CDB-3B4C-AAEB-8BE9944960D0}"/>
    <dgm:cxn modelId="{C529F930-F674-504A-8524-685122426E8C}" type="presOf" srcId="{E83922A6-9A5D-2442-896B-1A015225DF08}" destId="{DA27E1F1-2E50-6E44-BF9D-0AD8CF271FA1}" srcOrd="0" destOrd="1" presId="urn:microsoft.com/office/officeart/2005/8/layout/StepDownProcess"/>
    <dgm:cxn modelId="{24CC16EB-96AD-8141-8DAC-75EB2223ED2A}" srcId="{99307ECB-9D86-7E4A-BD2F-CC2035DD5354}" destId="{43F4A16F-563F-2343-A947-703390079627}" srcOrd="0" destOrd="0" parTransId="{A44FE79F-51A8-694E-847E-4362D8CB99B2}" sibTransId="{714CD51A-A153-414B-A7F0-D84A6CEF0C20}"/>
    <dgm:cxn modelId="{C006D374-E73E-264A-9E8A-383487C76104}" type="presOf" srcId="{E3FC7B24-ED45-6042-AEDE-A2D3277CE7D9}" destId="{C7A6F821-186B-A042-850A-4FB2CF828080}" srcOrd="0" destOrd="0" presId="urn:microsoft.com/office/officeart/2005/8/layout/StepDownProcess"/>
    <dgm:cxn modelId="{18056569-688C-4140-A5D0-5C2651E64D5D}" type="presOf" srcId="{BBBDE4C1-EBF3-4144-8DB7-4FB76AF5D14B}" destId="{DA27E1F1-2E50-6E44-BF9D-0AD8CF271FA1}" srcOrd="0" destOrd="0" presId="urn:microsoft.com/office/officeart/2005/8/layout/StepDownProcess"/>
    <dgm:cxn modelId="{3ACF7C02-05C8-8546-B034-65F1B8020AC0}" srcId="{45F1ABF8-C4EE-2E4F-BA1E-7119E77A1B10}" destId="{3B71BE95-D536-4240-969A-1C9E6F68BED1}" srcOrd="2" destOrd="0" parTransId="{93A990F5-71FC-8F41-91AE-4D916E400EF0}" sibTransId="{4CF8ECB6-4CD6-2F46-85A7-9CD046F012BA}"/>
    <dgm:cxn modelId="{98D9187F-B091-1A40-8268-7EA5950EB267}" srcId="{45F1ABF8-C4EE-2E4F-BA1E-7119E77A1B10}" destId="{E83922A6-9A5D-2442-896B-1A015225DF08}" srcOrd="1" destOrd="0" parTransId="{64AB9985-5F0F-1142-B3B7-AF341005CCB5}" sibTransId="{29C5515D-BC68-8241-8D53-AB75438ABF20}"/>
    <dgm:cxn modelId="{02FF7C8F-8ABC-D046-8143-70F74296C767}" srcId="{45F1ABF8-C4EE-2E4F-BA1E-7119E77A1B10}" destId="{BBBDE4C1-EBF3-4144-8DB7-4FB76AF5D14B}" srcOrd="0" destOrd="0" parTransId="{2689A79B-7D78-EC4B-A52E-463FAC94CC2D}" sibTransId="{FB4A2F5F-45D7-2B46-8E3D-DC837DFCF0E5}"/>
    <dgm:cxn modelId="{91BD8313-CC16-E94B-AC11-18ADC2A467AE}" srcId="{E3FC7B24-ED45-6042-AEDE-A2D3277CE7D9}" destId="{94682B1E-4C45-814C-A3E1-AD7205144792}" srcOrd="2" destOrd="0" parTransId="{E952BC68-B8FE-A345-8271-3BF91B88C4C8}" sibTransId="{1ABAF71D-2026-D84A-AEAD-BC8697A57EA7}"/>
    <dgm:cxn modelId="{B1E0B7C4-5DAC-824F-80E7-ABC9E525ADE0}" type="presOf" srcId="{212EC9CF-30E6-FE41-8A20-A69DB9A6A5A7}" destId="{834954BD-B63A-9442-9382-EFD36C8A78CE}" srcOrd="0" destOrd="0" presId="urn:microsoft.com/office/officeart/2005/8/layout/StepDownProcess"/>
    <dgm:cxn modelId="{3D83494C-DE06-0E4F-8ED5-F83FADC17877}" type="presParOf" srcId="{834954BD-B63A-9442-9382-EFD36C8A78CE}" destId="{24C2E8E9-B07F-1B46-AC09-072E072237B5}" srcOrd="0" destOrd="0" presId="urn:microsoft.com/office/officeart/2005/8/layout/StepDownProcess"/>
    <dgm:cxn modelId="{C233B5C3-3F54-9F4A-9374-7D1089412CA4}" type="presParOf" srcId="{24C2E8E9-B07F-1B46-AC09-072E072237B5}" destId="{886320F0-FE0B-8748-B83E-4D300FE8A44A}" srcOrd="0" destOrd="0" presId="urn:microsoft.com/office/officeart/2005/8/layout/StepDownProcess"/>
    <dgm:cxn modelId="{5A3B4D86-5226-E14F-9CCF-5912D0DCF940}" type="presParOf" srcId="{24C2E8E9-B07F-1B46-AC09-072E072237B5}" destId="{C7A6F821-186B-A042-850A-4FB2CF828080}" srcOrd="1" destOrd="0" presId="urn:microsoft.com/office/officeart/2005/8/layout/StepDownProcess"/>
    <dgm:cxn modelId="{3018D26A-F8A2-4F48-AF1E-0626E963C63A}" type="presParOf" srcId="{24C2E8E9-B07F-1B46-AC09-072E072237B5}" destId="{E4EC1291-9239-1040-94D0-F19EB267C4D5}" srcOrd="2" destOrd="0" presId="urn:microsoft.com/office/officeart/2005/8/layout/StepDownProcess"/>
    <dgm:cxn modelId="{38DD3EA5-B8E3-FF44-BC07-DCBA82330262}" type="presParOf" srcId="{834954BD-B63A-9442-9382-EFD36C8A78CE}" destId="{B1788F75-6708-D44F-879D-88B7207AF273}" srcOrd="1" destOrd="0" presId="urn:microsoft.com/office/officeart/2005/8/layout/StepDownProcess"/>
    <dgm:cxn modelId="{E9876ACB-8BB9-0E4B-B78A-64BA90F75C31}" type="presParOf" srcId="{834954BD-B63A-9442-9382-EFD36C8A78CE}" destId="{D0B9A135-8EE0-E24E-B5B7-1674D33F5164}" srcOrd="2" destOrd="0" presId="urn:microsoft.com/office/officeart/2005/8/layout/StepDownProcess"/>
    <dgm:cxn modelId="{8879250E-65B6-794B-A804-D1C8FF3065B6}" type="presParOf" srcId="{D0B9A135-8EE0-E24E-B5B7-1674D33F5164}" destId="{140CE009-39A5-C24C-8591-BFA74AEA8BAF}" srcOrd="0" destOrd="0" presId="urn:microsoft.com/office/officeart/2005/8/layout/StepDownProcess"/>
    <dgm:cxn modelId="{E29D4E96-C22B-2F4E-B4F5-6D91F969C2B9}" type="presParOf" srcId="{D0B9A135-8EE0-E24E-B5B7-1674D33F5164}" destId="{85B34B64-2670-444D-BA85-E7BD5562D5CE}" srcOrd="1" destOrd="0" presId="urn:microsoft.com/office/officeart/2005/8/layout/StepDownProcess"/>
    <dgm:cxn modelId="{D76CCCA4-206D-E04F-95D3-9BB1F40B5B6F}" type="presParOf" srcId="{D0B9A135-8EE0-E24E-B5B7-1674D33F5164}" destId="{DA27E1F1-2E50-6E44-BF9D-0AD8CF271FA1}" srcOrd="2" destOrd="0" presId="urn:microsoft.com/office/officeart/2005/8/layout/StepDownProcess"/>
    <dgm:cxn modelId="{9AFA531E-5F89-304C-B014-4FABF93F7AFC}" type="presParOf" srcId="{834954BD-B63A-9442-9382-EFD36C8A78CE}" destId="{B61F56C5-5C10-F341-8979-24ABE697A58C}" srcOrd="3" destOrd="0" presId="urn:microsoft.com/office/officeart/2005/8/layout/StepDownProcess"/>
    <dgm:cxn modelId="{32A3D10F-4CFD-904B-AE92-FD40AF765F4A}" type="presParOf" srcId="{834954BD-B63A-9442-9382-EFD36C8A78CE}" destId="{7EEDDB24-3886-AB4E-9514-BCB762079EBB}" srcOrd="4" destOrd="0" presId="urn:microsoft.com/office/officeart/2005/8/layout/StepDownProcess"/>
    <dgm:cxn modelId="{5717B4C4-561B-8E4D-8A0B-3E4A042C8878}" type="presParOf" srcId="{7EEDDB24-3886-AB4E-9514-BCB762079EBB}" destId="{5A968C94-E959-1A45-AC86-12B4CB959AD2}" srcOrd="0" destOrd="0" presId="urn:microsoft.com/office/officeart/2005/8/layout/StepDownProcess"/>
    <dgm:cxn modelId="{311D462B-399E-E242-B03A-AE56156F30E6}" type="presParOf" srcId="{7EEDDB24-3886-AB4E-9514-BCB762079EBB}" destId="{BB0C786F-4763-0846-B355-A3E9B8D4D75F}" srcOrd="1"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3215EC-B6E0-DE46-985D-A1C0891C7BCE}" type="doc">
      <dgm:prSet loTypeId="urn:microsoft.com/office/officeart/2005/8/layout/pyramid1" loCatId="" qsTypeId="urn:microsoft.com/office/officeart/2005/8/quickstyle/simple4" qsCatId="simple" csTypeId="urn:microsoft.com/office/officeart/2005/8/colors/accent1_2" csCatId="accent1" phldr="1"/>
      <dgm:spPr/>
    </dgm:pt>
    <dgm:pt modelId="{70730686-0386-7249-B1C5-7F667B12B5FB}">
      <dgm:prSet phldrT="[Text]"/>
      <dgm:spPr/>
      <dgm:t>
        <a:bodyPr/>
        <a:lstStyle/>
        <a:p>
          <a:r>
            <a:rPr lang="en-US" dirty="0" smtClean="0"/>
            <a:t>Self Actualization</a:t>
          </a:r>
          <a:endParaRPr lang="en-US" dirty="0"/>
        </a:p>
      </dgm:t>
    </dgm:pt>
    <dgm:pt modelId="{A152A772-6933-4244-B856-05E6BD3F9FCD}" type="parTrans" cxnId="{C409653C-3296-3443-A1C5-52793AB1D102}">
      <dgm:prSet/>
      <dgm:spPr/>
      <dgm:t>
        <a:bodyPr/>
        <a:lstStyle/>
        <a:p>
          <a:endParaRPr lang="en-US"/>
        </a:p>
      </dgm:t>
    </dgm:pt>
    <dgm:pt modelId="{781BFD92-CB37-2247-86EE-8670C15F3551}" type="sibTrans" cxnId="{C409653C-3296-3443-A1C5-52793AB1D102}">
      <dgm:prSet/>
      <dgm:spPr/>
      <dgm:t>
        <a:bodyPr/>
        <a:lstStyle/>
        <a:p>
          <a:endParaRPr lang="en-US"/>
        </a:p>
      </dgm:t>
    </dgm:pt>
    <dgm:pt modelId="{A6FA9566-1152-B042-910E-0955482B2E6C}">
      <dgm:prSet phldrT="[Text]"/>
      <dgm:spPr/>
      <dgm:t>
        <a:bodyPr/>
        <a:lstStyle/>
        <a:p>
          <a:r>
            <a:rPr lang="en-US" dirty="0" smtClean="0"/>
            <a:t>Belongingness and Love</a:t>
          </a:r>
          <a:endParaRPr lang="en-US" dirty="0"/>
        </a:p>
      </dgm:t>
    </dgm:pt>
    <dgm:pt modelId="{150C060F-1F1B-B548-BE3D-0B0CF6F71F4A}" type="parTrans" cxnId="{98BFA656-C8BC-BA4A-8F73-2D1B7C73D83F}">
      <dgm:prSet/>
      <dgm:spPr/>
      <dgm:t>
        <a:bodyPr/>
        <a:lstStyle/>
        <a:p>
          <a:endParaRPr lang="en-US"/>
        </a:p>
      </dgm:t>
    </dgm:pt>
    <dgm:pt modelId="{5D7EE02E-876E-2641-B33F-502A8292569B}" type="sibTrans" cxnId="{98BFA656-C8BC-BA4A-8F73-2D1B7C73D83F}">
      <dgm:prSet/>
      <dgm:spPr/>
      <dgm:t>
        <a:bodyPr/>
        <a:lstStyle/>
        <a:p>
          <a:endParaRPr lang="en-US"/>
        </a:p>
      </dgm:t>
    </dgm:pt>
    <dgm:pt modelId="{DA6CC8E5-1487-6148-BC78-935CEA02975E}">
      <dgm:prSet phldrT="[Text]"/>
      <dgm:spPr/>
      <dgm:t>
        <a:bodyPr/>
        <a:lstStyle/>
        <a:p>
          <a:r>
            <a:rPr lang="en-US" dirty="0" smtClean="0"/>
            <a:t>Physiological Needs</a:t>
          </a:r>
          <a:endParaRPr lang="en-US" dirty="0"/>
        </a:p>
      </dgm:t>
    </dgm:pt>
    <dgm:pt modelId="{824CA6EE-7573-C84C-970B-34DB7B6DE6D7}" type="parTrans" cxnId="{886CE360-A147-0640-AEB0-ED606ACEF1A2}">
      <dgm:prSet/>
      <dgm:spPr/>
      <dgm:t>
        <a:bodyPr/>
        <a:lstStyle/>
        <a:p>
          <a:endParaRPr lang="en-US"/>
        </a:p>
      </dgm:t>
    </dgm:pt>
    <dgm:pt modelId="{745ECE89-BE56-FF43-89CF-FFB056F63402}" type="sibTrans" cxnId="{886CE360-A147-0640-AEB0-ED606ACEF1A2}">
      <dgm:prSet/>
      <dgm:spPr/>
      <dgm:t>
        <a:bodyPr/>
        <a:lstStyle/>
        <a:p>
          <a:endParaRPr lang="en-US"/>
        </a:p>
      </dgm:t>
    </dgm:pt>
    <dgm:pt modelId="{018679D3-858A-D847-A1EB-4ED0FF7B71E8}">
      <dgm:prSet phldrT="[Text]"/>
      <dgm:spPr/>
      <dgm:t>
        <a:bodyPr/>
        <a:lstStyle/>
        <a:p>
          <a:r>
            <a:rPr lang="en-US" dirty="0" smtClean="0"/>
            <a:t>Self – Esteem</a:t>
          </a:r>
        </a:p>
      </dgm:t>
    </dgm:pt>
    <dgm:pt modelId="{3ED1559C-43C8-8041-8C33-2E3AC9DFE6C4}" type="parTrans" cxnId="{86A14DF6-50A8-1D4A-A3EB-ACB3288FECBF}">
      <dgm:prSet/>
      <dgm:spPr/>
      <dgm:t>
        <a:bodyPr/>
        <a:lstStyle/>
        <a:p>
          <a:endParaRPr lang="en-US"/>
        </a:p>
      </dgm:t>
    </dgm:pt>
    <dgm:pt modelId="{6994E262-4CAE-D14E-9FF5-CE50353CD925}" type="sibTrans" cxnId="{86A14DF6-50A8-1D4A-A3EB-ACB3288FECBF}">
      <dgm:prSet/>
      <dgm:spPr/>
      <dgm:t>
        <a:bodyPr/>
        <a:lstStyle/>
        <a:p>
          <a:endParaRPr lang="en-US"/>
        </a:p>
      </dgm:t>
    </dgm:pt>
    <dgm:pt modelId="{AA4C1333-7612-C14A-A204-BBC729B8126D}">
      <dgm:prSet phldrT="[Text]"/>
      <dgm:spPr/>
      <dgm:t>
        <a:bodyPr/>
        <a:lstStyle/>
        <a:p>
          <a:r>
            <a:rPr lang="en-US" dirty="0" smtClean="0"/>
            <a:t>Safety and Security</a:t>
          </a:r>
          <a:endParaRPr lang="en-US" dirty="0"/>
        </a:p>
      </dgm:t>
    </dgm:pt>
    <dgm:pt modelId="{8BC3B599-C220-0D44-9E41-8A6111F00279}" type="parTrans" cxnId="{5435AA20-203E-964E-9A71-53032AB2139E}">
      <dgm:prSet/>
      <dgm:spPr/>
      <dgm:t>
        <a:bodyPr/>
        <a:lstStyle/>
        <a:p>
          <a:endParaRPr lang="en-US"/>
        </a:p>
      </dgm:t>
    </dgm:pt>
    <dgm:pt modelId="{A1EA6732-33BB-8642-8ACF-50FF2DA032A6}" type="sibTrans" cxnId="{5435AA20-203E-964E-9A71-53032AB2139E}">
      <dgm:prSet/>
      <dgm:spPr/>
      <dgm:t>
        <a:bodyPr/>
        <a:lstStyle/>
        <a:p>
          <a:endParaRPr lang="en-US"/>
        </a:p>
      </dgm:t>
    </dgm:pt>
    <dgm:pt modelId="{98D88051-89DB-214C-AFCC-6320C91E8EB3}" type="pres">
      <dgm:prSet presAssocID="{8B3215EC-B6E0-DE46-985D-A1C0891C7BCE}" presName="Name0" presStyleCnt="0">
        <dgm:presLayoutVars>
          <dgm:dir/>
          <dgm:animLvl val="lvl"/>
          <dgm:resizeHandles val="exact"/>
        </dgm:presLayoutVars>
      </dgm:prSet>
      <dgm:spPr/>
    </dgm:pt>
    <dgm:pt modelId="{A7CC2B6F-F666-3341-8E00-E2B6396765E7}" type="pres">
      <dgm:prSet presAssocID="{70730686-0386-7249-B1C5-7F667B12B5FB}" presName="Name8" presStyleCnt="0"/>
      <dgm:spPr/>
    </dgm:pt>
    <dgm:pt modelId="{7C74B16B-894C-3745-815B-709A170EA0C3}" type="pres">
      <dgm:prSet presAssocID="{70730686-0386-7249-B1C5-7F667B12B5FB}" presName="level" presStyleLbl="node1" presStyleIdx="0" presStyleCnt="5">
        <dgm:presLayoutVars>
          <dgm:chMax val="1"/>
          <dgm:bulletEnabled val="1"/>
        </dgm:presLayoutVars>
      </dgm:prSet>
      <dgm:spPr/>
      <dgm:t>
        <a:bodyPr/>
        <a:lstStyle/>
        <a:p>
          <a:endParaRPr lang="en-US"/>
        </a:p>
      </dgm:t>
    </dgm:pt>
    <dgm:pt modelId="{0C7A54B7-653B-6C44-A41B-5BC6EB237CA1}" type="pres">
      <dgm:prSet presAssocID="{70730686-0386-7249-B1C5-7F667B12B5FB}" presName="levelTx" presStyleLbl="revTx" presStyleIdx="0" presStyleCnt="0">
        <dgm:presLayoutVars>
          <dgm:chMax val="1"/>
          <dgm:bulletEnabled val="1"/>
        </dgm:presLayoutVars>
      </dgm:prSet>
      <dgm:spPr/>
      <dgm:t>
        <a:bodyPr/>
        <a:lstStyle/>
        <a:p>
          <a:endParaRPr lang="en-US"/>
        </a:p>
      </dgm:t>
    </dgm:pt>
    <dgm:pt modelId="{AD525102-8660-C742-AF5B-EBA229FC2A3F}" type="pres">
      <dgm:prSet presAssocID="{018679D3-858A-D847-A1EB-4ED0FF7B71E8}" presName="Name8" presStyleCnt="0"/>
      <dgm:spPr/>
    </dgm:pt>
    <dgm:pt modelId="{404B8404-E72D-C548-BAD0-17C313C541F4}" type="pres">
      <dgm:prSet presAssocID="{018679D3-858A-D847-A1EB-4ED0FF7B71E8}" presName="level" presStyleLbl="node1" presStyleIdx="1" presStyleCnt="5">
        <dgm:presLayoutVars>
          <dgm:chMax val="1"/>
          <dgm:bulletEnabled val="1"/>
        </dgm:presLayoutVars>
      </dgm:prSet>
      <dgm:spPr/>
      <dgm:t>
        <a:bodyPr/>
        <a:lstStyle/>
        <a:p>
          <a:endParaRPr lang="en-US"/>
        </a:p>
      </dgm:t>
    </dgm:pt>
    <dgm:pt modelId="{E9405001-9671-6549-9E15-B9006E3326A3}" type="pres">
      <dgm:prSet presAssocID="{018679D3-858A-D847-A1EB-4ED0FF7B71E8}" presName="levelTx" presStyleLbl="revTx" presStyleIdx="0" presStyleCnt="0">
        <dgm:presLayoutVars>
          <dgm:chMax val="1"/>
          <dgm:bulletEnabled val="1"/>
        </dgm:presLayoutVars>
      </dgm:prSet>
      <dgm:spPr/>
      <dgm:t>
        <a:bodyPr/>
        <a:lstStyle/>
        <a:p>
          <a:endParaRPr lang="en-US"/>
        </a:p>
      </dgm:t>
    </dgm:pt>
    <dgm:pt modelId="{A56B3083-F268-5548-93DA-CACB55EB66B8}" type="pres">
      <dgm:prSet presAssocID="{A6FA9566-1152-B042-910E-0955482B2E6C}" presName="Name8" presStyleCnt="0"/>
      <dgm:spPr/>
    </dgm:pt>
    <dgm:pt modelId="{B76D51A2-4F1E-7541-9101-B209192F6CDA}" type="pres">
      <dgm:prSet presAssocID="{A6FA9566-1152-B042-910E-0955482B2E6C}" presName="level" presStyleLbl="node1" presStyleIdx="2" presStyleCnt="5">
        <dgm:presLayoutVars>
          <dgm:chMax val="1"/>
          <dgm:bulletEnabled val="1"/>
        </dgm:presLayoutVars>
      </dgm:prSet>
      <dgm:spPr/>
      <dgm:t>
        <a:bodyPr/>
        <a:lstStyle/>
        <a:p>
          <a:endParaRPr lang="en-US"/>
        </a:p>
      </dgm:t>
    </dgm:pt>
    <dgm:pt modelId="{65D5135F-2C6F-7C41-AE4B-711C317EEE48}" type="pres">
      <dgm:prSet presAssocID="{A6FA9566-1152-B042-910E-0955482B2E6C}" presName="levelTx" presStyleLbl="revTx" presStyleIdx="0" presStyleCnt="0">
        <dgm:presLayoutVars>
          <dgm:chMax val="1"/>
          <dgm:bulletEnabled val="1"/>
        </dgm:presLayoutVars>
      </dgm:prSet>
      <dgm:spPr/>
      <dgm:t>
        <a:bodyPr/>
        <a:lstStyle/>
        <a:p>
          <a:endParaRPr lang="en-US"/>
        </a:p>
      </dgm:t>
    </dgm:pt>
    <dgm:pt modelId="{9C292CB6-E0A1-A842-BCA8-35639915F20A}" type="pres">
      <dgm:prSet presAssocID="{AA4C1333-7612-C14A-A204-BBC729B8126D}" presName="Name8" presStyleCnt="0"/>
      <dgm:spPr/>
    </dgm:pt>
    <dgm:pt modelId="{E1E049B1-D4B7-F34F-8662-2195243F5A22}" type="pres">
      <dgm:prSet presAssocID="{AA4C1333-7612-C14A-A204-BBC729B8126D}" presName="level" presStyleLbl="node1" presStyleIdx="3" presStyleCnt="5">
        <dgm:presLayoutVars>
          <dgm:chMax val="1"/>
          <dgm:bulletEnabled val="1"/>
        </dgm:presLayoutVars>
      </dgm:prSet>
      <dgm:spPr/>
      <dgm:t>
        <a:bodyPr/>
        <a:lstStyle/>
        <a:p>
          <a:endParaRPr lang="en-US"/>
        </a:p>
      </dgm:t>
    </dgm:pt>
    <dgm:pt modelId="{BA4222B3-1127-D24E-9607-404473B41DED}" type="pres">
      <dgm:prSet presAssocID="{AA4C1333-7612-C14A-A204-BBC729B8126D}" presName="levelTx" presStyleLbl="revTx" presStyleIdx="0" presStyleCnt="0">
        <dgm:presLayoutVars>
          <dgm:chMax val="1"/>
          <dgm:bulletEnabled val="1"/>
        </dgm:presLayoutVars>
      </dgm:prSet>
      <dgm:spPr/>
      <dgm:t>
        <a:bodyPr/>
        <a:lstStyle/>
        <a:p>
          <a:endParaRPr lang="en-US"/>
        </a:p>
      </dgm:t>
    </dgm:pt>
    <dgm:pt modelId="{A63C22CD-29DE-4846-9CEB-CBC81250AC3F}" type="pres">
      <dgm:prSet presAssocID="{DA6CC8E5-1487-6148-BC78-935CEA02975E}" presName="Name8" presStyleCnt="0"/>
      <dgm:spPr/>
    </dgm:pt>
    <dgm:pt modelId="{DA79ED25-48B7-4F46-9CB0-FE180473D7FF}" type="pres">
      <dgm:prSet presAssocID="{DA6CC8E5-1487-6148-BC78-935CEA02975E}" presName="level" presStyleLbl="node1" presStyleIdx="4" presStyleCnt="5" custLinFactNeighborX="-1821" custLinFactNeighborY="11805">
        <dgm:presLayoutVars>
          <dgm:chMax val="1"/>
          <dgm:bulletEnabled val="1"/>
        </dgm:presLayoutVars>
      </dgm:prSet>
      <dgm:spPr/>
      <dgm:t>
        <a:bodyPr/>
        <a:lstStyle/>
        <a:p>
          <a:endParaRPr lang="en-US"/>
        </a:p>
      </dgm:t>
    </dgm:pt>
    <dgm:pt modelId="{5597C8D2-919E-3A47-AA5D-5FEFEB62BDBA}" type="pres">
      <dgm:prSet presAssocID="{DA6CC8E5-1487-6148-BC78-935CEA02975E}" presName="levelTx" presStyleLbl="revTx" presStyleIdx="0" presStyleCnt="0">
        <dgm:presLayoutVars>
          <dgm:chMax val="1"/>
          <dgm:bulletEnabled val="1"/>
        </dgm:presLayoutVars>
      </dgm:prSet>
      <dgm:spPr/>
      <dgm:t>
        <a:bodyPr/>
        <a:lstStyle/>
        <a:p>
          <a:endParaRPr lang="en-US"/>
        </a:p>
      </dgm:t>
    </dgm:pt>
  </dgm:ptLst>
  <dgm:cxnLst>
    <dgm:cxn modelId="{41169DBC-E44B-1542-B022-94A344110365}" type="presOf" srcId="{70730686-0386-7249-B1C5-7F667B12B5FB}" destId="{7C74B16B-894C-3745-815B-709A170EA0C3}" srcOrd="0" destOrd="0" presId="urn:microsoft.com/office/officeart/2005/8/layout/pyramid1"/>
    <dgm:cxn modelId="{681806BF-86C3-A247-A90A-2DF77639D5CB}" type="presOf" srcId="{AA4C1333-7612-C14A-A204-BBC729B8126D}" destId="{BA4222B3-1127-D24E-9607-404473B41DED}" srcOrd="1" destOrd="0" presId="urn:microsoft.com/office/officeart/2005/8/layout/pyramid1"/>
    <dgm:cxn modelId="{C409653C-3296-3443-A1C5-52793AB1D102}" srcId="{8B3215EC-B6E0-DE46-985D-A1C0891C7BCE}" destId="{70730686-0386-7249-B1C5-7F667B12B5FB}" srcOrd="0" destOrd="0" parTransId="{A152A772-6933-4244-B856-05E6BD3F9FCD}" sibTransId="{781BFD92-CB37-2247-86EE-8670C15F3551}"/>
    <dgm:cxn modelId="{0AAF6A70-38E2-A94E-A974-20832A32BB10}" type="presOf" srcId="{8B3215EC-B6E0-DE46-985D-A1C0891C7BCE}" destId="{98D88051-89DB-214C-AFCC-6320C91E8EB3}" srcOrd="0" destOrd="0" presId="urn:microsoft.com/office/officeart/2005/8/layout/pyramid1"/>
    <dgm:cxn modelId="{5435AA20-203E-964E-9A71-53032AB2139E}" srcId="{8B3215EC-B6E0-DE46-985D-A1C0891C7BCE}" destId="{AA4C1333-7612-C14A-A204-BBC729B8126D}" srcOrd="3" destOrd="0" parTransId="{8BC3B599-C220-0D44-9E41-8A6111F00279}" sibTransId="{A1EA6732-33BB-8642-8ACF-50FF2DA032A6}"/>
    <dgm:cxn modelId="{9D4E9E6A-01DB-ED47-8529-62B85F6FC1E0}" type="presOf" srcId="{70730686-0386-7249-B1C5-7F667B12B5FB}" destId="{0C7A54B7-653B-6C44-A41B-5BC6EB237CA1}" srcOrd="1" destOrd="0" presId="urn:microsoft.com/office/officeart/2005/8/layout/pyramid1"/>
    <dgm:cxn modelId="{6BBAFD6E-4970-2246-AB24-1E02BF90EDD1}" type="presOf" srcId="{AA4C1333-7612-C14A-A204-BBC729B8126D}" destId="{E1E049B1-D4B7-F34F-8662-2195243F5A22}" srcOrd="0" destOrd="0" presId="urn:microsoft.com/office/officeart/2005/8/layout/pyramid1"/>
    <dgm:cxn modelId="{86A14DF6-50A8-1D4A-A3EB-ACB3288FECBF}" srcId="{8B3215EC-B6E0-DE46-985D-A1C0891C7BCE}" destId="{018679D3-858A-D847-A1EB-4ED0FF7B71E8}" srcOrd="1" destOrd="0" parTransId="{3ED1559C-43C8-8041-8C33-2E3AC9DFE6C4}" sibTransId="{6994E262-4CAE-D14E-9FF5-CE50353CD925}"/>
    <dgm:cxn modelId="{33A4A506-C497-404E-A270-F18EBB59EAD3}" type="presOf" srcId="{A6FA9566-1152-B042-910E-0955482B2E6C}" destId="{65D5135F-2C6F-7C41-AE4B-711C317EEE48}" srcOrd="1" destOrd="0" presId="urn:microsoft.com/office/officeart/2005/8/layout/pyramid1"/>
    <dgm:cxn modelId="{886CE360-A147-0640-AEB0-ED606ACEF1A2}" srcId="{8B3215EC-B6E0-DE46-985D-A1C0891C7BCE}" destId="{DA6CC8E5-1487-6148-BC78-935CEA02975E}" srcOrd="4" destOrd="0" parTransId="{824CA6EE-7573-C84C-970B-34DB7B6DE6D7}" sibTransId="{745ECE89-BE56-FF43-89CF-FFB056F63402}"/>
    <dgm:cxn modelId="{1C47537C-ED0C-CC46-9B1D-9845AD10D04A}" type="presOf" srcId="{DA6CC8E5-1487-6148-BC78-935CEA02975E}" destId="{5597C8D2-919E-3A47-AA5D-5FEFEB62BDBA}" srcOrd="1" destOrd="0" presId="urn:microsoft.com/office/officeart/2005/8/layout/pyramid1"/>
    <dgm:cxn modelId="{6B0747BA-34AA-B343-BB05-38D7765A4180}" type="presOf" srcId="{DA6CC8E5-1487-6148-BC78-935CEA02975E}" destId="{DA79ED25-48B7-4F46-9CB0-FE180473D7FF}" srcOrd="0" destOrd="0" presId="urn:microsoft.com/office/officeart/2005/8/layout/pyramid1"/>
    <dgm:cxn modelId="{98BFA656-C8BC-BA4A-8F73-2D1B7C73D83F}" srcId="{8B3215EC-B6E0-DE46-985D-A1C0891C7BCE}" destId="{A6FA9566-1152-B042-910E-0955482B2E6C}" srcOrd="2" destOrd="0" parTransId="{150C060F-1F1B-B548-BE3D-0B0CF6F71F4A}" sibTransId="{5D7EE02E-876E-2641-B33F-502A8292569B}"/>
    <dgm:cxn modelId="{D6AD3909-374E-9145-B3E8-373F634F8C5A}" type="presOf" srcId="{A6FA9566-1152-B042-910E-0955482B2E6C}" destId="{B76D51A2-4F1E-7541-9101-B209192F6CDA}" srcOrd="0" destOrd="0" presId="urn:microsoft.com/office/officeart/2005/8/layout/pyramid1"/>
    <dgm:cxn modelId="{2CDE9894-EF75-0841-B764-91C247A9A965}" type="presOf" srcId="{018679D3-858A-D847-A1EB-4ED0FF7B71E8}" destId="{E9405001-9671-6549-9E15-B9006E3326A3}" srcOrd="1" destOrd="0" presId="urn:microsoft.com/office/officeart/2005/8/layout/pyramid1"/>
    <dgm:cxn modelId="{1ACD072A-8F9C-7F42-A870-F0AADA8052FC}" type="presOf" srcId="{018679D3-858A-D847-A1EB-4ED0FF7B71E8}" destId="{404B8404-E72D-C548-BAD0-17C313C541F4}" srcOrd="0" destOrd="0" presId="urn:microsoft.com/office/officeart/2005/8/layout/pyramid1"/>
    <dgm:cxn modelId="{5800F5A7-3440-8342-A63B-B956A4B98021}" type="presParOf" srcId="{98D88051-89DB-214C-AFCC-6320C91E8EB3}" destId="{A7CC2B6F-F666-3341-8E00-E2B6396765E7}" srcOrd="0" destOrd="0" presId="urn:microsoft.com/office/officeart/2005/8/layout/pyramid1"/>
    <dgm:cxn modelId="{47EB194A-D8FD-8B47-B4A7-E54F89A86994}" type="presParOf" srcId="{A7CC2B6F-F666-3341-8E00-E2B6396765E7}" destId="{7C74B16B-894C-3745-815B-709A170EA0C3}" srcOrd="0" destOrd="0" presId="urn:microsoft.com/office/officeart/2005/8/layout/pyramid1"/>
    <dgm:cxn modelId="{3F81D6A6-AA35-2849-8338-72CB267740B1}" type="presParOf" srcId="{A7CC2B6F-F666-3341-8E00-E2B6396765E7}" destId="{0C7A54B7-653B-6C44-A41B-5BC6EB237CA1}" srcOrd="1" destOrd="0" presId="urn:microsoft.com/office/officeart/2005/8/layout/pyramid1"/>
    <dgm:cxn modelId="{63660510-FA68-A245-99FC-6AB18834B57F}" type="presParOf" srcId="{98D88051-89DB-214C-AFCC-6320C91E8EB3}" destId="{AD525102-8660-C742-AF5B-EBA229FC2A3F}" srcOrd="1" destOrd="0" presId="urn:microsoft.com/office/officeart/2005/8/layout/pyramid1"/>
    <dgm:cxn modelId="{9BBA4450-8735-D543-ABB4-DA846C311351}" type="presParOf" srcId="{AD525102-8660-C742-AF5B-EBA229FC2A3F}" destId="{404B8404-E72D-C548-BAD0-17C313C541F4}" srcOrd="0" destOrd="0" presId="urn:microsoft.com/office/officeart/2005/8/layout/pyramid1"/>
    <dgm:cxn modelId="{D74AEBBA-9E90-044C-A027-27B050BF74AC}" type="presParOf" srcId="{AD525102-8660-C742-AF5B-EBA229FC2A3F}" destId="{E9405001-9671-6549-9E15-B9006E3326A3}" srcOrd="1" destOrd="0" presId="urn:microsoft.com/office/officeart/2005/8/layout/pyramid1"/>
    <dgm:cxn modelId="{19F8D0F1-D224-0D4E-864F-F59CD47E8A07}" type="presParOf" srcId="{98D88051-89DB-214C-AFCC-6320C91E8EB3}" destId="{A56B3083-F268-5548-93DA-CACB55EB66B8}" srcOrd="2" destOrd="0" presId="urn:microsoft.com/office/officeart/2005/8/layout/pyramid1"/>
    <dgm:cxn modelId="{5DDE2FDC-F68B-364D-9A24-1EE7BC327CA8}" type="presParOf" srcId="{A56B3083-F268-5548-93DA-CACB55EB66B8}" destId="{B76D51A2-4F1E-7541-9101-B209192F6CDA}" srcOrd="0" destOrd="0" presId="urn:microsoft.com/office/officeart/2005/8/layout/pyramid1"/>
    <dgm:cxn modelId="{01A36F85-F249-6C44-B3D3-85EA05FD00F3}" type="presParOf" srcId="{A56B3083-F268-5548-93DA-CACB55EB66B8}" destId="{65D5135F-2C6F-7C41-AE4B-711C317EEE48}" srcOrd="1" destOrd="0" presId="urn:microsoft.com/office/officeart/2005/8/layout/pyramid1"/>
    <dgm:cxn modelId="{C97F6D82-BED9-F846-844C-74E4F5C679CE}" type="presParOf" srcId="{98D88051-89DB-214C-AFCC-6320C91E8EB3}" destId="{9C292CB6-E0A1-A842-BCA8-35639915F20A}" srcOrd="3" destOrd="0" presId="urn:microsoft.com/office/officeart/2005/8/layout/pyramid1"/>
    <dgm:cxn modelId="{0846DB8F-2C91-7C44-89D8-F3789216CAE5}" type="presParOf" srcId="{9C292CB6-E0A1-A842-BCA8-35639915F20A}" destId="{E1E049B1-D4B7-F34F-8662-2195243F5A22}" srcOrd="0" destOrd="0" presId="urn:microsoft.com/office/officeart/2005/8/layout/pyramid1"/>
    <dgm:cxn modelId="{B8A4FA13-6E37-3740-8DC5-1EC672879C37}" type="presParOf" srcId="{9C292CB6-E0A1-A842-BCA8-35639915F20A}" destId="{BA4222B3-1127-D24E-9607-404473B41DED}" srcOrd="1" destOrd="0" presId="urn:microsoft.com/office/officeart/2005/8/layout/pyramid1"/>
    <dgm:cxn modelId="{C2DD4B66-BC8E-C24F-97C2-E0993F865A47}" type="presParOf" srcId="{98D88051-89DB-214C-AFCC-6320C91E8EB3}" destId="{A63C22CD-29DE-4846-9CEB-CBC81250AC3F}" srcOrd="4" destOrd="0" presId="urn:microsoft.com/office/officeart/2005/8/layout/pyramid1"/>
    <dgm:cxn modelId="{2AF8A92B-A8A2-0845-9CA0-ED4A98D917FF}" type="presParOf" srcId="{A63C22CD-29DE-4846-9CEB-CBC81250AC3F}" destId="{DA79ED25-48B7-4F46-9CB0-FE180473D7FF}" srcOrd="0" destOrd="0" presId="urn:microsoft.com/office/officeart/2005/8/layout/pyramid1"/>
    <dgm:cxn modelId="{9DBCED44-279E-D44E-A908-7B9ECA23DD31}" type="presParOf" srcId="{A63C22CD-29DE-4846-9CEB-CBC81250AC3F}" destId="{5597C8D2-919E-3A47-AA5D-5FEFEB62BDBA}"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B3215EC-B6E0-DE46-985D-A1C0891C7BCE}" type="doc">
      <dgm:prSet loTypeId="urn:microsoft.com/office/officeart/2005/8/layout/pyramid1" loCatId="" qsTypeId="urn:microsoft.com/office/officeart/2005/8/quickstyle/simple4" qsCatId="simple" csTypeId="urn:microsoft.com/office/officeart/2005/8/colors/accent1_2" csCatId="accent1" phldr="1"/>
      <dgm:spPr/>
    </dgm:pt>
    <dgm:pt modelId="{70730686-0386-7249-B1C5-7F667B12B5FB}">
      <dgm:prSet phldrT="[Text]" custT="1"/>
      <dgm:spPr/>
      <dgm:t>
        <a:bodyPr/>
        <a:lstStyle/>
        <a:p>
          <a:r>
            <a:rPr lang="en-US" sz="1050" b="1" dirty="0" smtClean="0"/>
            <a:t>Pursue inner talent; Creative fulfillment; SME</a:t>
          </a:r>
          <a:endParaRPr lang="en-US" sz="1050" b="1" dirty="0"/>
        </a:p>
      </dgm:t>
    </dgm:pt>
    <dgm:pt modelId="{A152A772-6933-4244-B856-05E6BD3F9FCD}" type="parTrans" cxnId="{C409653C-3296-3443-A1C5-52793AB1D102}">
      <dgm:prSet/>
      <dgm:spPr/>
      <dgm:t>
        <a:bodyPr/>
        <a:lstStyle/>
        <a:p>
          <a:endParaRPr lang="en-US"/>
        </a:p>
      </dgm:t>
    </dgm:pt>
    <dgm:pt modelId="{781BFD92-CB37-2247-86EE-8670C15F3551}" type="sibTrans" cxnId="{C409653C-3296-3443-A1C5-52793AB1D102}">
      <dgm:prSet/>
      <dgm:spPr/>
      <dgm:t>
        <a:bodyPr/>
        <a:lstStyle/>
        <a:p>
          <a:endParaRPr lang="en-US"/>
        </a:p>
      </dgm:t>
    </dgm:pt>
    <dgm:pt modelId="{A6FA9566-1152-B042-910E-0955482B2E6C}">
      <dgm:prSet phldrT="[Text]" custT="1"/>
      <dgm:spPr/>
      <dgm:t>
        <a:bodyPr/>
        <a:lstStyle/>
        <a:p>
          <a:r>
            <a:rPr lang="en-US" sz="1050" b="1" dirty="0" smtClean="0"/>
            <a:t>Friends, family, spouse, lover</a:t>
          </a:r>
          <a:endParaRPr lang="en-US" sz="1050" b="1" dirty="0"/>
        </a:p>
      </dgm:t>
    </dgm:pt>
    <dgm:pt modelId="{150C060F-1F1B-B548-BE3D-0B0CF6F71F4A}" type="parTrans" cxnId="{98BFA656-C8BC-BA4A-8F73-2D1B7C73D83F}">
      <dgm:prSet/>
      <dgm:spPr/>
      <dgm:t>
        <a:bodyPr/>
        <a:lstStyle/>
        <a:p>
          <a:endParaRPr lang="en-US"/>
        </a:p>
      </dgm:t>
    </dgm:pt>
    <dgm:pt modelId="{5D7EE02E-876E-2641-B33F-502A8292569B}" type="sibTrans" cxnId="{98BFA656-C8BC-BA4A-8F73-2D1B7C73D83F}">
      <dgm:prSet/>
      <dgm:spPr/>
      <dgm:t>
        <a:bodyPr/>
        <a:lstStyle/>
        <a:p>
          <a:endParaRPr lang="en-US"/>
        </a:p>
      </dgm:t>
    </dgm:pt>
    <dgm:pt modelId="{DA6CC8E5-1487-6148-BC78-935CEA02975E}">
      <dgm:prSet phldrT="[Text]" custT="1"/>
      <dgm:spPr/>
      <dgm:t>
        <a:bodyPr/>
        <a:lstStyle/>
        <a:p>
          <a:r>
            <a:rPr lang="en-US" sz="1050" b="1" dirty="0" smtClean="0"/>
            <a:t>Food, water, shelter, warmth</a:t>
          </a:r>
          <a:endParaRPr lang="en-US" sz="1050" b="1" dirty="0"/>
        </a:p>
      </dgm:t>
    </dgm:pt>
    <dgm:pt modelId="{824CA6EE-7573-C84C-970B-34DB7B6DE6D7}" type="parTrans" cxnId="{886CE360-A147-0640-AEB0-ED606ACEF1A2}">
      <dgm:prSet/>
      <dgm:spPr/>
      <dgm:t>
        <a:bodyPr/>
        <a:lstStyle/>
        <a:p>
          <a:endParaRPr lang="en-US"/>
        </a:p>
      </dgm:t>
    </dgm:pt>
    <dgm:pt modelId="{745ECE89-BE56-FF43-89CF-FFB056F63402}" type="sibTrans" cxnId="{886CE360-A147-0640-AEB0-ED606ACEF1A2}">
      <dgm:prSet/>
      <dgm:spPr/>
      <dgm:t>
        <a:bodyPr/>
        <a:lstStyle/>
        <a:p>
          <a:endParaRPr lang="en-US"/>
        </a:p>
      </dgm:t>
    </dgm:pt>
    <dgm:pt modelId="{018679D3-858A-D847-A1EB-4ED0FF7B71E8}">
      <dgm:prSet phldrT="[Text]" custT="1"/>
      <dgm:spPr/>
      <dgm:t>
        <a:bodyPr/>
        <a:lstStyle/>
        <a:p>
          <a:r>
            <a:rPr lang="en-US" sz="1050" b="1" dirty="0" smtClean="0"/>
            <a:t>Achievement mastery; Recognition; Respect</a:t>
          </a:r>
        </a:p>
      </dgm:t>
    </dgm:pt>
    <dgm:pt modelId="{3ED1559C-43C8-8041-8C33-2E3AC9DFE6C4}" type="parTrans" cxnId="{86A14DF6-50A8-1D4A-A3EB-ACB3288FECBF}">
      <dgm:prSet/>
      <dgm:spPr/>
      <dgm:t>
        <a:bodyPr/>
        <a:lstStyle/>
        <a:p>
          <a:endParaRPr lang="en-US"/>
        </a:p>
      </dgm:t>
    </dgm:pt>
    <dgm:pt modelId="{6994E262-4CAE-D14E-9FF5-CE50353CD925}" type="sibTrans" cxnId="{86A14DF6-50A8-1D4A-A3EB-ACB3288FECBF}">
      <dgm:prSet/>
      <dgm:spPr/>
      <dgm:t>
        <a:bodyPr/>
        <a:lstStyle/>
        <a:p>
          <a:endParaRPr lang="en-US"/>
        </a:p>
      </dgm:t>
    </dgm:pt>
    <dgm:pt modelId="{AA4C1333-7612-C14A-A204-BBC729B8126D}">
      <dgm:prSet phldrT="[Text]" custT="1"/>
      <dgm:spPr/>
      <dgm:t>
        <a:bodyPr/>
        <a:lstStyle/>
        <a:p>
          <a:r>
            <a:rPr lang="en-US" sz="1050" b="1" dirty="0" smtClean="0"/>
            <a:t>Stability, freedom from fear; Make sure no one sexualizes you</a:t>
          </a:r>
          <a:endParaRPr lang="en-US" sz="1050" b="1" dirty="0"/>
        </a:p>
      </dgm:t>
    </dgm:pt>
    <dgm:pt modelId="{8BC3B599-C220-0D44-9E41-8A6111F00279}" type="parTrans" cxnId="{5435AA20-203E-964E-9A71-53032AB2139E}">
      <dgm:prSet/>
      <dgm:spPr/>
      <dgm:t>
        <a:bodyPr/>
        <a:lstStyle/>
        <a:p>
          <a:endParaRPr lang="en-US"/>
        </a:p>
      </dgm:t>
    </dgm:pt>
    <dgm:pt modelId="{A1EA6732-33BB-8642-8ACF-50FF2DA032A6}" type="sibTrans" cxnId="{5435AA20-203E-964E-9A71-53032AB2139E}">
      <dgm:prSet/>
      <dgm:spPr/>
      <dgm:t>
        <a:bodyPr/>
        <a:lstStyle/>
        <a:p>
          <a:endParaRPr lang="en-US"/>
        </a:p>
      </dgm:t>
    </dgm:pt>
    <dgm:pt modelId="{98D88051-89DB-214C-AFCC-6320C91E8EB3}" type="pres">
      <dgm:prSet presAssocID="{8B3215EC-B6E0-DE46-985D-A1C0891C7BCE}" presName="Name0" presStyleCnt="0">
        <dgm:presLayoutVars>
          <dgm:dir/>
          <dgm:animLvl val="lvl"/>
          <dgm:resizeHandles val="exact"/>
        </dgm:presLayoutVars>
      </dgm:prSet>
      <dgm:spPr/>
    </dgm:pt>
    <dgm:pt modelId="{A7CC2B6F-F666-3341-8E00-E2B6396765E7}" type="pres">
      <dgm:prSet presAssocID="{70730686-0386-7249-B1C5-7F667B12B5FB}" presName="Name8" presStyleCnt="0"/>
      <dgm:spPr/>
    </dgm:pt>
    <dgm:pt modelId="{7C74B16B-894C-3745-815B-709A170EA0C3}" type="pres">
      <dgm:prSet presAssocID="{70730686-0386-7249-B1C5-7F667B12B5FB}" presName="level" presStyleLbl="node1" presStyleIdx="0" presStyleCnt="5">
        <dgm:presLayoutVars>
          <dgm:chMax val="1"/>
          <dgm:bulletEnabled val="1"/>
        </dgm:presLayoutVars>
      </dgm:prSet>
      <dgm:spPr/>
      <dgm:t>
        <a:bodyPr/>
        <a:lstStyle/>
        <a:p>
          <a:endParaRPr lang="en-US"/>
        </a:p>
      </dgm:t>
    </dgm:pt>
    <dgm:pt modelId="{0C7A54B7-653B-6C44-A41B-5BC6EB237CA1}" type="pres">
      <dgm:prSet presAssocID="{70730686-0386-7249-B1C5-7F667B12B5FB}" presName="levelTx" presStyleLbl="revTx" presStyleIdx="0" presStyleCnt="0">
        <dgm:presLayoutVars>
          <dgm:chMax val="1"/>
          <dgm:bulletEnabled val="1"/>
        </dgm:presLayoutVars>
      </dgm:prSet>
      <dgm:spPr/>
      <dgm:t>
        <a:bodyPr/>
        <a:lstStyle/>
        <a:p>
          <a:endParaRPr lang="en-US"/>
        </a:p>
      </dgm:t>
    </dgm:pt>
    <dgm:pt modelId="{AD525102-8660-C742-AF5B-EBA229FC2A3F}" type="pres">
      <dgm:prSet presAssocID="{018679D3-858A-D847-A1EB-4ED0FF7B71E8}" presName="Name8" presStyleCnt="0"/>
      <dgm:spPr/>
    </dgm:pt>
    <dgm:pt modelId="{404B8404-E72D-C548-BAD0-17C313C541F4}" type="pres">
      <dgm:prSet presAssocID="{018679D3-858A-D847-A1EB-4ED0FF7B71E8}" presName="level" presStyleLbl="node1" presStyleIdx="1" presStyleCnt="5">
        <dgm:presLayoutVars>
          <dgm:chMax val="1"/>
          <dgm:bulletEnabled val="1"/>
        </dgm:presLayoutVars>
      </dgm:prSet>
      <dgm:spPr/>
      <dgm:t>
        <a:bodyPr/>
        <a:lstStyle/>
        <a:p>
          <a:endParaRPr lang="en-US"/>
        </a:p>
      </dgm:t>
    </dgm:pt>
    <dgm:pt modelId="{E9405001-9671-6549-9E15-B9006E3326A3}" type="pres">
      <dgm:prSet presAssocID="{018679D3-858A-D847-A1EB-4ED0FF7B71E8}" presName="levelTx" presStyleLbl="revTx" presStyleIdx="0" presStyleCnt="0">
        <dgm:presLayoutVars>
          <dgm:chMax val="1"/>
          <dgm:bulletEnabled val="1"/>
        </dgm:presLayoutVars>
      </dgm:prSet>
      <dgm:spPr/>
      <dgm:t>
        <a:bodyPr/>
        <a:lstStyle/>
        <a:p>
          <a:endParaRPr lang="en-US"/>
        </a:p>
      </dgm:t>
    </dgm:pt>
    <dgm:pt modelId="{A56B3083-F268-5548-93DA-CACB55EB66B8}" type="pres">
      <dgm:prSet presAssocID="{A6FA9566-1152-B042-910E-0955482B2E6C}" presName="Name8" presStyleCnt="0"/>
      <dgm:spPr/>
    </dgm:pt>
    <dgm:pt modelId="{B76D51A2-4F1E-7541-9101-B209192F6CDA}" type="pres">
      <dgm:prSet presAssocID="{A6FA9566-1152-B042-910E-0955482B2E6C}" presName="level" presStyleLbl="node1" presStyleIdx="2" presStyleCnt="5">
        <dgm:presLayoutVars>
          <dgm:chMax val="1"/>
          <dgm:bulletEnabled val="1"/>
        </dgm:presLayoutVars>
      </dgm:prSet>
      <dgm:spPr/>
      <dgm:t>
        <a:bodyPr/>
        <a:lstStyle/>
        <a:p>
          <a:endParaRPr lang="en-US"/>
        </a:p>
      </dgm:t>
    </dgm:pt>
    <dgm:pt modelId="{65D5135F-2C6F-7C41-AE4B-711C317EEE48}" type="pres">
      <dgm:prSet presAssocID="{A6FA9566-1152-B042-910E-0955482B2E6C}" presName="levelTx" presStyleLbl="revTx" presStyleIdx="0" presStyleCnt="0">
        <dgm:presLayoutVars>
          <dgm:chMax val="1"/>
          <dgm:bulletEnabled val="1"/>
        </dgm:presLayoutVars>
      </dgm:prSet>
      <dgm:spPr/>
      <dgm:t>
        <a:bodyPr/>
        <a:lstStyle/>
        <a:p>
          <a:endParaRPr lang="en-US"/>
        </a:p>
      </dgm:t>
    </dgm:pt>
    <dgm:pt modelId="{9C292CB6-E0A1-A842-BCA8-35639915F20A}" type="pres">
      <dgm:prSet presAssocID="{AA4C1333-7612-C14A-A204-BBC729B8126D}" presName="Name8" presStyleCnt="0"/>
      <dgm:spPr/>
    </dgm:pt>
    <dgm:pt modelId="{E1E049B1-D4B7-F34F-8662-2195243F5A22}" type="pres">
      <dgm:prSet presAssocID="{AA4C1333-7612-C14A-A204-BBC729B8126D}" presName="level" presStyleLbl="node1" presStyleIdx="3" presStyleCnt="5">
        <dgm:presLayoutVars>
          <dgm:chMax val="1"/>
          <dgm:bulletEnabled val="1"/>
        </dgm:presLayoutVars>
      </dgm:prSet>
      <dgm:spPr/>
      <dgm:t>
        <a:bodyPr/>
        <a:lstStyle/>
        <a:p>
          <a:endParaRPr lang="en-US"/>
        </a:p>
      </dgm:t>
    </dgm:pt>
    <dgm:pt modelId="{BA4222B3-1127-D24E-9607-404473B41DED}" type="pres">
      <dgm:prSet presAssocID="{AA4C1333-7612-C14A-A204-BBC729B8126D}" presName="levelTx" presStyleLbl="revTx" presStyleIdx="0" presStyleCnt="0">
        <dgm:presLayoutVars>
          <dgm:chMax val="1"/>
          <dgm:bulletEnabled val="1"/>
        </dgm:presLayoutVars>
      </dgm:prSet>
      <dgm:spPr/>
      <dgm:t>
        <a:bodyPr/>
        <a:lstStyle/>
        <a:p>
          <a:endParaRPr lang="en-US"/>
        </a:p>
      </dgm:t>
    </dgm:pt>
    <dgm:pt modelId="{A63C22CD-29DE-4846-9CEB-CBC81250AC3F}" type="pres">
      <dgm:prSet presAssocID="{DA6CC8E5-1487-6148-BC78-935CEA02975E}" presName="Name8" presStyleCnt="0"/>
      <dgm:spPr/>
    </dgm:pt>
    <dgm:pt modelId="{DA79ED25-48B7-4F46-9CB0-FE180473D7FF}" type="pres">
      <dgm:prSet presAssocID="{DA6CC8E5-1487-6148-BC78-935CEA02975E}" presName="level" presStyleLbl="node1" presStyleIdx="4" presStyleCnt="5" custLinFactNeighborX="-1821" custLinFactNeighborY="11805">
        <dgm:presLayoutVars>
          <dgm:chMax val="1"/>
          <dgm:bulletEnabled val="1"/>
        </dgm:presLayoutVars>
      </dgm:prSet>
      <dgm:spPr/>
      <dgm:t>
        <a:bodyPr/>
        <a:lstStyle/>
        <a:p>
          <a:endParaRPr lang="en-US"/>
        </a:p>
      </dgm:t>
    </dgm:pt>
    <dgm:pt modelId="{5597C8D2-919E-3A47-AA5D-5FEFEB62BDBA}" type="pres">
      <dgm:prSet presAssocID="{DA6CC8E5-1487-6148-BC78-935CEA02975E}" presName="levelTx" presStyleLbl="revTx" presStyleIdx="0" presStyleCnt="0">
        <dgm:presLayoutVars>
          <dgm:chMax val="1"/>
          <dgm:bulletEnabled val="1"/>
        </dgm:presLayoutVars>
      </dgm:prSet>
      <dgm:spPr/>
      <dgm:t>
        <a:bodyPr/>
        <a:lstStyle/>
        <a:p>
          <a:endParaRPr lang="en-US"/>
        </a:p>
      </dgm:t>
    </dgm:pt>
  </dgm:ptLst>
  <dgm:cxnLst>
    <dgm:cxn modelId="{1FEC079F-0501-6944-BB01-CF41B84CDFC4}" type="presOf" srcId="{70730686-0386-7249-B1C5-7F667B12B5FB}" destId="{0C7A54B7-653B-6C44-A41B-5BC6EB237CA1}" srcOrd="1" destOrd="0" presId="urn:microsoft.com/office/officeart/2005/8/layout/pyramid1"/>
    <dgm:cxn modelId="{5ED5D76C-C391-584B-8553-FB5F0BC33BBC}" type="presOf" srcId="{A6FA9566-1152-B042-910E-0955482B2E6C}" destId="{65D5135F-2C6F-7C41-AE4B-711C317EEE48}" srcOrd="1" destOrd="0" presId="urn:microsoft.com/office/officeart/2005/8/layout/pyramid1"/>
    <dgm:cxn modelId="{8BF84384-A2BA-F740-A507-81AEFCB69556}" type="presOf" srcId="{DA6CC8E5-1487-6148-BC78-935CEA02975E}" destId="{DA79ED25-48B7-4F46-9CB0-FE180473D7FF}" srcOrd="0" destOrd="0" presId="urn:microsoft.com/office/officeart/2005/8/layout/pyramid1"/>
    <dgm:cxn modelId="{4521D56E-8CF1-224C-AFB4-563E56869E18}" type="presOf" srcId="{A6FA9566-1152-B042-910E-0955482B2E6C}" destId="{B76D51A2-4F1E-7541-9101-B209192F6CDA}" srcOrd="0" destOrd="0" presId="urn:microsoft.com/office/officeart/2005/8/layout/pyramid1"/>
    <dgm:cxn modelId="{F84EF035-F8DF-604E-82ED-D5F7C2642E32}" type="presOf" srcId="{AA4C1333-7612-C14A-A204-BBC729B8126D}" destId="{BA4222B3-1127-D24E-9607-404473B41DED}" srcOrd="1" destOrd="0" presId="urn:microsoft.com/office/officeart/2005/8/layout/pyramid1"/>
    <dgm:cxn modelId="{5435AA20-203E-964E-9A71-53032AB2139E}" srcId="{8B3215EC-B6E0-DE46-985D-A1C0891C7BCE}" destId="{AA4C1333-7612-C14A-A204-BBC729B8126D}" srcOrd="3" destOrd="0" parTransId="{8BC3B599-C220-0D44-9E41-8A6111F00279}" sibTransId="{A1EA6732-33BB-8642-8ACF-50FF2DA032A6}"/>
    <dgm:cxn modelId="{DFDA6EDE-5BF5-2D4F-89F7-2779989213A8}" type="presOf" srcId="{DA6CC8E5-1487-6148-BC78-935CEA02975E}" destId="{5597C8D2-919E-3A47-AA5D-5FEFEB62BDBA}" srcOrd="1" destOrd="0" presId="urn:microsoft.com/office/officeart/2005/8/layout/pyramid1"/>
    <dgm:cxn modelId="{4C289354-8AAA-E440-9CFE-6BE0233E2624}" type="presOf" srcId="{8B3215EC-B6E0-DE46-985D-A1C0891C7BCE}" destId="{98D88051-89DB-214C-AFCC-6320C91E8EB3}" srcOrd="0" destOrd="0" presId="urn:microsoft.com/office/officeart/2005/8/layout/pyramid1"/>
    <dgm:cxn modelId="{86A14DF6-50A8-1D4A-A3EB-ACB3288FECBF}" srcId="{8B3215EC-B6E0-DE46-985D-A1C0891C7BCE}" destId="{018679D3-858A-D847-A1EB-4ED0FF7B71E8}" srcOrd="1" destOrd="0" parTransId="{3ED1559C-43C8-8041-8C33-2E3AC9DFE6C4}" sibTransId="{6994E262-4CAE-D14E-9FF5-CE50353CD925}"/>
    <dgm:cxn modelId="{9565FEFB-4C8E-244F-B848-EB4EBFBB9A10}" type="presOf" srcId="{70730686-0386-7249-B1C5-7F667B12B5FB}" destId="{7C74B16B-894C-3745-815B-709A170EA0C3}" srcOrd="0" destOrd="0" presId="urn:microsoft.com/office/officeart/2005/8/layout/pyramid1"/>
    <dgm:cxn modelId="{98BFA656-C8BC-BA4A-8F73-2D1B7C73D83F}" srcId="{8B3215EC-B6E0-DE46-985D-A1C0891C7BCE}" destId="{A6FA9566-1152-B042-910E-0955482B2E6C}" srcOrd="2" destOrd="0" parTransId="{150C060F-1F1B-B548-BE3D-0B0CF6F71F4A}" sibTransId="{5D7EE02E-876E-2641-B33F-502A8292569B}"/>
    <dgm:cxn modelId="{886CE360-A147-0640-AEB0-ED606ACEF1A2}" srcId="{8B3215EC-B6E0-DE46-985D-A1C0891C7BCE}" destId="{DA6CC8E5-1487-6148-BC78-935CEA02975E}" srcOrd="4" destOrd="0" parTransId="{824CA6EE-7573-C84C-970B-34DB7B6DE6D7}" sibTransId="{745ECE89-BE56-FF43-89CF-FFB056F63402}"/>
    <dgm:cxn modelId="{C409653C-3296-3443-A1C5-52793AB1D102}" srcId="{8B3215EC-B6E0-DE46-985D-A1C0891C7BCE}" destId="{70730686-0386-7249-B1C5-7F667B12B5FB}" srcOrd="0" destOrd="0" parTransId="{A152A772-6933-4244-B856-05E6BD3F9FCD}" sibTransId="{781BFD92-CB37-2247-86EE-8670C15F3551}"/>
    <dgm:cxn modelId="{54CC29BA-3665-5342-990B-1541AC2CB187}" type="presOf" srcId="{AA4C1333-7612-C14A-A204-BBC729B8126D}" destId="{E1E049B1-D4B7-F34F-8662-2195243F5A22}" srcOrd="0" destOrd="0" presId="urn:microsoft.com/office/officeart/2005/8/layout/pyramid1"/>
    <dgm:cxn modelId="{05BA58B3-DF03-C64A-9130-D7341603B0B6}" type="presOf" srcId="{018679D3-858A-D847-A1EB-4ED0FF7B71E8}" destId="{E9405001-9671-6549-9E15-B9006E3326A3}" srcOrd="1" destOrd="0" presId="urn:microsoft.com/office/officeart/2005/8/layout/pyramid1"/>
    <dgm:cxn modelId="{A027FFB3-F09F-6540-BCF8-CB4CF40790D6}" type="presOf" srcId="{018679D3-858A-D847-A1EB-4ED0FF7B71E8}" destId="{404B8404-E72D-C548-BAD0-17C313C541F4}" srcOrd="0" destOrd="0" presId="urn:microsoft.com/office/officeart/2005/8/layout/pyramid1"/>
    <dgm:cxn modelId="{491B1F15-BB8A-094D-B9C3-EDE8607755B9}" type="presParOf" srcId="{98D88051-89DB-214C-AFCC-6320C91E8EB3}" destId="{A7CC2B6F-F666-3341-8E00-E2B6396765E7}" srcOrd="0" destOrd="0" presId="urn:microsoft.com/office/officeart/2005/8/layout/pyramid1"/>
    <dgm:cxn modelId="{01120C56-DD3B-0B42-9786-8ED25C6994A2}" type="presParOf" srcId="{A7CC2B6F-F666-3341-8E00-E2B6396765E7}" destId="{7C74B16B-894C-3745-815B-709A170EA0C3}" srcOrd="0" destOrd="0" presId="urn:microsoft.com/office/officeart/2005/8/layout/pyramid1"/>
    <dgm:cxn modelId="{F9C499DA-4C83-C249-9FEE-153B08027AA1}" type="presParOf" srcId="{A7CC2B6F-F666-3341-8E00-E2B6396765E7}" destId="{0C7A54B7-653B-6C44-A41B-5BC6EB237CA1}" srcOrd="1" destOrd="0" presId="urn:microsoft.com/office/officeart/2005/8/layout/pyramid1"/>
    <dgm:cxn modelId="{AD780873-2FF5-FE4E-94F0-5C7C6C375920}" type="presParOf" srcId="{98D88051-89DB-214C-AFCC-6320C91E8EB3}" destId="{AD525102-8660-C742-AF5B-EBA229FC2A3F}" srcOrd="1" destOrd="0" presId="urn:microsoft.com/office/officeart/2005/8/layout/pyramid1"/>
    <dgm:cxn modelId="{7A017209-0573-944B-829E-46176FD6BD7D}" type="presParOf" srcId="{AD525102-8660-C742-AF5B-EBA229FC2A3F}" destId="{404B8404-E72D-C548-BAD0-17C313C541F4}" srcOrd="0" destOrd="0" presId="urn:microsoft.com/office/officeart/2005/8/layout/pyramid1"/>
    <dgm:cxn modelId="{9441A73D-8CDC-0F43-9D6B-6D995D9A5B48}" type="presParOf" srcId="{AD525102-8660-C742-AF5B-EBA229FC2A3F}" destId="{E9405001-9671-6549-9E15-B9006E3326A3}" srcOrd="1" destOrd="0" presId="urn:microsoft.com/office/officeart/2005/8/layout/pyramid1"/>
    <dgm:cxn modelId="{68D74E3D-3B0A-F74A-9948-7C8C0034C5D6}" type="presParOf" srcId="{98D88051-89DB-214C-AFCC-6320C91E8EB3}" destId="{A56B3083-F268-5548-93DA-CACB55EB66B8}" srcOrd="2" destOrd="0" presId="urn:microsoft.com/office/officeart/2005/8/layout/pyramid1"/>
    <dgm:cxn modelId="{2BAA8C90-7A6F-6049-BC33-4B5A7E7208D1}" type="presParOf" srcId="{A56B3083-F268-5548-93DA-CACB55EB66B8}" destId="{B76D51A2-4F1E-7541-9101-B209192F6CDA}" srcOrd="0" destOrd="0" presId="urn:microsoft.com/office/officeart/2005/8/layout/pyramid1"/>
    <dgm:cxn modelId="{3779B32E-3C30-3E4A-A577-4B8E62A0A646}" type="presParOf" srcId="{A56B3083-F268-5548-93DA-CACB55EB66B8}" destId="{65D5135F-2C6F-7C41-AE4B-711C317EEE48}" srcOrd="1" destOrd="0" presId="urn:microsoft.com/office/officeart/2005/8/layout/pyramid1"/>
    <dgm:cxn modelId="{31B8BC73-41BC-524D-9E2B-A72EF9A87740}" type="presParOf" srcId="{98D88051-89DB-214C-AFCC-6320C91E8EB3}" destId="{9C292CB6-E0A1-A842-BCA8-35639915F20A}" srcOrd="3" destOrd="0" presId="urn:microsoft.com/office/officeart/2005/8/layout/pyramid1"/>
    <dgm:cxn modelId="{7D31BA08-FF4C-5648-939F-068FA2D85FFF}" type="presParOf" srcId="{9C292CB6-E0A1-A842-BCA8-35639915F20A}" destId="{E1E049B1-D4B7-F34F-8662-2195243F5A22}" srcOrd="0" destOrd="0" presId="urn:microsoft.com/office/officeart/2005/8/layout/pyramid1"/>
    <dgm:cxn modelId="{537EF1E6-81AF-CE48-98D3-C267258832B9}" type="presParOf" srcId="{9C292CB6-E0A1-A842-BCA8-35639915F20A}" destId="{BA4222B3-1127-D24E-9607-404473B41DED}" srcOrd="1" destOrd="0" presId="urn:microsoft.com/office/officeart/2005/8/layout/pyramid1"/>
    <dgm:cxn modelId="{FE985CCD-E971-F447-BFE2-D9DB045E6884}" type="presParOf" srcId="{98D88051-89DB-214C-AFCC-6320C91E8EB3}" destId="{A63C22CD-29DE-4846-9CEB-CBC81250AC3F}" srcOrd="4" destOrd="0" presId="urn:microsoft.com/office/officeart/2005/8/layout/pyramid1"/>
    <dgm:cxn modelId="{D21FE8BD-CF50-CB43-BDE9-25B0910022EA}" type="presParOf" srcId="{A63C22CD-29DE-4846-9CEB-CBC81250AC3F}" destId="{DA79ED25-48B7-4F46-9CB0-FE180473D7FF}" srcOrd="0" destOrd="0" presId="urn:microsoft.com/office/officeart/2005/8/layout/pyramid1"/>
    <dgm:cxn modelId="{594B49FD-A294-164C-AFE8-A79E13FDC3F3}" type="presParOf" srcId="{A63C22CD-29DE-4846-9CEB-CBC81250AC3F}" destId="{5597C8D2-919E-3A47-AA5D-5FEFEB62BDBA}" srcOrd="1" destOrd="0" presId="urn:microsoft.com/office/officeart/2005/8/layout/pyramid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B3215EC-B6E0-DE46-985D-A1C0891C7BCE}" type="doc">
      <dgm:prSet loTypeId="urn:microsoft.com/office/officeart/2005/8/layout/pyramid1" loCatId="" qsTypeId="urn:microsoft.com/office/officeart/2005/8/quickstyle/simple4" qsCatId="simple" csTypeId="urn:microsoft.com/office/officeart/2005/8/colors/accent1_2" csCatId="accent1" phldr="1"/>
      <dgm:spPr/>
    </dgm:pt>
    <dgm:pt modelId="{70730686-0386-7249-B1C5-7F667B12B5FB}">
      <dgm:prSet phldrT="[Text]"/>
      <dgm:spPr/>
      <dgm:t>
        <a:bodyPr/>
        <a:lstStyle/>
        <a:p>
          <a:r>
            <a:rPr lang="en-US" dirty="0" smtClean="0"/>
            <a:t>Pursue inner talent; Creative fulfillment; SME</a:t>
          </a:r>
          <a:endParaRPr lang="en-US" dirty="0"/>
        </a:p>
      </dgm:t>
    </dgm:pt>
    <dgm:pt modelId="{A152A772-6933-4244-B856-05E6BD3F9FCD}" type="parTrans" cxnId="{C409653C-3296-3443-A1C5-52793AB1D102}">
      <dgm:prSet/>
      <dgm:spPr/>
      <dgm:t>
        <a:bodyPr/>
        <a:lstStyle/>
        <a:p>
          <a:endParaRPr lang="en-US"/>
        </a:p>
      </dgm:t>
    </dgm:pt>
    <dgm:pt modelId="{781BFD92-CB37-2247-86EE-8670C15F3551}" type="sibTrans" cxnId="{C409653C-3296-3443-A1C5-52793AB1D102}">
      <dgm:prSet/>
      <dgm:spPr/>
      <dgm:t>
        <a:bodyPr/>
        <a:lstStyle/>
        <a:p>
          <a:endParaRPr lang="en-US"/>
        </a:p>
      </dgm:t>
    </dgm:pt>
    <dgm:pt modelId="{A6FA9566-1152-B042-910E-0955482B2E6C}">
      <dgm:prSet phldrT="[Text]"/>
      <dgm:spPr/>
      <dgm:t>
        <a:bodyPr/>
        <a:lstStyle/>
        <a:p>
          <a:r>
            <a:rPr lang="en-US" dirty="0" smtClean="0"/>
            <a:t>Friends, family, spouse, lover</a:t>
          </a:r>
          <a:endParaRPr lang="en-US" dirty="0"/>
        </a:p>
      </dgm:t>
    </dgm:pt>
    <dgm:pt modelId="{150C060F-1F1B-B548-BE3D-0B0CF6F71F4A}" type="parTrans" cxnId="{98BFA656-C8BC-BA4A-8F73-2D1B7C73D83F}">
      <dgm:prSet/>
      <dgm:spPr/>
      <dgm:t>
        <a:bodyPr/>
        <a:lstStyle/>
        <a:p>
          <a:endParaRPr lang="en-US"/>
        </a:p>
      </dgm:t>
    </dgm:pt>
    <dgm:pt modelId="{5D7EE02E-876E-2641-B33F-502A8292569B}" type="sibTrans" cxnId="{98BFA656-C8BC-BA4A-8F73-2D1B7C73D83F}">
      <dgm:prSet/>
      <dgm:spPr/>
      <dgm:t>
        <a:bodyPr/>
        <a:lstStyle/>
        <a:p>
          <a:endParaRPr lang="en-US"/>
        </a:p>
      </dgm:t>
    </dgm:pt>
    <dgm:pt modelId="{DA6CC8E5-1487-6148-BC78-935CEA02975E}">
      <dgm:prSet phldrT="[Text]"/>
      <dgm:spPr/>
      <dgm:t>
        <a:bodyPr/>
        <a:lstStyle/>
        <a:p>
          <a:r>
            <a:rPr lang="en-US" dirty="0" smtClean="0"/>
            <a:t>Food, water, shelter, warmth</a:t>
          </a:r>
          <a:endParaRPr lang="en-US" dirty="0"/>
        </a:p>
      </dgm:t>
    </dgm:pt>
    <dgm:pt modelId="{824CA6EE-7573-C84C-970B-34DB7B6DE6D7}" type="parTrans" cxnId="{886CE360-A147-0640-AEB0-ED606ACEF1A2}">
      <dgm:prSet/>
      <dgm:spPr/>
      <dgm:t>
        <a:bodyPr/>
        <a:lstStyle/>
        <a:p>
          <a:endParaRPr lang="en-US"/>
        </a:p>
      </dgm:t>
    </dgm:pt>
    <dgm:pt modelId="{745ECE89-BE56-FF43-89CF-FFB056F63402}" type="sibTrans" cxnId="{886CE360-A147-0640-AEB0-ED606ACEF1A2}">
      <dgm:prSet/>
      <dgm:spPr/>
      <dgm:t>
        <a:bodyPr/>
        <a:lstStyle/>
        <a:p>
          <a:endParaRPr lang="en-US"/>
        </a:p>
      </dgm:t>
    </dgm:pt>
    <dgm:pt modelId="{018679D3-858A-D847-A1EB-4ED0FF7B71E8}">
      <dgm:prSet phldrT="[Text]"/>
      <dgm:spPr/>
      <dgm:t>
        <a:bodyPr/>
        <a:lstStyle/>
        <a:p>
          <a:r>
            <a:rPr lang="en-US" dirty="0" smtClean="0"/>
            <a:t>Achievement mastery; Recognition; Respect</a:t>
          </a:r>
        </a:p>
      </dgm:t>
    </dgm:pt>
    <dgm:pt modelId="{3ED1559C-43C8-8041-8C33-2E3AC9DFE6C4}" type="parTrans" cxnId="{86A14DF6-50A8-1D4A-A3EB-ACB3288FECBF}">
      <dgm:prSet/>
      <dgm:spPr/>
      <dgm:t>
        <a:bodyPr/>
        <a:lstStyle/>
        <a:p>
          <a:endParaRPr lang="en-US"/>
        </a:p>
      </dgm:t>
    </dgm:pt>
    <dgm:pt modelId="{6994E262-4CAE-D14E-9FF5-CE50353CD925}" type="sibTrans" cxnId="{86A14DF6-50A8-1D4A-A3EB-ACB3288FECBF}">
      <dgm:prSet/>
      <dgm:spPr/>
      <dgm:t>
        <a:bodyPr/>
        <a:lstStyle/>
        <a:p>
          <a:endParaRPr lang="en-US"/>
        </a:p>
      </dgm:t>
    </dgm:pt>
    <dgm:pt modelId="{AA4C1333-7612-C14A-A204-BBC729B8126D}">
      <dgm:prSet phldrT="[Text]"/>
      <dgm:spPr/>
      <dgm:t>
        <a:bodyPr/>
        <a:lstStyle/>
        <a:p>
          <a:r>
            <a:rPr lang="en-US" dirty="0" smtClean="0"/>
            <a:t>Stability, freedom from fear; Make sure no one sexualizes you</a:t>
          </a:r>
          <a:endParaRPr lang="en-US" dirty="0"/>
        </a:p>
      </dgm:t>
    </dgm:pt>
    <dgm:pt modelId="{8BC3B599-C220-0D44-9E41-8A6111F00279}" type="parTrans" cxnId="{5435AA20-203E-964E-9A71-53032AB2139E}">
      <dgm:prSet/>
      <dgm:spPr/>
      <dgm:t>
        <a:bodyPr/>
        <a:lstStyle/>
        <a:p>
          <a:endParaRPr lang="en-US"/>
        </a:p>
      </dgm:t>
    </dgm:pt>
    <dgm:pt modelId="{A1EA6732-33BB-8642-8ACF-50FF2DA032A6}" type="sibTrans" cxnId="{5435AA20-203E-964E-9A71-53032AB2139E}">
      <dgm:prSet/>
      <dgm:spPr/>
      <dgm:t>
        <a:bodyPr/>
        <a:lstStyle/>
        <a:p>
          <a:endParaRPr lang="en-US"/>
        </a:p>
      </dgm:t>
    </dgm:pt>
    <dgm:pt modelId="{98D88051-89DB-214C-AFCC-6320C91E8EB3}" type="pres">
      <dgm:prSet presAssocID="{8B3215EC-B6E0-DE46-985D-A1C0891C7BCE}" presName="Name0" presStyleCnt="0">
        <dgm:presLayoutVars>
          <dgm:dir/>
          <dgm:animLvl val="lvl"/>
          <dgm:resizeHandles val="exact"/>
        </dgm:presLayoutVars>
      </dgm:prSet>
      <dgm:spPr/>
    </dgm:pt>
    <dgm:pt modelId="{A7CC2B6F-F666-3341-8E00-E2B6396765E7}" type="pres">
      <dgm:prSet presAssocID="{70730686-0386-7249-B1C5-7F667B12B5FB}" presName="Name8" presStyleCnt="0"/>
      <dgm:spPr/>
    </dgm:pt>
    <dgm:pt modelId="{7C74B16B-894C-3745-815B-709A170EA0C3}" type="pres">
      <dgm:prSet presAssocID="{70730686-0386-7249-B1C5-7F667B12B5FB}" presName="level" presStyleLbl="node1" presStyleIdx="0" presStyleCnt="5">
        <dgm:presLayoutVars>
          <dgm:chMax val="1"/>
          <dgm:bulletEnabled val="1"/>
        </dgm:presLayoutVars>
      </dgm:prSet>
      <dgm:spPr/>
      <dgm:t>
        <a:bodyPr/>
        <a:lstStyle/>
        <a:p>
          <a:endParaRPr lang="en-US"/>
        </a:p>
      </dgm:t>
    </dgm:pt>
    <dgm:pt modelId="{0C7A54B7-653B-6C44-A41B-5BC6EB237CA1}" type="pres">
      <dgm:prSet presAssocID="{70730686-0386-7249-B1C5-7F667B12B5FB}" presName="levelTx" presStyleLbl="revTx" presStyleIdx="0" presStyleCnt="0">
        <dgm:presLayoutVars>
          <dgm:chMax val="1"/>
          <dgm:bulletEnabled val="1"/>
        </dgm:presLayoutVars>
      </dgm:prSet>
      <dgm:spPr/>
      <dgm:t>
        <a:bodyPr/>
        <a:lstStyle/>
        <a:p>
          <a:endParaRPr lang="en-US"/>
        </a:p>
      </dgm:t>
    </dgm:pt>
    <dgm:pt modelId="{AD525102-8660-C742-AF5B-EBA229FC2A3F}" type="pres">
      <dgm:prSet presAssocID="{018679D3-858A-D847-A1EB-4ED0FF7B71E8}" presName="Name8" presStyleCnt="0"/>
      <dgm:spPr/>
    </dgm:pt>
    <dgm:pt modelId="{404B8404-E72D-C548-BAD0-17C313C541F4}" type="pres">
      <dgm:prSet presAssocID="{018679D3-858A-D847-A1EB-4ED0FF7B71E8}" presName="level" presStyleLbl="node1" presStyleIdx="1" presStyleCnt="5">
        <dgm:presLayoutVars>
          <dgm:chMax val="1"/>
          <dgm:bulletEnabled val="1"/>
        </dgm:presLayoutVars>
      </dgm:prSet>
      <dgm:spPr/>
      <dgm:t>
        <a:bodyPr/>
        <a:lstStyle/>
        <a:p>
          <a:endParaRPr lang="en-US"/>
        </a:p>
      </dgm:t>
    </dgm:pt>
    <dgm:pt modelId="{E9405001-9671-6549-9E15-B9006E3326A3}" type="pres">
      <dgm:prSet presAssocID="{018679D3-858A-D847-A1EB-4ED0FF7B71E8}" presName="levelTx" presStyleLbl="revTx" presStyleIdx="0" presStyleCnt="0">
        <dgm:presLayoutVars>
          <dgm:chMax val="1"/>
          <dgm:bulletEnabled val="1"/>
        </dgm:presLayoutVars>
      </dgm:prSet>
      <dgm:spPr/>
      <dgm:t>
        <a:bodyPr/>
        <a:lstStyle/>
        <a:p>
          <a:endParaRPr lang="en-US"/>
        </a:p>
      </dgm:t>
    </dgm:pt>
    <dgm:pt modelId="{A56B3083-F268-5548-93DA-CACB55EB66B8}" type="pres">
      <dgm:prSet presAssocID="{A6FA9566-1152-B042-910E-0955482B2E6C}" presName="Name8" presStyleCnt="0"/>
      <dgm:spPr/>
    </dgm:pt>
    <dgm:pt modelId="{B76D51A2-4F1E-7541-9101-B209192F6CDA}" type="pres">
      <dgm:prSet presAssocID="{A6FA9566-1152-B042-910E-0955482B2E6C}" presName="level" presStyleLbl="node1" presStyleIdx="2" presStyleCnt="5">
        <dgm:presLayoutVars>
          <dgm:chMax val="1"/>
          <dgm:bulletEnabled val="1"/>
        </dgm:presLayoutVars>
      </dgm:prSet>
      <dgm:spPr/>
      <dgm:t>
        <a:bodyPr/>
        <a:lstStyle/>
        <a:p>
          <a:endParaRPr lang="en-US"/>
        </a:p>
      </dgm:t>
    </dgm:pt>
    <dgm:pt modelId="{65D5135F-2C6F-7C41-AE4B-711C317EEE48}" type="pres">
      <dgm:prSet presAssocID="{A6FA9566-1152-B042-910E-0955482B2E6C}" presName="levelTx" presStyleLbl="revTx" presStyleIdx="0" presStyleCnt="0">
        <dgm:presLayoutVars>
          <dgm:chMax val="1"/>
          <dgm:bulletEnabled val="1"/>
        </dgm:presLayoutVars>
      </dgm:prSet>
      <dgm:spPr/>
      <dgm:t>
        <a:bodyPr/>
        <a:lstStyle/>
        <a:p>
          <a:endParaRPr lang="en-US"/>
        </a:p>
      </dgm:t>
    </dgm:pt>
    <dgm:pt modelId="{9C292CB6-E0A1-A842-BCA8-35639915F20A}" type="pres">
      <dgm:prSet presAssocID="{AA4C1333-7612-C14A-A204-BBC729B8126D}" presName="Name8" presStyleCnt="0"/>
      <dgm:spPr/>
    </dgm:pt>
    <dgm:pt modelId="{E1E049B1-D4B7-F34F-8662-2195243F5A22}" type="pres">
      <dgm:prSet presAssocID="{AA4C1333-7612-C14A-A204-BBC729B8126D}" presName="level" presStyleLbl="node1" presStyleIdx="3" presStyleCnt="5">
        <dgm:presLayoutVars>
          <dgm:chMax val="1"/>
          <dgm:bulletEnabled val="1"/>
        </dgm:presLayoutVars>
      </dgm:prSet>
      <dgm:spPr/>
      <dgm:t>
        <a:bodyPr/>
        <a:lstStyle/>
        <a:p>
          <a:endParaRPr lang="en-US"/>
        </a:p>
      </dgm:t>
    </dgm:pt>
    <dgm:pt modelId="{BA4222B3-1127-D24E-9607-404473B41DED}" type="pres">
      <dgm:prSet presAssocID="{AA4C1333-7612-C14A-A204-BBC729B8126D}" presName="levelTx" presStyleLbl="revTx" presStyleIdx="0" presStyleCnt="0">
        <dgm:presLayoutVars>
          <dgm:chMax val="1"/>
          <dgm:bulletEnabled val="1"/>
        </dgm:presLayoutVars>
      </dgm:prSet>
      <dgm:spPr/>
      <dgm:t>
        <a:bodyPr/>
        <a:lstStyle/>
        <a:p>
          <a:endParaRPr lang="en-US"/>
        </a:p>
      </dgm:t>
    </dgm:pt>
    <dgm:pt modelId="{A63C22CD-29DE-4846-9CEB-CBC81250AC3F}" type="pres">
      <dgm:prSet presAssocID="{DA6CC8E5-1487-6148-BC78-935CEA02975E}" presName="Name8" presStyleCnt="0"/>
      <dgm:spPr/>
    </dgm:pt>
    <dgm:pt modelId="{DA79ED25-48B7-4F46-9CB0-FE180473D7FF}" type="pres">
      <dgm:prSet presAssocID="{DA6CC8E5-1487-6148-BC78-935CEA02975E}" presName="level" presStyleLbl="node1" presStyleIdx="4" presStyleCnt="5" custLinFactNeighborX="-1821" custLinFactNeighborY="11805">
        <dgm:presLayoutVars>
          <dgm:chMax val="1"/>
          <dgm:bulletEnabled val="1"/>
        </dgm:presLayoutVars>
      </dgm:prSet>
      <dgm:spPr/>
      <dgm:t>
        <a:bodyPr/>
        <a:lstStyle/>
        <a:p>
          <a:endParaRPr lang="en-US"/>
        </a:p>
      </dgm:t>
    </dgm:pt>
    <dgm:pt modelId="{5597C8D2-919E-3A47-AA5D-5FEFEB62BDBA}" type="pres">
      <dgm:prSet presAssocID="{DA6CC8E5-1487-6148-BC78-935CEA02975E}" presName="levelTx" presStyleLbl="revTx" presStyleIdx="0" presStyleCnt="0">
        <dgm:presLayoutVars>
          <dgm:chMax val="1"/>
          <dgm:bulletEnabled val="1"/>
        </dgm:presLayoutVars>
      </dgm:prSet>
      <dgm:spPr/>
      <dgm:t>
        <a:bodyPr/>
        <a:lstStyle/>
        <a:p>
          <a:endParaRPr lang="en-US"/>
        </a:p>
      </dgm:t>
    </dgm:pt>
  </dgm:ptLst>
  <dgm:cxnLst>
    <dgm:cxn modelId="{C409653C-3296-3443-A1C5-52793AB1D102}" srcId="{8B3215EC-B6E0-DE46-985D-A1C0891C7BCE}" destId="{70730686-0386-7249-B1C5-7F667B12B5FB}" srcOrd="0" destOrd="0" parTransId="{A152A772-6933-4244-B856-05E6BD3F9FCD}" sibTransId="{781BFD92-CB37-2247-86EE-8670C15F3551}"/>
    <dgm:cxn modelId="{5435AA20-203E-964E-9A71-53032AB2139E}" srcId="{8B3215EC-B6E0-DE46-985D-A1C0891C7BCE}" destId="{AA4C1333-7612-C14A-A204-BBC729B8126D}" srcOrd="3" destOrd="0" parTransId="{8BC3B599-C220-0D44-9E41-8A6111F00279}" sibTransId="{A1EA6732-33BB-8642-8ACF-50FF2DA032A6}"/>
    <dgm:cxn modelId="{100118B2-BE85-CC4B-A454-4FD36DEA5FE3}" type="presOf" srcId="{8B3215EC-B6E0-DE46-985D-A1C0891C7BCE}" destId="{98D88051-89DB-214C-AFCC-6320C91E8EB3}" srcOrd="0" destOrd="0" presId="urn:microsoft.com/office/officeart/2005/8/layout/pyramid1"/>
    <dgm:cxn modelId="{86A14DF6-50A8-1D4A-A3EB-ACB3288FECBF}" srcId="{8B3215EC-B6E0-DE46-985D-A1C0891C7BCE}" destId="{018679D3-858A-D847-A1EB-4ED0FF7B71E8}" srcOrd="1" destOrd="0" parTransId="{3ED1559C-43C8-8041-8C33-2E3AC9DFE6C4}" sibTransId="{6994E262-4CAE-D14E-9FF5-CE50353CD925}"/>
    <dgm:cxn modelId="{B7199B33-41E2-064B-8D2D-E96CF17F38D4}" type="presOf" srcId="{A6FA9566-1152-B042-910E-0955482B2E6C}" destId="{B76D51A2-4F1E-7541-9101-B209192F6CDA}" srcOrd="0" destOrd="0" presId="urn:microsoft.com/office/officeart/2005/8/layout/pyramid1"/>
    <dgm:cxn modelId="{F2320C0E-73E1-E34A-ABA2-6727E18AC3B1}" type="presOf" srcId="{AA4C1333-7612-C14A-A204-BBC729B8126D}" destId="{E1E049B1-D4B7-F34F-8662-2195243F5A22}" srcOrd="0" destOrd="0" presId="urn:microsoft.com/office/officeart/2005/8/layout/pyramid1"/>
    <dgm:cxn modelId="{53D53265-7097-6D4D-BF88-E53B5A7E6B7F}" type="presOf" srcId="{018679D3-858A-D847-A1EB-4ED0FF7B71E8}" destId="{404B8404-E72D-C548-BAD0-17C313C541F4}" srcOrd="0" destOrd="0" presId="urn:microsoft.com/office/officeart/2005/8/layout/pyramid1"/>
    <dgm:cxn modelId="{886CE360-A147-0640-AEB0-ED606ACEF1A2}" srcId="{8B3215EC-B6E0-DE46-985D-A1C0891C7BCE}" destId="{DA6CC8E5-1487-6148-BC78-935CEA02975E}" srcOrd="4" destOrd="0" parTransId="{824CA6EE-7573-C84C-970B-34DB7B6DE6D7}" sibTransId="{745ECE89-BE56-FF43-89CF-FFB056F63402}"/>
    <dgm:cxn modelId="{28AEB5B5-9714-4A4E-B166-777E2C0208EF}" type="presOf" srcId="{70730686-0386-7249-B1C5-7F667B12B5FB}" destId="{0C7A54B7-653B-6C44-A41B-5BC6EB237CA1}" srcOrd="1" destOrd="0" presId="urn:microsoft.com/office/officeart/2005/8/layout/pyramid1"/>
    <dgm:cxn modelId="{E23F4351-6AB8-AB45-B670-9B6699DBCBC3}" type="presOf" srcId="{DA6CC8E5-1487-6148-BC78-935CEA02975E}" destId="{5597C8D2-919E-3A47-AA5D-5FEFEB62BDBA}" srcOrd="1" destOrd="0" presId="urn:microsoft.com/office/officeart/2005/8/layout/pyramid1"/>
    <dgm:cxn modelId="{1D9C2B19-9D34-884E-98A6-AE29565A159C}" type="presOf" srcId="{AA4C1333-7612-C14A-A204-BBC729B8126D}" destId="{BA4222B3-1127-D24E-9607-404473B41DED}" srcOrd="1" destOrd="0" presId="urn:microsoft.com/office/officeart/2005/8/layout/pyramid1"/>
    <dgm:cxn modelId="{98BFA656-C8BC-BA4A-8F73-2D1B7C73D83F}" srcId="{8B3215EC-B6E0-DE46-985D-A1C0891C7BCE}" destId="{A6FA9566-1152-B042-910E-0955482B2E6C}" srcOrd="2" destOrd="0" parTransId="{150C060F-1F1B-B548-BE3D-0B0CF6F71F4A}" sibTransId="{5D7EE02E-876E-2641-B33F-502A8292569B}"/>
    <dgm:cxn modelId="{417B146B-CD77-3945-837F-BF24C6321A0D}" type="presOf" srcId="{70730686-0386-7249-B1C5-7F667B12B5FB}" destId="{7C74B16B-894C-3745-815B-709A170EA0C3}" srcOrd="0" destOrd="0" presId="urn:microsoft.com/office/officeart/2005/8/layout/pyramid1"/>
    <dgm:cxn modelId="{3E752185-717E-3B45-A078-F7278B95531E}" type="presOf" srcId="{DA6CC8E5-1487-6148-BC78-935CEA02975E}" destId="{DA79ED25-48B7-4F46-9CB0-FE180473D7FF}" srcOrd="0" destOrd="0" presId="urn:microsoft.com/office/officeart/2005/8/layout/pyramid1"/>
    <dgm:cxn modelId="{39976430-2E0C-324F-9571-A1331E6DFCE2}" type="presOf" srcId="{018679D3-858A-D847-A1EB-4ED0FF7B71E8}" destId="{E9405001-9671-6549-9E15-B9006E3326A3}" srcOrd="1" destOrd="0" presId="urn:microsoft.com/office/officeart/2005/8/layout/pyramid1"/>
    <dgm:cxn modelId="{DE82781F-B708-0C44-920A-9076E2142D6B}" type="presOf" srcId="{A6FA9566-1152-B042-910E-0955482B2E6C}" destId="{65D5135F-2C6F-7C41-AE4B-711C317EEE48}" srcOrd="1" destOrd="0" presId="urn:microsoft.com/office/officeart/2005/8/layout/pyramid1"/>
    <dgm:cxn modelId="{AA399B71-A915-B84D-B55C-110BAFF4DDE8}" type="presParOf" srcId="{98D88051-89DB-214C-AFCC-6320C91E8EB3}" destId="{A7CC2B6F-F666-3341-8E00-E2B6396765E7}" srcOrd="0" destOrd="0" presId="urn:microsoft.com/office/officeart/2005/8/layout/pyramid1"/>
    <dgm:cxn modelId="{482B700A-C5B9-0C45-A539-3A364E6AF45A}" type="presParOf" srcId="{A7CC2B6F-F666-3341-8E00-E2B6396765E7}" destId="{7C74B16B-894C-3745-815B-709A170EA0C3}" srcOrd="0" destOrd="0" presId="urn:microsoft.com/office/officeart/2005/8/layout/pyramid1"/>
    <dgm:cxn modelId="{652AB4BF-90EC-7A4C-AA28-6A0BCC71B7F9}" type="presParOf" srcId="{A7CC2B6F-F666-3341-8E00-E2B6396765E7}" destId="{0C7A54B7-653B-6C44-A41B-5BC6EB237CA1}" srcOrd="1" destOrd="0" presId="urn:microsoft.com/office/officeart/2005/8/layout/pyramid1"/>
    <dgm:cxn modelId="{F0B047F3-9241-3646-98FF-FFF0A5240342}" type="presParOf" srcId="{98D88051-89DB-214C-AFCC-6320C91E8EB3}" destId="{AD525102-8660-C742-AF5B-EBA229FC2A3F}" srcOrd="1" destOrd="0" presId="urn:microsoft.com/office/officeart/2005/8/layout/pyramid1"/>
    <dgm:cxn modelId="{021A603F-0552-B04A-9177-B4EAC9C2FFA1}" type="presParOf" srcId="{AD525102-8660-C742-AF5B-EBA229FC2A3F}" destId="{404B8404-E72D-C548-BAD0-17C313C541F4}" srcOrd="0" destOrd="0" presId="urn:microsoft.com/office/officeart/2005/8/layout/pyramid1"/>
    <dgm:cxn modelId="{C4726147-3BFD-A946-AE9D-6701615ACCAF}" type="presParOf" srcId="{AD525102-8660-C742-AF5B-EBA229FC2A3F}" destId="{E9405001-9671-6549-9E15-B9006E3326A3}" srcOrd="1" destOrd="0" presId="urn:microsoft.com/office/officeart/2005/8/layout/pyramid1"/>
    <dgm:cxn modelId="{06B48E76-1BB7-B744-AF87-A2E15D22C3AD}" type="presParOf" srcId="{98D88051-89DB-214C-AFCC-6320C91E8EB3}" destId="{A56B3083-F268-5548-93DA-CACB55EB66B8}" srcOrd="2" destOrd="0" presId="urn:microsoft.com/office/officeart/2005/8/layout/pyramid1"/>
    <dgm:cxn modelId="{98D81FE0-6978-C245-AB98-4CC72C961AD3}" type="presParOf" srcId="{A56B3083-F268-5548-93DA-CACB55EB66B8}" destId="{B76D51A2-4F1E-7541-9101-B209192F6CDA}" srcOrd="0" destOrd="0" presId="urn:microsoft.com/office/officeart/2005/8/layout/pyramid1"/>
    <dgm:cxn modelId="{C5069984-3FEE-5A45-B1E8-FBD22CC6DC11}" type="presParOf" srcId="{A56B3083-F268-5548-93DA-CACB55EB66B8}" destId="{65D5135F-2C6F-7C41-AE4B-711C317EEE48}" srcOrd="1" destOrd="0" presId="urn:microsoft.com/office/officeart/2005/8/layout/pyramid1"/>
    <dgm:cxn modelId="{459539A2-F573-F842-8FBE-C50B74709833}" type="presParOf" srcId="{98D88051-89DB-214C-AFCC-6320C91E8EB3}" destId="{9C292CB6-E0A1-A842-BCA8-35639915F20A}" srcOrd="3" destOrd="0" presId="urn:microsoft.com/office/officeart/2005/8/layout/pyramid1"/>
    <dgm:cxn modelId="{ED86CADA-2AAF-D44E-9BB8-F1499E071E1F}" type="presParOf" srcId="{9C292CB6-E0A1-A842-BCA8-35639915F20A}" destId="{E1E049B1-D4B7-F34F-8662-2195243F5A22}" srcOrd="0" destOrd="0" presId="urn:microsoft.com/office/officeart/2005/8/layout/pyramid1"/>
    <dgm:cxn modelId="{C4906DCE-AF44-5645-BAF1-EF87005ACE49}" type="presParOf" srcId="{9C292CB6-E0A1-A842-BCA8-35639915F20A}" destId="{BA4222B3-1127-D24E-9607-404473B41DED}" srcOrd="1" destOrd="0" presId="urn:microsoft.com/office/officeart/2005/8/layout/pyramid1"/>
    <dgm:cxn modelId="{ED5655BE-FDC5-0E42-BEA9-9AD667AD622A}" type="presParOf" srcId="{98D88051-89DB-214C-AFCC-6320C91E8EB3}" destId="{A63C22CD-29DE-4846-9CEB-CBC81250AC3F}" srcOrd="4" destOrd="0" presId="urn:microsoft.com/office/officeart/2005/8/layout/pyramid1"/>
    <dgm:cxn modelId="{CEA1F537-ECBC-DB47-B5D0-B0B2EDB2CC3A}" type="presParOf" srcId="{A63C22CD-29DE-4846-9CEB-CBC81250AC3F}" destId="{DA79ED25-48B7-4F46-9CB0-FE180473D7FF}" srcOrd="0" destOrd="0" presId="urn:microsoft.com/office/officeart/2005/8/layout/pyramid1"/>
    <dgm:cxn modelId="{8AA0C043-AA43-3A4D-9C2D-15B1B96C152C}" type="presParOf" srcId="{A63C22CD-29DE-4846-9CEB-CBC81250AC3F}" destId="{5597C8D2-919E-3A47-AA5D-5FEFEB62BDBA}" srcOrd="1" destOrd="0" presId="urn:microsoft.com/office/officeart/2005/8/layout/pyramid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42611C2-2A89-8D49-8B8C-FC8BBFE7393C}" type="datetime1">
              <a:rPr lang="en-US" smtClean="0"/>
              <a:pPr/>
              <a:t>4/1/2014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6C46BAE-0ABD-634A-B2E8-A5853BDC1DA6}" type="slidenum">
              <a:rPr lang="en-US" smtClean="0"/>
              <a:pPr/>
              <a:t>‹#›</a:t>
            </a:fld>
            <a:endParaRPr lang="en-US" dirty="0"/>
          </a:p>
        </p:txBody>
      </p:sp>
    </p:spTree>
    <p:extLst>
      <p:ext uri="{BB962C8B-B14F-4D97-AF65-F5344CB8AC3E}">
        <p14:creationId xmlns:p14="http://schemas.microsoft.com/office/powerpoint/2010/main" val="29910981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4E5E0D-3C07-D54C-8618-2E994FC4CD50}" type="datetime1">
              <a:rPr lang="en-US" smtClean="0"/>
              <a:pPr/>
              <a:t>4/1/2014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9FAB87-C9E4-2A42-9996-F8BC8CDDD80C}" type="slidenum">
              <a:rPr lang="en-US" smtClean="0"/>
              <a:pPr/>
              <a:t>‹#›</a:t>
            </a:fld>
            <a:endParaRPr lang="en-US" dirty="0"/>
          </a:p>
        </p:txBody>
      </p:sp>
    </p:spTree>
    <p:extLst>
      <p:ext uri="{BB962C8B-B14F-4D97-AF65-F5344CB8AC3E}">
        <p14:creationId xmlns:p14="http://schemas.microsoft.com/office/powerpoint/2010/main" val="227814763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2</a:t>
            </a:fld>
            <a:endParaRPr lang="en-US" dirty="0"/>
          </a:p>
        </p:txBody>
      </p:sp>
    </p:spTree>
    <p:extLst>
      <p:ext uri="{BB962C8B-B14F-4D97-AF65-F5344CB8AC3E}">
        <p14:creationId xmlns:p14="http://schemas.microsoft.com/office/powerpoint/2010/main" val="38663316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Adler Inferiority</a:t>
            </a:r>
            <a:r>
              <a:rPr lang="en-US" baseline="0" dirty="0" smtClean="0"/>
              <a:t> complex</a:t>
            </a:r>
          </a:p>
          <a:p>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20</a:t>
            </a:fld>
            <a:endParaRPr lang="en-US" dirty="0"/>
          </a:p>
        </p:txBody>
      </p:sp>
    </p:spTree>
    <p:extLst>
      <p:ext uri="{BB962C8B-B14F-4D97-AF65-F5344CB8AC3E}">
        <p14:creationId xmlns:p14="http://schemas.microsoft.com/office/powerpoint/2010/main" val="32320460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Freud</a:t>
            </a:r>
            <a:r>
              <a:rPr lang="en-US" baseline="0" dirty="0" smtClean="0"/>
              <a:t> believed that women were psychologically unable to process cognitive information</a:t>
            </a:r>
          </a:p>
          <a:p>
            <a:r>
              <a:rPr lang="en-US" baseline="0" dirty="0" smtClean="0"/>
              <a:t>	Penis Envy stemmed from Oedipus Complex later turned by Carl Jung Electra Complex</a:t>
            </a:r>
          </a:p>
          <a:p>
            <a:r>
              <a:rPr lang="en-US" baseline="0" dirty="0" smtClean="0"/>
              <a:t>Erikson based most if not all his developmental research on boys and/or men</a:t>
            </a:r>
          </a:p>
        </p:txBody>
      </p:sp>
      <p:sp>
        <p:nvSpPr>
          <p:cNvPr id="4" name="Slide Number Placeholder 3"/>
          <p:cNvSpPr>
            <a:spLocks noGrp="1"/>
          </p:cNvSpPr>
          <p:nvPr>
            <p:ph type="sldNum" sz="quarter" idx="10"/>
          </p:nvPr>
        </p:nvSpPr>
        <p:spPr/>
        <p:txBody>
          <a:bodyPr/>
          <a:lstStyle/>
          <a:p>
            <a:fld id="{9D9FAB87-C9E4-2A42-9996-F8BC8CDDD80C}" type="slidenum">
              <a:rPr lang="en-US" smtClean="0"/>
              <a:pPr/>
              <a:t>21</a:t>
            </a:fld>
            <a:endParaRPr lang="en-US" dirty="0"/>
          </a:p>
        </p:txBody>
      </p:sp>
    </p:spTree>
    <p:extLst>
      <p:ext uri="{BB962C8B-B14F-4D97-AF65-F5344CB8AC3E}">
        <p14:creationId xmlns:p14="http://schemas.microsoft.com/office/powerpoint/2010/main" val="12729324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parameters for participation are:</a:t>
            </a:r>
          </a:p>
          <a:p>
            <a:pPr marL="457200" lvl="1" indent="0">
              <a:buNone/>
            </a:pPr>
            <a:r>
              <a:rPr lang="en-US" dirty="0" smtClean="0"/>
              <a:t>A.	Completion of a doctoral degree required dissertation process</a:t>
            </a:r>
          </a:p>
          <a:p>
            <a:pPr marL="457200" lvl="1" indent="0">
              <a:buNone/>
            </a:pPr>
            <a:r>
              <a:rPr lang="en-US" dirty="0" smtClean="0"/>
              <a:t>B. 	Receipt of the doctoral degree</a:t>
            </a:r>
          </a:p>
          <a:p>
            <a:pPr marL="457200" lvl="1" indent="0">
              <a:buNone/>
            </a:pPr>
            <a:r>
              <a:rPr lang="en-US" dirty="0" smtClean="0"/>
              <a:t>C.	Hispanic female adult</a:t>
            </a:r>
          </a:p>
          <a:p>
            <a:pPr marL="457200" lvl="1" indent="0">
              <a:buNone/>
            </a:pPr>
            <a:r>
              <a:rPr lang="en-US" dirty="0" smtClean="0"/>
              <a:t>D. 	28 years of age or older</a:t>
            </a:r>
          </a:p>
          <a:p>
            <a:pPr marL="457200" lvl="1" indent="0">
              <a:buNone/>
            </a:pPr>
            <a:r>
              <a:rPr lang="en-US" dirty="0" smtClean="0"/>
              <a:t>E. 	One year post doctoral experience</a:t>
            </a:r>
          </a:p>
          <a:p>
            <a:pPr marL="457200" lvl="1" indent="0">
              <a:buNone/>
            </a:pPr>
            <a:r>
              <a:rPr lang="en-US" dirty="0" smtClean="0"/>
              <a:t>F.	Worked or had other obligations for more than 30 hours weekly during dissertation</a:t>
            </a:r>
            <a:r>
              <a:rPr lang="en-US" baseline="0" dirty="0" smtClean="0"/>
              <a:t> </a:t>
            </a:r>
            <a:r>
              <a:rPr lang="en-US" dirty="0" smtClean="0"/>
              <a:t>process</a:t>
            </a:r>
          </a:p>
          <a:p>
            <a:r>
              <a:rPr lang="en-US" dirty="0" smtClean="0"/>
              <a:t>??</a:t>
            </a:r>
          </a:p>
          <a:p>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25</a:t>
            </a:fld>
            <a:endParaRPr lang="en-US" dirty="0"/>
          </a:p>
        </p:txBody>
      </p:sp>
    </p:spTree>
    <p:extLst>
      <p:ext uri="{BB962C8B-B14F-4D97-AF65-F5344CB8AC3E}">
        <p14:creationId xmlns:p14="http://schemas.microsoft.com/office/powerpoint/2010/main" val="6957792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 variables</a:t>
            </a:r>
          </a:p>
          <a:p>
            <a:r>
              <a:rPr lang="en-US" sz="1200" kern="1200" dirty="0" smtClean="0">
                <a:solidFill>
                  <a:schemeClr val="tx1"/>
                </a:solidFill>
                <a:effectLst/>
                <a:latin typeface="+mn-lt"/>
                <a:ea typeface="+mn-ea"/>
                <a:cs typeface="+mn-cs"/>
              </a:rPr>
              <a:t>Activity [language featuring movement, change, the implementation of ideas and the avoidance of inertia], 	</a:t>
            </a:r>
          </a:p>
          <a:p>
            <a:r>
              <a:rPr lang="en-US" sz="1200" kern="1200" dirty="0" smtClean="0">
                <a:solidFill>
                  <a:schemeClr val="tx1"/>
                </a:solidFill>
                <a:effectLst/>
                <a:latin typeface="+mn-lt"/>
                <a:ea typeface="+mn-ea"/>
                <a:cs typeface="+mn-cs"/>
              </a:rPr>
              <a:t>Certainty [Language indicating resoluteness, inflexibility, and completeness and a tendency to speak ex cathedra] </a:t>
            </a:r>
          </a:p>
          <a:p>
            <a:r>
              <a:rPr lang="en-US" sz="1200" kern="1200" dirty="0" smtClean="0">
                <a:solidFill>
                  <a:schemeClr val="tx1"/>
                </a:solidFill>
                <a:effectLst/>
                <a:latin typeface="+mn-lt"/>
                <a:ea typeface="+mn-ea"/>
                <a:cs typeface="+mn-cs"/>
              </a:rPr>
              <a:t>Optimism [Language endorsing some person, group, concept or event, or highlighting their positive entailments], </a:t>
            </a:r>
          </a:p>
          <a:p>
            <a:r>
              <a:rPr lang="en-US" sz="1200" kern="1200" dirty="0" smtClean="0">
                <a:solidFill>
                  <a:schemeClr val="tx1"/>
                </a:solidFill>
                <a:effectLst/>
                <a:latin typeface="+mn-lt"/>
                <a:ea typeface="+mn-ea"/>
                <a:cs typeface="+mn-cs"/>
              </a:rPr>
              <a:t>Realism [Language describing tangible, immediate, recognizable matters that affect people's everyday lives] and </a:t>
            </a:r>
          </a:p>
          <a:p>
            <a:r>
              <a:rPr lang="en-US" sz="1200" kern="1200" dirty="0" smtClean="0">
                <a:solidFill>
                  <a:schemeClr val="tx1"/>
                </a:solidFill>
                <a:effectLst/>
                <a:latin typeface="+mn-lt"/>
                <a:ea typeface="+mn-ea"/>
                <a:cs typeface="+mn-cs"/>
              </a:rPr>
              <a:t>Commonality [Language highlighting the agreed-upon values of a group and rejecting idiosyncratic modes of engagement] </a:t>
            </a:r>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33</a:t>
            </a:fld>
            <a:endParaRPr lang="en-US" dirty="0"/>
          </a:p>
        </p:txBody>
      </p:sp>
    </p:spTree>
    <p:extLst>
      <p:ext uri="{BB962C8B-B14F-4D97-AF65-F5344CB8AC3E}">
        <p14:creationId xmlns:p14="http://schemas.microsoft.com/office/powerpoint/2010/main" val="41207198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smtClean="0"/>
              <a:t>Ssl</a:t>
            </a:r>
            <a:r>
              <a:rPr lang="en-US" baseline="0" dirty="0" smtClean="0"/>
              <a:t> secured socket link</a:t>
            </a:r>
          </a:p>
          <a:p>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34</a:t>
            </a:fld>
            <a:endParaRPr lang="en-US" dirty="0"/>
          </a:p>
        </p:txBody>
      </p:sp>
    </p:spTree>
    <p:extLst>
      <p:ext uri="{BB962C8B-B14F-4D97-AF65-F5344CB8AC3E}">
        <p14:creationId xmlns:p14="http://schemas.microsoft.com/office/powerpoint/2010/main" val="30665714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McLeod, S. A. (2007). Maslow's Hierarchy of Needs. Retrieved from http://www.simplypsychology.org/maslow.html</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Maslow focuses on individual</a:t>
            </a:r>
            <a:r>
              <a:rPr lang="en-US" sz="1200" baseline="0" dirty="0" smtClean="0"/>
              <a:t> completing a linear motivational needs to complete self actualization</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aseline="0" dirty="0" smtClean="0"/>
              <a:t>Waters describes the linear process of women through childhood, adolescence and adulthood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D347FEB2-1430-FC41-A23F-FFF1720BD98C}" type="slidenum">
              <a:rPr lang="en-US" smtClean="0"/>
              <a:t>51</a:t>
            </a:fld>
            <a:endParaRPr lang="en-US" dirty="0"/>
          </a:p>
        </p:txBody>
      </p:sp>
    </p:spTree>
    <p:extLst>
      <p:ext uri="{BB962C8B-B14F-4D97-AF65-F5344CB8AC3E}">
        <p14:creationId xmlns:p14="http://schemas.microsoft.com/office/powerpoint/2010/main" val="848045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7FEB2-1430-FC41-A23F-FFF1720BD98C}" type="slidenum">
              <a:rPr lang="en-US" smtClean="0"/>
              <a:t>52</a:t>
            </a:fld>
            <a:endParaRPr lang="en-US" dirty="0"/>
          </a:p>
        </p:txBody>
      </p:sp>
    </p:spTree>
    <p:extLst>
      <p:ext uri="{BB962C8B-B14F-4D97-AF65-F5344CB8AC3E}">
        <p14:creationId xmlns:p14="http://schemas.microsoft.com/office/powerpoint/2010/main" val="533442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Chapter 1</a:t>
            </a:r>
          </a:p>
          <a:p>
            <a:r>
              <a:rPr lang="en-US" dirty="0" smtClean="0"/>
              <a:t>Definitions</a:t>
            </a:r>
          </a:p>
          <a:p>
            <a:r>
              <a:rPr lang="en-US" dirty="0" smtClean="0"/>
              <a:t>Research Problem</a:t>
            </a:r>
          </a:p>
          <a:p>
            <a:r>
              <a:rPr lang="en-US" dirty="0" smtClean="0"/>
              <a:t>Purpose</a:t>
            </a:r>
            <a:r>
              <a:rPr lang="en-US" baseline="0" dirty="0" smtClean="0"/>
              <a:t> of Study</a:t>
            </a:r>
          </a:p>
          <a:p>
            <a:r>
              <a:rPr lang="en-US" baseline="0" dirty="0" smtClean="0"/>
              <a:t>Research Questions</a:t>
            </a:r>
          </a:p>
          <a:p>
            <a:r>
              <a:rPr lang="en-US" baseline="0" dirty="0" smtClean="0"/>
              <a:t>Chapter 2</a:t>
            </a:r>
          </a:p>
          <a:p>
            <a:r>
              <a:rPr lang="en-US" baseline="0" dirty="0" smtClean="0"/>
              <a:t>Adult Education</a:t>
            </a:r>
          </a:p>
          <a:p>
            <a:r>
              <a:rPr lang="en-US" baseline="0" dirty="0" smtClean="0"/>
              <a:t>Phenomenology</a:t>
            </a:r>
          </a:p>
          <a:p>
            <a:r>
              <a:rPr lang="en-US" baseline="0" dirty="0" smtClean="0"/>
              <a:t>Social Psychology</a:t>
            </a:r>
          </a:p>
          <a:p>
            <a:r>
              <a:rPr lang="en-US" baseline="0" dirty="0" smtClean="0"/>
              <a:t>Chapter 3</a:t>
            </a:r>
          </a:p>
          <a:p>
            <a:r>
              <a:rPr lang="en-US" baseline="0" dirty="0" smtClean="0"/>
              <a:t>Methodology</a:t>
            </a:r>
          </a:p>
          <a:p>
            <a:r>
              <a:rPr lang="en-US" baseline="0" dirty="0" smtClean="0"/>
              <a:t>Procedures</a:t>
            </a:r>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3</a:t>
            </a:fld>
            <a:endParaRPr lang="en-US" dirty="0"/>
          </a:p>
        </p:txBody>
      </p:sp>
    </p:spTree>
    <p:extLst>
      <p:ext uri="{BB962C8B-B14F-4D97-AF65-F5344CB8AC3E}">
        <p14:creationId xmlns:p14="http://schemas.microsoft.com/office/powerpoint/2010/main" val="2491518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6</a:t>
            </a:fld>
            <a:endParaRPr lang="en-US" dirty="0"/>
          </a:p>
        </p:txBody>
      </p:sp>
    </p:spTree>
    <p:extLst>
      <p:ext uri="{BB962C8B-B14F-4D97-AF65-F5344CB8AC3E}">
        <p14:creationId xmlns:p14="http://schemas.microsoft.com/office/powerpoint/2010/main" val="9948197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7</a:t>
            </a:fld>
            <a:endParaRPr lang="en-US" dirty="0"/>
          </a:p>
        </p:txBody>
      </p:sp>
    </p:spTree>
    <p:extLst>
      <p:ext uri="{BB962C8B-B14F-4D97-AF65-F5344CB8AC3E}">
        <p14:creationId xmlns:p14="http://schemas.microsoft.com/office/powerpoint/2010/main" val="1246157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8</a:t>
            </a:fld>
            <a:endParaRPr lang="en-US" dirty="0"/>
          </a:p>
        </p:txBody>
      </p:sp>
    </p:spTree>
    <p:extLst>
      <p:ext uri="{BB962C8B-B14F-4D97-AF65-F5344CB8AC3E}">
        <p14:creationId xmlns:p14="http://schemas.microsoft.com/office/powerpoint/2010/main" val="2137831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9</a:t>
            </a:fld>
            <a:endParaRPr lang="en-US" dirty="0"/>
          </a:p>
        </p:txBody>
      </p:sp>
    </p:spTree>
    <p:extLst>
      <p:ext uri="{BB962C8B-B14F-4D97-AF65-F5344CB8AC3E}">
        <p14:creationId xmlns:p14="http://schemas.microsoft.com/office/powerpoint/2010/main" val="2137831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5 intellectual positions are (1) silence, (2) received knowledge, (3) subjective, (4) procedural and (5) constructive knowledge (Robb, 1986). </a:t>
            </a:r>
          </a:p>
          <a:p>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intellectual position of silence means that these “women live in a world where words are perceived as weapons” (Robb, 1986, p. 2).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Received knowledge means these women “accept authority of experts and patriarchs without question” (Robb, 1986, p.2).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Subjective is defined as rejecting of male or traditional academic or theoretical generalizations (Robb, 1986).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Procedural women have a tendency to seek academic or scientific lifestyles (Robb, 1986).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Finally, women who fit the constructed knowledge intellectual position integrate logic and love and experience to help others and themselves (Robb, 1986).</a:t>
            </a:r>
          </a:p>
          <a:p>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16</a:t>
            </a:fld>
            <a:endParaRPr lang="en-US" dirty="0"/>
          </a:p>
        </p:txBody>
      </p:sp>
    </p:spTree>
    <p:extLst>
      <p:ext uri="{BB962C8B-B14F-4D97-AF65-F5344CB8AC3E}">
        <p14:creationId xmlns:p14="http://schemas.microsoft.com/office/powerpoint/2010/main" val="2088721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r>
              <a:rPr lang="en-US" baseline="0" dirty="0" smtClean="0"/>
              <a:t>Ethnicity is our racial roots from Greek ethnos literally means foreign people</a:t>
            </a:r>
          </a:p>
          <a:p>
            <a:r>
              <a:rPr lang="en-US" baseline="0" dirty="0" smtClean="0"/>
              <a:t>Culture – the beliefs values norms and practices that are learnt and shared</a:t>
            </a:r>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17</a:t>
            </a:fld>
            <a:endParaRPr lang="en-US" dirty="0"/>
          </a:p>
        </p:txBody>
      </p:sp>
    </p:spTree>
    <p:extLst>
      <p:ext uri="{BB962C8B-B14F-4D97-AF65-F5344CB8AC3E}">
        <p14:creationId xmlns:p14="http://schemas.microsoft.com/office/powerpoint/2010/main" val="2193760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9FAB87-C9E4-2A42-9996-F8BC8CDDD80C}" type="slidenum">
              <a:rPr lang="en-US" smtClean="0"/>
              <a:pPr/>
              <a:t>19</a:t>
            </a:fld>
            <a:endParaRPr lang="en-US" dirty="0"/>
          </a:p>
        </p:txBody>
      </p:sp>
    </p:spTree>
    <p:extLst>
      <p:ext uri="{BB962C8B-B14F-4D97-AF65-F5344CB8AC3E}">
        <p14:creationId xmlns:p14="http://schemas.microsoft.com/office/powerpoint/2010/main" val="3103655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BB9A21-B8E4-6646-A776-C3208179B99A}" type="datetime1">
              <a:rPr lang="en-US" smtClean="0"/>
              <a:t>4/1/2014</a:t>
            </a:fld>
            <a:endParaRPr lang="en-US" dirty="0"/>
          </a:p>
        </p:txBody>
      </p:sp>
      <p:sp>
        <p:nvSpPr>
          <p:cNvPr id="5" name="Footer Placeholder 4"/>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6" name="Slide Number Placeholder 5"/>
          <p:cNvSpPr>
            <a:spLocks noGrp="1"/>
          </p:cNvSpPr>
          <p:nvPr>
            <p:ph type="sldNum" sz="quarter" idx="12"/>
          </p:nvPr>
        </p:nvSpPr>
        <p:spPr/>
        <p:txBody>
          <a:body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2556327000"/>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508D11-577F-2745-9615-4738A7F602F2}" type="datetime1">
              <a:rPr lang="en-US" smtClean="0"/>
              <a:t>4/1/2014</a:t>
            </a:fld>
            <a:endParaRPr lang="en-US" dirty="0"/>
          </a:p>
        </p:txBody>
      </p:sp>
      <p:sp>
        <p:nvSpPr>
          <p:cNvPr id="5" name="Footer Placeholder 4"/>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6" name="Slide Number Placeholder 5"/>
          <p:cNvSpPr>
            <a:spLocks noGrp="1"/>
          </p:cNvSpPr>
          <p:nvPr>
            <p:ph type="sldNum" sz="quarter" idx="12"/>
          </p:nvPr>
        </p:nvSpPr>
        <p:spPr/>
        <p:txBody>
          <a:body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284768244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1161A6-F39D-9E45-BBDC-9D6597DEA70F}" type="datetime1">
              <a:rPr lang="en-US" smtClean="0"/>
              <a:t>4/1/2014</a:t>
            </a:fld>
            <a:endParaRPr lang="en-US" dirty="0"/>
          </a:p>
        </p:txBody>
      </p:sp>
      <p:sp>
        <p:nvSpPr>
          <p:cNvPr id="5" name="Footer Placeholder 4"/>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6" name="Slide Number Placeholder 5"/>
          <p:cNvSpPr>
            <a:spLocks noGrp="1"/>
          </p:cNvSpPr>
          <p:nvPr>
            <p:ph type="sldNum" sz="quarter" idx="12"/>
          </p:nvPr>
        </p:nvSpPr>
        <p:spPr/>
        <p:txBody>
          <a:body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408511209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92E683-1DD0-E14D-80A7-EFB4E2FDB64B}" type="datetime1">
              <a:rPr lang="en-US" smtClean="0"/>
              <a:t>4/1/2014</a:t>
            </a:fld>
            <a:endParaRPr lang="en-US" dirty="0"/>
          </a:p>
        </p:txBody>
      </p:sp>
      <p:sp>
        <p:nvSpPr>
          <p:cNvPr id="5" name="Footer Placeholder 4"/>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6" name="Slide Number Placeholder 5"/>
          <p:cNvSpPr>
            <a:spLocks noGrp="1"/>
          </p:cNvSpPr>
          <p:nvPr>
            <p:ph type="sldNum" sz="quarter" idx="12"/>
          </p:nvPr>
        </p:nvSpPr>
        <p:spPr/>
        <p:txBody>
          <a:body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7853948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A31525-A520-654A-A4B0-D1FE27280C5A}" type="datetime1">
              <a:rPr lang="en-US" smtClean="0"/>
              <a:t>4/1/2014</a:t>
            </a:fld>
            <a:endParaRPr lang="en-US" dirty="0"/>
          </a:p>
        </p:txBody>
      </p:sp>
      <p:sp>
        <p:nvSpPr>
          <p:cNvPr id="5" name="Footer Placeholder 4"/>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6" name="Slide Number Placeholder 5"/>
          <p:cNvSpPr>
            <a:spLocks noGrp="1"/>
          </p:cNvSpPr>
          <p:nvPr>
            <p:ph type="sldNum" sz="quarter" idx="12"/>
          </p:nvPr>
        </p:nvSpPr>
        <p:spPr/>
        <p:txBody>
          <a:body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356197226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EA11D5-8CEC-9D47-B71C-96841656C427}" type="datetime1">
              <a:rPr lang="en-US" smtClean="0"/>
              <a:t>4/1/2014</a:t>
            </a:fld>
            <a:endParaRPr lang="en-US" dirty="0"/>
          </a:p>
        </p:txBody>
      </p:sp>
      <p:sp>
        <p:nvSpPr>
          <p:cNvPr id="6" name="Footer Placeholder 5"/>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7" name="Slide Number Placeholder 6"/>
          <p:cNvSpPr>
            <a:spLocks noGrp="1"/>
          </p:cNvSpPr>
          <p:nvPr>
            <p:ph type="sldNum" sz="quarter" idx="12"/>
          </p:nvPr>
        </p:nvSpPr>
        <p:spPr/>
        <p:txBody>
          <a:body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205111011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16427E-6B74-9942-B510-545547B5D93F}" type="datetime1">
              <a:rPr lang="en-US" smtClean="0"/>
              <a:t>4/1/2014</a:t>
            </a:fld>
            <a:endParaRPr lang="en-US" dirty="0"/>
          </a:p>
        </p:txBody>
      </p:sp>
      <p:sp>
        <p:nvSpPr>
          <p:cNvPr id="8" name="Footer Placeholder 7"/>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9" name="Slide Number Placeholder 8"/>
          <p:cNvSpPr>
            <a:spLocks noGrp="1"/>
          </p:cNvSpPr>
          <p:nvPr>
            <p:ph type="sldNum" sz="quarter" idx="12"/>
          </p:nvPr>
        </p:nvSpPr>
        <p:spPr/>
        <p:txBody>
          <a:body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55894192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5B8A4B-8325-004B-ABB6-45E6225DAAF9}" type="datetime1">
              <a:rPr lang="en-US" smtClean="0"/>
              <a:t>4/1/2014</a:t>
            </a:fld>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1471301826"/>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33F8C6-660C-024F-835B-FA3EF814BD22}" type="datetime1">
              <a:rPr lang="en-US" smtClean="0"/>
              <a:t>4/1/2014</a:t>
            </a:fld>
            <a:endParaRPr lang="en-US" dirty="0"/>
          </a:p>
        </p:txBody>
      </p:sp>
      <p:sp>
        <p:nvSpPr>
          <p:cNvPr id="3" name="Footer Placeholder 2"/>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4" name="Slide Number Placeholder 3"/>
          <p:cNvSpPr>
            <a:spLocks noGrp="1"/>
          </p:cNvSpPr>
          <p:nvPr>
            <p:ph type="sldNum" sz="quarter" idx="12"/>
          </p:nvPr>
        </p:nvSpPr>
        <p:spPr/>
        <p:txBody>
          <a:body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4140540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D210F9-7401-134B-8384-C65327DE92B0}" type="datetime1">
              <a:rPr lang="en-US" smtClean="0"/>
              <a:t>4/1/2014</a:t>
            </a:fld>
            <a:endParaRPr lang="en-US" dirty="0"/>
          </a:p>
        </p:txBody>
      </p:sp>
      <p:sp>
        <p:nvSpPr>
          <p:cNvPr id="6" name="Footer Placeholder 5"/>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7" name="Slide Number Placeholder 6"/>
          <p:cNvSpPr>
            <a:spLocks noGrp="1"/>
          </p:cNvSpPr>
          <p:nvPr>
            <p:ph type="sldNum" sz="quarter" idx="12"/>
          </p:nvPr>
        </p:nvSpPr>
        <p:spPr/>
        <p:txBody>
          <a:body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4010868287"/>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940F5B-775A-D942-A373-48E258B23CC5}" type="datetime1">
              <a:rPr lang="en-US" smtClean="0"/>
              <a:t>4/1/2014</a:t>
            </a:fld>
            <a:endParaRPr lang="en-US" dirty="0"/>
          </a:p>
        </p:txBody>
      </p:sp>
      <p:sp>
        <p:nvSpPr>
          <p:cNvPr id="6" name="Footer Placeholder 5"/>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7" name="Slide Number Placeholder 6"/>
          <p:cNvSpPr>
            <a:spLocks noGrp="1"/>
          </p:cNvSpPr>
          <p:nvPr>
            <p:ph type="sldNum" sz="quarter" idx="12"/>
          </p:nvPr>
        </p:nvSpPr>
        <p:spPr/>
        <p:txBody>
          <a:body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3891848097"/>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FDB915-DEB3-ED42-9D05-F3487CC7C978}" type="datetime1">
              <a:rPr lang="en-US" smtClean="0"/>
              <a:t>4/1/2014</a:t>
            </a:fld>
            <a:endParaRPr lang="en-US" dirty="0"/>
          </a:p>
        </p:txBody>
      </p:sp>
      <p:sp>
        <p:nvSpPr>
          <p:cNvPr id="5" name="Footer Placeholder 4"/>
          <p:cNvSpPr>
            <a:spLocks noGrp="1"/>
          </p:cNvSpPr>
          <p:nvPr>
            <p:ph type="ftr" sz="quarter" idx="3"/>
          </p:nvPr>
        </p:nvSpPr>
        <p:spPr>
          <a:xfrm>
            <a:off x="1552298" y="6356350"/>
            <a:ext cx="615626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Phenomenological Process Hispanic Women With Earned Doctorates Used To Recognize Their Psychological Structure Of Academic Knowledge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4F7528-EB8A-2F42-BE20-B4492BC9CD67}" type="slidenum">
              <a:rPr lang="en-US" smtClean="0"/>
              <a:pPr/>
              <a:t>‹#›</a:t>
            </a:fld>
            <a:endParaRPr lang="en-US" dirty="0"/>
          </a:p>
        </p:txBody>
      </p:sp>
    </p:spTree>
    <p:extLst>
      <p:ext uri="{BB962C8B-B14F-4D97-AF65-F5344CB8AC3E}">
        <p14:creationId xmlns:p14="http://schemas.microsoft.com/office/powerpoint/2010/main" val="197131697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diagramData" Target="../diagrams/data4.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17" Type="http://schemas.microsoft.com/office/2007/relationships/diagramDrawing" Target="../diagrams/drawing4.xml"/><Relationship Id="rId2" Type="http://schemas.openxmlformats.org/officeDocument/2006/relationships/notesSlide" Target="../notesSlides/notesSlide15.xml"/><Relationship Id="rId16" Type="http://schemas.openxmlformats.org/officeDocument/2006/relationships/diagramColors" Target="../diagrams/colors4.xml"/><Relationship Id="rId1" Type="http://schemas.openxmlformats.org/officeDocument/2006/relationships/slideLayout" Target="../slideLayouts/slideLayout9.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5" Type="http://schemas.openxmlformats.org/officeDocument/2006/relationships/diagramQuickStyle" Target="../diagrams/quickStyle4.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 Id="rId14" Type="http://schemas.openxmlformats.org/officeDocument/2006/relationships/diagramLayout" Target="../diagrams/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3" Type="http://schemas.openxmlformats.org/officeDocument/2006/relationships/hyperlink" Target="http://www.joe.org/joe/2003august/tt6.php" TargetMode="External"/><Relationship Id="rId2" Type="http://schemas.openxmlformats.org/officeDocument/2006/relationships/hyperlink" Target="http://www.awsem.com/" TargetMode="External"/><Relationship Id="rId1" Type="http://schemas.openxmlformats.org/officeDocument/2006/relationships/slideLayout" Target="../slideLayouts/slideLayout2.xml"/><Relationship Id="rId4" Type="http://schemas.openxmlformats.org/officeDocument/2006/relationships/hyperlink" Target="http://www.britannica.com/EBchecked/topic/455564/phenomenology" TargetMode="External"/></Relationships>
</file>

<file path=ppt/slides/_rels/slide56.xml.rels><?xml version="1.0" encoding="UTF-8" standalone="yes"?>
<Relationships xmlns="http://schemas.openxmlformats.org/package/2006/relationships"><Relationship Id="rId2" Type="http://schemas.openxmlformats.org/officeDocument/2006/relationships/hyperlink" Target="http://www.questia.com/PM.qst?a=o&amp;d=5000661452"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www.merriam-webster.com/dictionary/hispanic"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www.dividingline.com/private/Philosophy/Philosophers/Existentialism/Phenomenology_Defined.shtml"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Phenomenological Process Hispanic Women With Earned Doctorates Used to Recognize Their Psychological Structure Of Academic Knowledge</a:t>
            </a:r>
            <a:endParaRPr lang="en-US" dirty="0"/>
          </a:p>
        </p:txBody>
      </p:sp>
      <p:sp>
        <p:nvSpPr>
          <p:cNvPr id="3" name="Subtitle 2"/>
          <p:cNvSpPr>
            <a:spLocks noGrp="1"/>
          </p:cNvSpPr>
          <p:nvPr>
            <p:ph type="subTitle" idx="1"/>
          </p:nvPr>
        </p:nvSpPr>
        <p:spPr>
          <a:xfrm>
            <a:off x="1371600" y="4762500"/>
            <a:ext cx="6400800" cy="1752600"/>
          </a:xfrm>
        </p:spPr>
        <p:txBody>
          <a:bodyPr>
            <a:noAutofit/>
          </a:bodyPr>
          <a:lstStyle/>
          <a:p>
            <a:r>
              <a:rPr lang="en-US" sz="2400" dirty="0" smtClean="0"/>
              <a:t>Yulian Navarro Cordero</a:t>
            </a:r>
          </a:p>
          <a:p>
            <a:r>
              <a:rPr lang="en-US" sz="2400" dirty="0" smtClean="0"/>
              <a:t>Argosy University San Diego</a:t>
            </a:r>
          </a:p>
          <a:p>
            <a:r>
              <a:rPr lang="en-US" sz="2400" dirty="0" smtClean="0"/>
              <a:t>Dissertation Defense</a:t>
            </a:r>
          </a:p>
          <a:p>
            <a:r>
              <a:rPr lang="en-US" sz="2400" dirty="0" smtClean="0"/>
              <a:t>March 2014</a:t>
            </a:r>
            <a:endParaRPr lang="en-US" sz="2400" dirty="0"/>
          </a:p>
        </p:txBody>
      </p:sp>
    </p:spTree>
    <p:extLst>
      <p:ext uri="{BB962C8B-B14F-4D97-AF65-F5344CB8AC3E}">
        <p14:creationId xmlns:p14="http://schemas.microsoft.com/office/powerpoint/2010/main" val="40334655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idx="1"/>
          </p:nvPr>
        </p:nvSpPr>
        <p:spPr/>
        <p:txBody>
          <a:bodyPr>
            <a:normAutofit/>
          </a:bodyPr>
          <a:lstStyle/>
          <a:p>
            <a:r>
              <a:rPr lang="en-US" dirty="0" smtClean="0"/>
              <a:t>Based on the work of Dr. Waters (2012)</a:t>
            </a:r>
          </a:p>
          <a:p>
            <a:pPr marL="0" indent="0">
              <a:buNone/>
            </a:pPr>
            <a:endParaRPr lang="en-US" sz="2800" dirty="0" smtClean="0"/>
          </a:p>
          <a:p>
            <a:pPr marL="914400" lvl="1" indent="-514350">
              <a:buFont typeface="+mj-lt"/>
              <a:buAutoNum type="arabicPeriod"/>
            </a:pPr>
            <a:r>
              <a:rPr lang="en-US" dirty="0" smtClean="0"/>
              <a:t>How does the Hispanic women with an earned doctorate know when she has acquired enough academic knowledge during the dissertation process to become a subject matter expert?</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10</a:t>
            </a:fld>
            <a:endParaRPr lang="en-US" dirty="0"/>
          </a:p>
        </p:txBody>
      </p:sp>
    </p:spTree>
    <p:extLst>
      <p:ext uri="{BB962C8B-B14F-4D97-AF65-F5344CB8AC3E}">
        <p14:creationId xmlns:p14="http://schemas.microsoft.com/office/powerpoint/2010/main" val="1136932336"/>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Cont’d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	2.	What is the psychological knowledge 			that allowed the moment(s) of insight to 		be realized by the women with earned</a:t>
            </a:r>
            <a:r>
              <a:rPr lang="en-US" dirty="0"/>
              <a:t> </a:t>
            </a:r>
            <a:r>
              <a:rPr lang="en-US" dirty="0" smtClean="0"/>
              <a:t>		doctorates?</a:t>
            </a:r>
          </a:p>
          <a:p>
            <a:pPr marL="0" indent="0">
              <a:buNone/>
            </a:pPr>
            <a:endParaRPr lang="en-US" dirty="0"/>
          </a:p>
          <a:p>
            <a:pPr marL="0" indent="0">
              <a:buNone/>
            </a:pPr>
            <a:r>
              <a:rPr lang="en-US" dirty="0" smtClean="0"/>
              <a:t>	3. What is the academic knowledge that 		    allows the moment(s) of insight to be 			realized by the women with earned 				doctorates?</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11</a:t>
            </a:fld>
            <a:endParaRPr lang="en-US" dirty="0"/>
          </a:p>
        </p:txBody>
      </p:sp>
    </p:spTree>
    <p:extLst>
      <p:ext uri="{BB962C8B-B14F-4D97-AF65-F5344CB8AC3E}">
        <p14:creationId xmlns:p14="http://schemas.microsoft.com/office/powerpoint/2010/main" val="408120343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Research Questions Cont’d</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a:t>	</a:t>
            </a:r>
            <a:r>
              <a:rPr lang="en-US" dirty="0" smtClean="0"/>
              <a:t>4. What, if any, obstacles can be identified 		that hindered the process of the 					women with earned doctorates 					achieving the moment(s) of insight of 			academic recognition during the 					dissertation progression?</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12</a:t>
            </a:fld>
            <a:endParaRPr lang="en-US" dirty="0"/>
          </a:p>
        </p:txBody>
      </p:sp>
    </p:spTree>
    <p:extLst>
      <p:ext uri="{BB962C8B-B14F-4D97-AF65-F5344CB8AC3E}">
        <p14:creationId xmlns:p14="http://schemas.microsoft.com/office/powerpoint/2010/main" val="572127790"/>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and Delimitations</a:t>
            </a:r>
            <a:endParaRPr lang="en-US" dirty="0"/>
          </a:p>
        </p:txBody>
      </p:sp>
      <p:sp>
        <p:nvSpPr>
          <p:cNvPr id="3" name="Text Placeholder 2"/>
          <p:cNvSpPr>
            <a:spLocks noGrp="1"/>
          </p:cNvSpPr>
          <p:nvPr>
            <p:ph type="body" idx="1"/>
          </p:nvPr>
        </p:nvSpPr>
        <p:spPr/>
        <p:txBody>
          <a:bodyPr>
            <a:normAutofit/>
          </a:bodyPr>
          <a:lstStyle/>
          <a:p>
            <a:pPr algn="ctr"/>
            <a:r>
              <a:rPr lang="en-US" sz="3200" dirty="0" smtClean="0"/>
              <a:t>Limitations</a:t>
            </a:r>
            <a:endParaRPr lang="en-US" sz="3200" dirty="0"/>
          </a:p>
        </p:txBody>
      </p:sp>
      <p:sp>
        <p:nvSpPr>
          <p:cNvPr id="4" name="Content Placeholder 3"/>
          <p:cNvSpPr>
            <a:spLocks noGrp="1"/>
          </p:cNvSpPr>
          <p:nvPr>
            <p:ph sz="half" idx="2"/>
          </p:nvPr>
        </p:nvSpPr>
        <p:spPr/>
        <p:txBody>
          <a:bodyPr>
            <a:normAutofit/>
          </a:bodyPr>
          <a:lstStyle/>
          <a:p>
            <a:endParaRPr lang="en-US" sz="2800" dirty="0" smtClean="0"/>
          </a:p>
          <a:p>
            <a:r>
              <a:rPr lang="en-US" sz="2800" dirty="0" smtClean="0"/>
              <a:t>Size of Study</a:t>
            </a:r>
          </a:p>
          <a:p>
            <a:r>
              <a:rPr lang="en-US" sz="2800" dirty="0" smtClean="0"/>
              <a:t>Generalizability</a:t>
            </a:r>
          </a:p>
          <a:p>
            <a:r>
              <a:rPr lang="en-US" sz="2800" dirty="0" smtClean="0"/>
              <a:t>Personal Bias</a:t>
            </a:r>
          </a:p>
          <a:p>
            <a:r>
              <a:rPr lang="en-US" sz="2800" dirty="0" smtClean="0"/>
              <a:t>Methodology</a:t>
            </a:r>
            <a:endParaRPr lang="en-US" sz="2800" dirty="0"/>
          </a:p>
        </p:txBody>
      </p:sp>
      <p:sp>
        <p:nvSpPr>
          <p:cNvPr id="5" name="Text Placeholder 4"/>
          <p:cNvSpPr>
            <a:spLocks noGrp="1"/>
          </p:cNvSpPr>
          <p:nvPr>
            <p:ph type="body" sz="quarter" idx="3"/>
          </p:nvPr>
        </p:nvSpPr>
        <p:spPr/>
        <p:txBody>
          <a:bodyPr>
            <a:normAutofit/>
          </a:bodyPr>
          <a:lstStyle/>
          <a:p>
            <a:pPr algn="ctr"/>
            <a:r>
              <a:rPr lang="en-US" sz="3200" dirty="0" smtClean="0"/>
              <a:t>Delimitations</a:t>
            </a:r>
            <a:endParaRPr lang="en-US" sz="3200" dirty="0"/>
          </a:p>
        </p:txBody>
      </p:sp>
      <p:sp>
        <p:nvSpPr>
          <p:cNvPr id="6" name="Content Placeholder 5"/>
          <p:cNvSpPr>
            <a:spLocks noGrp="1"/>
          </p:cNvSpPr>
          <p:nvPr>
            <p:ph sz="quarter" idx="4"/>
          </p:nvPr>
        </p:nvSpPr>
        <p:spPr/>
        <p:txBody>
          <a:bodyPr>
            <a:normAutofit/>
          </a:bodyPr>
          <a:lstStyle/>
          <a:p>
            <a:endParaRPr lang="en-US" sz="2800" dirty="0" smtClean="0"/>
          </a:p>
          <a:p>
            <a:r>
              <a:rPr lang="en-US" sz="2800" dirty="0" smtClean="0"/>
              <a:t>Gender</a:t>
            </a:r>
          </a:p>
          <a:p>
            <a:r>
              <a:rPr lang="en-US" sz="2800" dirty="0" smtClean="0"/>
              <a:t>Geographic Location</a:t>
            </a:r>
          </a:p>
          <a:p>
            <a:r>
              <a:rPr lang="en-US" sz="2800" dirty="0" smtClean="0"/>
              <a:t>Response to Online Survey</a:t>
            </a:r>
            <a:endParaRPr lang="en-US" sz="2800" dirty="0"/>
          </a:p>
        </p:txBody>
      </p:sp>
      <p:sp>
        <p:nvSpPr>
          <p:cNvPr id="7" name="Footer Placeholder 6"/>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8" name="Slide Number Placeholder 7"/>
          <p:cNvSpPr>
            <a:spLocks noGrp="1"/>
          </p:cNvSpPr>
          <p:nvPr>
            <p:ph type="sldNum" sz="quarter" idx="12"/>
          </p:nvPr>
        </p:nvSpPr>
        <p:spPr/>
        <p:txBody>
          <a:bodyPr/>
          <a:lstStyle/>
          <a:p>
            <a:fld id="{6D4F7528-EB8A-2F42-BE20-B4492BC9CD67}" type="slidenum">
              <a:rPr lang="en-US" smtClean="0"/>
              <a:pPr/>
              <a:t>13</a:t>
            </a:fld>
            <a:endParaRPr lang="en-US" dirty="0"/>
          </a:p>
        </p:txBody>
      </p:sp>
    </p:spTree>
    <p:extLst>
      <p:ext uri="{BB962C8B-B14F-4D97-AF65-F5344CB8AC3E}">
        <p14:creationId xmlns:p14="http://schemas.microsoft.com/office/powerpoint/2010/main" val="3104823051"/>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lnSpcReduction="10000"/>
          </a:bodyPr>
          <a:lstStyle/>
          <a:p>
            <a:r>
              <a:rPr lang="en-US" dirty="0" smtClean="0"/>
              <a:t>Phenomenology</a:t>
            </a:r>
          </a:p>
          <a:p>
            <a:pPr lvl="1"/>
            <a:r>
              <a:rPr lang="en-US" dirty="0" smtClean="0"/>
              <a:t>Edmund Husserl, father of phenomenology</a:t>
            </a:r>
          </a:p>
          <a:p>
            <a:pPr lvl="2"/>
            <a:endParaRPr lang="en-US" dirty="0"/>
          </a:p>
          <a:p>
            <a:pPr lvl="1"/>
            <a:r>
              <a:rPr lang="en-US" dirty="0" smtClean="0"/>
              <a:t>Shank (2006) defines phenomenology as an empirical inquiry that is grounded on experiences</a:t>
            </a:r>
          </a:p>
          <a:p>
            <a:pPr lvl="1"/>
            <a:endParaRPr lang="en-US" dirty="0" smtClean="0"/>
          </a:p>
          <a:p>
            <a:pPr lvl="1"/>
            <a:r>
              <a:rPr lang="en-US" dirty="0" smtClean="0"/>
              <a:t>“When we do a phenomenological study, we attempt to ‘get inside’ the meanings and the world of that person” (Shank, 2006, p.14)</a:t>
            </a:r>
          </a:p>
          <a:p>
            <a:pPr lvl="1"/>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14</a:t>
            </a:fld>
            <a:endParaRPr lang="en-US" dirty="0"/>
          </a:p>
        </p:txBody>
      </p:sp>
    </p:spTree>
    <p:extLst>
      <p:ext uri="{BB962C8B-B14F-4D97-AF65-F5344CB8AC3E}">
        <p14:creationId xmlns:p14="http://schemas.microsoft.com/office/powerpoint/2010/main" val="973463520"/>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Cont’d		</a:t>
            </a:r>
            <a:endParaRPr lang="en-US" dirty="0"/>
          </a:p>
        </p:txBody>
      </p:sp>
      <p:sp>
        <p:nvSpPr>
          <p:cNvPr id="3" name="Content Placeholder 2"/>
          <p:cNvSpPr>
            <a:spLocks noGrp="1"/>
          </p:cNvSpPr>
          <p:nvPr>
            <p:ph idx="1"/>
          </p:nvPr>
        </p:nvSpPr>
        <p:spPr/>
        <p:txBody>
          <a:bodyPr/>
          <a:lstStyle/>
          <a:p>
            <a:r>
              <a:rPr lang="en-US" dirty="0" smtClean="0"/>
              <a:t>Hispanic</a:t>
            </a:r>
          </a:p>
          <a:p>
            <a:pPr lvl="1"/>
            <a:r>
              <a:rPr lang="en-US" dirty="0" smtClean="0"/>
              <a:t>The United States Census (2013) identifies Hispanic as “a person of ‘Mexican’, ‘Mexican American’, ‘Chicano’, or ‘Puerto Rican’, or ‘Cuban’ as well as those who indicate that they are ‘another Hispanic, Latino, or Spanish origin’” (Census, 2013</a:t>
            </a:r>
            <a:r>
              <a:rPr lang="en-US" dirty="0"/>
              <a:t>)</a:t>
            </a:r>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15</a:t>
            </a:fld>
            <a:endParaRPr lang="en-US" dirty="0"/>
          </a:p>
        </p:txBody>
      </p:sp>
    </p:spTree>
    <p:extLst>
      <p:ext uri="{BB962C8B-B14F-4D97-AF65-F5344CB8AC3E}">
        <p14:creationId xmlns:p14="http://schemas.microsoft.com/office/powerpoint/2010/main" val="4044745221"/>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Cont’d</a:t>
            </a:r>
            <a:endParaRPr lang="en-US" dirty="0"/>
          </a:p>
        </p:txBody>
      </p:sp>
      <p:sp>
        <p:nvSpPr>
          <p:cNvPr id="3" name="Content Placeholder 2"/>
          <p:cNvSpPr>
            <a:spLocks noGrp="1"/>
          </p:cNvSpPr>
          <p:nvPr>
            <p:ph idx="1"/>
          </p:nvPr>
        </p:nvSpPr>
        <p:spPr/>
        <p:txBody>
          <a:bodyPr/>
          <a:lstStyle/>
          <a:p>
            <a:r>
              <a:rPr lang="en-US" dirty="0" smtClean="0"/>
              <a:t>Women’s Ways of Knowing</a:t>
            </a:r>
          </a:p>
          <a:p>
            <a:pPr lvl="1"/>
            <a:r>
              <a:rPr lang="en-US" dirty="0" smtClean="0"/>
              <a:t>Personal experience that allows women to subjectively determine the way they perceive the world around them through 5 categories. (Belenky, 1986)</a:t>
            </a:r>
            <a:endParaRPr lang="en-US" dirty="0"/>
          </a:p>
          <a:p>
            <a:pPr lvl="1"/>
            <a:endParaRPr lang="en-US" dirty="0" smtClean="0"/>
          </a:p>
          <a:p>
            <a:pPr lvl="1"/>
            <a:r>
              <a:rPr lang="en-US" dirty="0" smtClean="0"/>
              <a:t>Silence, Received Knowledge, Subjective, Procedural and Constructive Knowledge</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16</a:t>
            </a:fld>
            <a:endParaRPr lang="en-US" dirty="0"/>
          </a:p>
        </p:txBody>
      </p:sp>
    </p:spTree>
    <p:extLst>
      <p:ext uri="{BB962C8B-B14F-4D97-AF65-F5344CB8AC3E}">
        <p14:creationId xmlns:p14="http://schemas.microsoft.com/office/powerpoint/2010/main" val="1659711480"/>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Study</a:t>
            </a:r>
            <a:endParaRPr lang="en-US" dirty="0"/>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t>Limited models for Hispanic women’s academic journeys.</a:t>
            </a:r>
          </a:p>
          <a:p>
            <a:pPr marL="514350" indent="-514350">
              <a:buAutoNum type="arabicPeriod"/>
            </a:pPr>
            <a:r>
              <a:rPr lang="en-US" dirty="0" smtClean="0"/>
              <a:t>Creating a framework to enhance a woman’s ability to succeed in academia.</a:t>
            </a:r>
          </a:p>
          <a:p>
            <a:pPr marL="514350" indent="-514350">
              <a:buAutoNum type="arabicPeriod"/>
            </a:pPr>
            <a:r>
              <a:rPr lang="en-US" dirty="0" smtClean="0"/>
              <a:t>Contribute to the body of knowledge in women studies and Hispanic studies.</a:t>
            </a:r>
          </a:p>
          <a:p>
            <a:pPr marL="514350" indent="-514350">
              <a:buAutoNum type="arabicPeriod"/>
            </a:pPr>
            <a:r>
              <a:rPr lang="en-US" dirty="0" smtClean="0"/>
              <a:t>Educating on the process to become subject matter experts.</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17</a:t>
            </a:fld>
            <a:endParaRPr lang="en-US" dirty="0"/>
          </a:p>
        </p:txBody>
      </p:sp>
    </p:spTree>
    <p:extLst>
      <p:ext uri="{BB962C8B-B14F-4D97-AF65-F5344CB8AC3E}">
        <p14:creationId xmlns:p14="http://schemas.microsoft.com/office/powerpoint/2010/main" val="119277439"/>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marL="0" indent="0" algn="ctr">
              <a:buNone/>
            </a:pPr>
            <a:r>
              <a:rPr lang="en-US" sz="6600" dirty="0">
                <a:ln w="18415" cmpd="sng">
                  <a:solidFill>
                    <a:srgbClr val="FFFFFF"/>
                  </a:solidFill>
                  <a:prstDash val="solid"/>
                </a:ln>
                <a:solidFill>
                  <a:srgbClr val="FFFFFF"/>
                </a:solidFill>
                <a:effectLst>
                  <a:outerShdw blurRad="38100" dist="38100" dir="2700000" algn="tl">
                    <a:srgbClr val="000000">
                      <a:alpha val="43137"/>
                    </a:srgbClr>
                  </a:outerShdw>
                </a:effectLst>
              </a:rPr>
              <a:t>Chapter </a:t>
            </a:r>
            <a:r>
              <a:rPr lang="en-US" sz="6600" dirty="0" smtClean="0">
                <a:ln w="18415" cmpd="sng">
                  <a:solidFill>
                    <a:srgbClr val="FFFFFF"/>
                  </a:solidFill>
                  <a:prstDash val="solid"/>
                </a:ln>
                <a:solidFill>
                  <a:srgbClr val="FFFFFF"/>
                </a:solidFill>
                <a:effectLst>
                  <a:outerShdw blurRad="38100" dist="38100" dir="2700000" algn="tl">
                    <a:srgbClr val="000000">
                      <a:alpha val="43137"/>
                    </a:srgbClr>
                  </a:outerShdw>
                </a:effectLst>
              </a:rPr>
              <a:t>Two: </a:t>
            </a:r>
          </a:p>
          <a:p>
            <a:pPr marL="0" indent="0" algn="ctr">
              <a:buNone/>
            </a:pPr>
            <a:r>
              <a:rPr lang="en-US" sz="4800" dirty="0" smtClean="0">
                <a:ln w="18415" cmpd="sng">
                  <a:solidFill>
                    <a:srgbClr val="FFFFFF"/>
                  </a:solidFill>
                  <a:prstDash val="solid"/>
                </a:ln>
                <a:solidFill>
                  <a:srgbClr val="FFFFFF"/>
                </a:solidFill>
                <a:effectLst>
                  <a:outerShdw blurRad="38100" dist="38100" dir="2700000" algn="tl">
                    <a:srgbClr val="000000">
                      <a:alpha val="43137"/>
                    </a:srgbClr>
                  </a:outerShdw>
                </a:effectLst>
              </a:rPr>
              <a:t>Literature Review</a:t>
            </a:r>
            <a:endParaRPr lang="en-US" sz="4800"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18</a:t>
            </a:fld>
            <a:endParaRPr lang="en-US" dirty="0"/>
          </a:p>
        </p:txBody>
      </p:sp>
    </p:spTree>
    <p:extLst>
      <p:ext uri="{BB962C8B-B14F-4D97-AF65-F5344CB8AC3E}">
        <p14:creationId xmlns:p14="http://schemas.microsoft.com/office/powerpoint/2010/main" val="1579670100"/>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Chapter Two</a:t>
            </a:r>
            <a:endParaRPr lang="en-US" dirty="0"/>
          </a:p>
        </p:txBody>
      </p:sp>
      <p:sp>
        <p:nvSpPr>
          <p:cNvPr id="10" name="Subtitle 9"/>
          <p:cNvSpPr>
            <a:spLocks noGrp="1"/>
          </p:cNvSpPr>
          <p:nvPr>
            <p:ph idx="1"/>
          </p:nvPr>
        </p:nvSpPr>
        <p:spPr/>
        <p:txBody>
          <a:bodyPr>
            <a:normAutofit/>
          </a:bodyPr>
          <a:lstStyle/>
          <a:p>
            <a:pPr marL="457200" indent="-457200" algn="l">
              <a:buFont typeface="Arial"/>
              <a:buChar char="•"/>
            </a:pPr>
            <a:r>
              <a:rPr lang="en-US" sz="3500" dirty="0" smtClean="0"/>
              <a:t>Literature Review:</a:t>
            </a:r>
          </a:p>
          <a:p>
            <a:pPr marL="914400" lvl="1" indent="-457200" algn="l">
              <a:buFont typeface="Arial"/>
              <a:buChar char="•"/>
            </a:pPr>
            <a:r>
              <a:rPr lang="en-US" sz="3000" dirty="0" smtClean="0"/>
              <a:t>Adult Education</a:t>
            </a:r>
          </a:p>
          <a:p>
            <a:pPr marL="914400" lvl="1" indent="-457200" algn="l">
              <a:buFont typeface="Arial"/>
              <a:buChar char="•"/>
            </a:pPr>
            <a:r>
              <a:rPr lang="en-US" sz="3000" dirty="0" smtClean="0"/>
              <a:t>Phenomenology</a:t>
            </a:r>
            <a:endParaRPr lang="en-US" sz="3000" dirty="0"/>
          </a:p>
          <a:p>
            <a:pPr marL="914400" lvl="1" indent="-457200" algn="l">
              <a:buFont typeface="Arial"/>
              <a:buChar char="•"/>
            </a:pPr>
            <a:r>
              <a:rPr lang="en-US" sz="3000" dirty="0" smtClean="0"/>
              <a:t>Social Psychology</a:t>
            </a:r>
          </a:p>
          <a:p>
            <a:endParaRPr lang="en-US" dirty="0"/>
          </a:p>
        </p:txBody>
      </p:sp>
      <p:sp>
        <p:nvSpPr>
          <p:cNvPr id="7" name="Footer Placeholder 6"/>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2" name="Slide Number Placeholder 1"/>
          <p:cNvSpPr>
            <a:spLocks noGrp="1"/>
          </p:cNvSpPr>
          <p:nvPr>
            <p:ph type="sldNum" sz="quarter" idx="12"/>
          </p:nvPr>
        </p:nvSpPr>
        <p:spPr/>
        <p:txBody>
          <a:bodyPr/>
          <a:lstStyle/>
          <a:p>
            <a:fld id="{6D4F7528-EB8A-2F42-BE20-B4492BC9CD67}" type="slidenum">
              <a:rPr lang="en-US" smtClean="0"/>
              <a:pPr/>
              <a:t>19</a:t>
            </a:fld>
            <a:endParaRPr lang="en-US" dirty="0"/>
          </a:p>
        </p:txBody>
      </p:sp>
    </p:spTree>
    <p:extLst>
      <p:ext uri="{BB962C8B-B14F-4D97-AF65-F5344CB8AC3E}">
        <p14:creationId xmlns:p14="http://schemas.microsoft.com/office/powerpoint/2010/main" val="3181294008"/>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Members</a:t>
            </a:r>
            <a:endParaRPr lang="en-US" dirty="0"/>
          </a:p>
        </p:txBody>
      </p:sp>
      <p:sp>
        <p:nvSpPr>
          <p:cNvPr id="3" name="Content Placeholder 2"/>
          <p:cNvSpPr>
            <a:spLocks noGrp="1"/>
          </p:cNvSpPr>
          <p:nvPr>
            <p:ph idx="1"/>
          </p:nvPr>
        </p:nvSpPr>
        <p:spPr/>
        <p:txBody>
          <a:bodyPr/>
          <a:lstStyle/>
          <a:p>
            <a:r>
              <a:rPr lang="en-US" dirty="0" smtClean="0"/>
              <a:t>Dr. Adrienne Anderson, Ph. D.</a:t>
            </a:r>
          </a:p>
          <a:p>
            <a:pPr lvl="1"/>
            <a:r>
              <a:rPr lang="en-US" dirty="0" smtClean="0"/>
              <a:t>Dissertation Chairperson</a:t>
            </a:r>
            <a:endParaRPr lang="en-US" dirty="0"/>
          </a:p>
          <a:p>
            <a:endParaRPr lang="en-US" dirty="0" smtClean="0"/>
          </a:p>
          <a:p>
            <a:r>
              <a:rPr lang="en-US" dirty="0" smtClean="0"/>
              <a:t>Dr. Ember Lee, Ph. D.</a:t>
            </a:r>
          </a:p>
          <a:p>
            <a:pPr lvl="1"/>
            <a:r>
              <a:rPr lang="en-US" dirty="0" smtClean="0"/>
              <a:t>Dissertation Research Methodologist Expert</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2</a:t>
            </a:fld>
            <a:endParaRPr lang="en-US" dirty="0"/>
          </a:p>
        </p:txBody>
      </p:sp>
    </p:spTree>
    <p:extLst>
      <p:ext uri="{BB962C8B-B14F-4D97-AF65-F5344CB8AC3E}">
        <p14:creationId xmlns:p14="http://schemas.microsoft.com/office/powerpoint/2010/main" val="1291328801"/>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Literature Review</a:t>
            </a:r>
            <a:endParaRPr lang="en-US" dirty="0"/>
          </a:p>
        </p:txBody>
      </p:sp>
      <p:sp>
        <p:nvSpPr>
          <p:cNvPr id="5" name="Content Placeholder 4"/>
          <p:cNvSpPr>
            <a:spLocks noGrp="1"/>
          </p:cNvSpPr>
          <p:nvPr>
            <p:ph idx="1"/>
          </p:nvPr>
        </p:nvSpPr>
        <p:spPr/>
        <p:txBody>
          <a:bodyPr/>
          <a:lstStyle/>
          <a:p>
            <a:pPr marL="0" indent="0">
              <a:buNone/>
            </a:pPr>
            <a:endParaRPr lang="en-US" dirty="0"/>
          </a:p>
        </p:txBody>
      </p:sp>
      <p:sp>
        <p:nvSpPr>
          <p:cNvPr id="2" name="Footer Placeholder 1"/>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graphicFrame>
        <p:nvGraphicFramePr>
          <p:cNvPr id="3" name="Diagram 2"/>
          <p:cNvGraphicFramePr/>
          <p:nvPr>
            <p:extLst>
              <p:ext uri="{D42A27DB-BD31-4B8C-83A1-F6EECF244321}">
                <p14:modId xmlns:p14="http://schemas.microsoft.com/office/powerpoint/2010/main" val="1933648063"/>
              </p:ext>
            </p:extLst>
          </p:nvPr>
        </p:nvGraphicFramePr>
        <p:xfrm>
          <a:off x="1456265" y="1718733"/>
          <a:ext cx="6637867"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p:cNvSpPr>
            <a:spLocks noGrp="1"/>
          </p:cNvSpPr>
          <p:nvPr>
            <p:ph type="sldNum" sz="quarter" idx="12"/>
          </p:nvPr>
        </p:nvSpPr>
        <p:spPr/>
        <p:txBody>
          <a:bodyPr/>
          <a:lstStyle/>
          <a:p>
            <a:fld id="{6D4F7528-EB8A-2F42-BE20-B4492BC9CD67}" type="slidenum">
              <a:rPr lang="en-US" smtClean="0"/>
              <a:pPr/>
              <a:t>20</a:t>
            </a:fld>
            <a:endParaRPr lang="en-US" dirty="0"/>
          </a:p>
        </p:txBody>
      </p:sp>
    </p:spTree>
    <p:extLst>
      <p:ext uri="{BB962C8B-B14F-4D97-AF65-F5344CB8AC3E}">
        <p14:creationId xmlns:p14="http://schemas.microsoft.com/office/powerpoint/2010/main" val="6020974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886320F0-FE0B-8748-B83E-4D300FE8A44A}"/>
                                            </p:graphicEl>
                                          </p:spTgt>
                                        </p:tgtEl>
                                        <p:attrNameLst>
                                          <p:attrName>style.visibility</p:attrName>
                                        </p:attrNameLst>
                                      </p:cBhvr>
                                      <p:to>
                                        <p:strVal val="visible"/>
                                      </p:to>
                                    </p:set>
                                    <p:animEffect transition="in" filter="fade">
                                      <p:cBhvr>
                                        <p:cTn id="7" dur="500"/>
                                        <p:tgtEl>
                                          <p:spTgt spid="3">
                                            <p:graphicEl>
                                              <a:dgm id="{886320F0-FE0B-8748-B83E-4D300FE8A44A}"/>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graphicEl>
                                              <a:dgm id="{C7A6F821-186B-A042-850A-4FB2CF828080}"/>
                                            </p:graphicEl>
                                          </p:spTgt>
                                        </p:tgtEl>
                                        <p:attrNameLst>
                                          <p:attrName>style.visibility</p:attrName>
                                        </p:attrNameLst>
                                      </p:cBhvr>
                                      <p:to>
                                        <p:strVal val="visible"/>
                                      </p:to>
                                    </p:set>
                                    <p:animEffect transition="in" filter="fade">
                                      <p:cBhvr>
                                        <p:cTn id="10" dur="500"/>
                                        <p:tgtEl>
                                          <p:spTgt spid="3">
                                            <p:graphicEl>
                                              <a:dgm id="{C7A6F821-186B-A042-850A-4FB2CF828080}"/>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graphicEl>
                                              <a:dgm id="{140CE009-39A5-C24C-8591-BFA74AEA8BAF}"/>
                                            </p:graphicEl>
                                          </p:spTgt>
                                        </p:tgtEl>
                                        <p:attrNameLst>
                                          <p:attrName>style.visibility</p:attrName>
                                        </p:attrNameLst>
                                      </p:cBhvr>
                                      <p:to>
                                        <p:strVal val="visible"/>
                                      </p:to>
                                    </p:set>
                                    <p:animEffect transition="in" filter="fade">
                                      <p:cBhvr>
                                        <p:cTn id="13" dur="500"/>
                                        <p:tgtEl>
                                          <p:spTgt spid="3">
                                            <p:graphicEl>
                                              <a:dgm id="{140CE009-39A5-C24C-8591-BFA74AEA8BAF}"/>
                                            </p:graphic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graphicEl>
                                              <a:dgm id="{85B34B64-2670-444D-BA85-E7BD5562D5CE}"/>
                                            </p:graphicEl>
                                          </p:spTgt>
                                        </p:tgtEl>
                                        <p:attrNameLst>
                                          <p:attrName>style.visibility</p:attrName>
                                        </p:attrNameLst>
                                      </p:cBhvr>
                                      <p:to>
                                        <p:strVal val="visible"/>
                                      </p:to>
                                    </p:set>
                                    <p:animEffect transition="in" filter="fade">
                                      <p:cBhvr>
                                        <p:cTn id="16" dur="500"/>
                                        <p:tgtEl>
                                          <p:spTgt spid="3">
                                            <p:graphicEl>
                                              <a:dgm id="{85B34B64-2670-444D-BA85-E7BD5562D5CE}"/>
                                            </p:graphic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graphicEl>
                                              <a:dgm id="{5A968C94-E959-1A45-AC86-12B4CB959AD2}"/>
                                            </p:graphicEl>
                                          </p:spTgt>
                                        </p:tgtEl>
                                        <p:attrNameLst>
                                          <p:attrName>style.visibility</p:attrName>
                                        </p:attrNameLst>
                                      </p:cBhvr>
                                      <p:to>
                                        <p:strVal val="visible"/>
                                      </p:to>
                                    </p:set>
                                    <p:animEffect transition="in" filter="fade">
                                      <p:cBhvr>
                                        <p:cTn id="19" dur="500"/>
                                        <p:tgtEl>
                                          <p:spTgt spid="3">
                                            <p:graphicEl>
                                              <a:dgm id="{5A968C94-E959-1A45-AC86-12B4CB959AD2}"/>
                                            </p:graphic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graphicEl>
                                              <a:dgm id="{E4EC1291-9239-1040-94D0-F19EB267C4D5}"/>
                                            </p:graphicEl>
                                          </p:spTgt>
                                        </p:tgtEl>
                                        <p:attrNameLst>
                                          <p:attrName>style.visibility</p:attrName>
                                        </p:attrNameLst>
                                      </p:cBhvr>
                                      <p:to>
                                        <p:strVal val="visible"/>
                                      </p:to>
                                    </p:set>
                                    <p:animEffect transition="in" filter="fade">
                                      <p:cBhvr>
                                        <p:cTn id="24" dur="500"/>
                                        <p:tgtEl>
                                          <p:spTgt spid="3">
                                            <p:graphicEl>
                                              <a:dgm id="{E4EC1291-9239-1040-94D0-F19EB267C4D5}"/>
                                            </p:graphic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graphicEl>
                                              <a:dgm id="{DA27E1F1-2E50-6E44-BF9D-0AD8CF271FA1}"/>
                                            </p:graphicEl>
                                          </p:spTgt>
                                        </p:tgtEl>
                                        <p:attrNameLst>
                                          <p:attrName>style.visibility</p:attrName>
                                        </p:attrNameLst>
                                      </p:cBhvr>
                                      <p:to>
                                        <p:strVal val="visible"/>
                                      </p:to>
                                    </p:set>
                                    <p:animEffect transition="in" filter="fade">
                                      <p:cBhvr>
                                        <p:cTn id="27" dur="500"/>
                                        <p:tgtEl>
                                          <p:spTgt spid="3">
                                            <p:graphicEl>
                                              <a:dgm id="{DA27E1F1-2E50-6E44-BF9D-0AD8CF271FA1}"/>
                                            </p:graphic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graphicEl>
                                              <a:dgm id="{BB0C786F-4763-0846-B355-A3E9B8D4D75F}"/>
                                            </p:graphicEl>
                                          </p:spTgt>
                                        </p:tgtEl>
                                        <p:attrNameLst>
                                          <p:attrName>style.visibility</p:attrName>
                                        </p:attrNameLst>
                                      </p:cBhvr>
                                      <p:to>
                                        <p:strVal val="visible"/>
                                      </p:to>
                                    </p:set>
                                    <p:animEffect transition="in" filter="fade">
                                      <p:cBhvr>
                                        <p:cTn id="30" dur="500"/>
                                        <p:tgtEl>
                                          <p:spTgt spid="3">
                                            <p:graphicEl>
                                              <a:dgm id="{BB0C786F-4763-0846-B355-A3E9B8D4D75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lvlAtOnc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Theoretical Outliers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Freud</a:t>
            </a:r>
          </a:p>
          <a:p>
            <a:pPr lvl="1"/>
            <a:r>
              <a:rPr lang="en-US" sz="3000" dirty="0" smtClean="0"/>
              <a:t>Criticized for women’s portrayal</a:t>
            </a:r>
          </a:p>
          <a:p>
            <a:endParaRPr lang="en-US" dirty="0" smtClean="0"/>
          </a:p>
          <a:p>
            <a:r>
              <a:rPr lang="en-US" dirty="0" smtClean="0"/>
              <a:t>Erikson</a:t>
            </a:r>
          </a:p>
          <a:p>
            <a:pPr lvl="1"/>
            <a:r>
              <a:rPr lang="en-US" sz="3000" dirty="0" smtClean="0"/>
              <a:t>Women’s identity based on marriage and motherhood (Atkinson, 2004).</a:t>
            </a:r>
          </a:p>
          <a:p>
            <a:pPr marL="0" indent="0">
              <a:buNone/>
            </a:pPr>
            <a:endParaRPr lang="en-US" dirty="0" smtClean="0"/>
          </a:p>
          <a:p>
            <a:r>
              <a:rPr lang="en-US" sz="3000" dirty="0" smtClean="0"/>
              <a:t>“women </a:t>
            </a:r>
            <a:r>
              <a:rPr lang="en-US" sz="3000" dirty="0"/>
              <a:t>has hitherto been considered only from the point of view of men</a:t>
            </a:r>
            <a:r>
              <a:rPr lang="en-US" sz="3000" dirty="0" smtClean="0"/>
              <a:t>” (Horney as cited by Rohurbaugh, 1979 p. 108). </a:t>
            </a:r>
          </a:p>
          <a:p>
            <a:pPr lvl="1"/>
            <a:endParaRPr lang="en-US" dirty="0"/>
          </a:p>
          <a:p>
            <a:pPr lvl="1"/>
            <a:endParaRPr lang="en-US" dirty="0" smtClean="0"/>
          </a:p>
          <a:p>
            <a:pPr lvl="1"/>
            <a:endParaRPr lang="en-US" dirty="0"/>
          </a:p>
          <a:p>
            <a:pPr lvl="1"/>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21</a:t>
            </a:fld>
            <a:endParaRPr lang="en-US" dirty="0"/>
          </a:p>
        </p:txBody>
      </p:sp>
    </p:spTree>
    <p:extLst>
      <p:ext uri="{BB962C8B-B14F-4D97-AF65-F5344CB8AC3E}">
        <p14:creationId xmlns:p14="http://schemas.microsoft.com/office/powerpoint/2010/main" val="819975239"/>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marL="0" indent="0" algn="ctr">
              <a:buNone/>
            </a:pPr>
            <a:r>
              <a:rPr lang="en-US" sz="6600" dirty="0">
                <a:ln w="18415" cmpd="sng">
                  <a:solidFill>
                    <a:srgbClr val="FFFFFF"/>
                  </a:solidFill>
                  <a:prstDash val="solid"/>
                </a:ln>
                <a:solidFill>
                  <a:srgbClr val="FFFFFF"/>
                </a:solidFill>
                <a:effectLst>
                  <a:outerShdw blurRad="38100" dist="38100" dir="2700000" algn="tl">
                    <a:srgbClr val="000000">
                      <a:alpha val="43137"/>
                    </a:srgbClr>
                  </a:outerShdw>
                </a:effectLst>
              </a:rPr>
              <a:t>Chapter </a:t>
            </a:r>
            <a:r>
              <a:rPr lang="en-US" sz="6600" dirty="0" smtClean="0">
                <a:ln w="18415" cmpd="sng">
                  <a:solidFill>
                    <a:srgbClr val="FFFFFF"/>
                  </a:solidFill>
                  <a:prstDash val="solid"/>
                </a:ln>
                <a:solidFill>
                  <a:srgbClr val="FFFFFF"/>
                </a:solidFill>
                <a:effectLst>
                  <a:outerShdw blurRad="38100" dist="38100" dir="2700000" algn="tl">
                    <a:srgbClr val="000000">
                      <a:alpha val="43137"/>
                    </a:srgbClr>
                  </a:outerShdw>
                </a:effectLst>
              </a:rPr>
              <a:t>Three: </a:t>
            </a:r>
          </a:p>
          <a:p>
            <a:pPr marL="0" indent="0" algn="ctr">
              <a:buNone/>
            </a:pPr>
            <a:r>
              <a:rPr lang="en-US" sz="4800" dirty="0" smtClean="0">
                <a:ln w="18415" cmpd="sng">
                  <a:solidFill>
                    <a:srgbClr val="FFFFFF"/>
                  </a:solidFill>
                  <a:prstDash val="solid"/>
                </a:ln>
                <a:solidFill>
                  <a:srgbClr val="FFFFFF"/>
                </a:solidFill>
                <a:effectLst>
                  <a:outerShdw blurRad="38100" dist="38100" dir="2700000" algn="tl">
                    <a:srgbClr val="000000">
                      <a:alpha val="43137"/>
                    </a:srgbClr>
                  </a:outerShdw>
                </a:effectLst>
              </a:rPr>
              <a:t>Research Methodology</a:t>
            </a:r>
            <a:endParaRPr lang="en-US" sz="4800"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22</a:t>
            </a:fld>
            <a:endParaRPr lang="en-US" dirty="0"/>
          </a:p>
        </p:txBody>
      </p:sp>
    </p:spTree>
    <p:extLst>
      <p:ext uri="{BB962C8B-B14F-4D97-AF65-F5344CB8AC3E}">
        <p14:creationId xmlns:p14="http://schemas.microsoft.com/office/powerpoint/2010/main" val="1579670100"/>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Three</a:t>
            </a:r>
            <a:endParaRPr lang="en-US" dirty="0"/>
          </a:p>
        </p:txBody>
      </p:sp>
      <p:sp>
        <p:nvSpPr>
          <p:cNvPr id="3" name="Subtitle 2"/>
          <p:cNvSpPr>
            <a:spLocks noGrp="1"/>
          </p:cNvSpPr>
          <p:nvPr>
            <p:ph idx="1"/>
          </p:nvPr>
        </p:nvSpPr>
        <p:spPr/>
        <p:txBody>
          <a:bodyPr/>
          <a:lstStyle/>
          <a:p>
            <a:pPr marL="0" indent="0" algn="l">
              <a:buNone/>
            </a:pPr>
            <a:endParaRPr lang="en-US" dirty="0"/>
          </a:p>
          <a:p>
            <a:pPr marL="457200" indent="-457200" algn="l">
              <a:buFont typeface="Arial"/>
              <a:buChar char="•"/>
            </a:pPr>
            <a:r>
              <a:rPr lang="en-US" dirty="0" smtClean="0"/>
              <a:t>Methodology</a:t>
            </a:r>
          </a:p>
          <a:p>
            <a:pPr marL="914400" lvl="1" indent="-457200" algn="l">
              <a:buFont typeface="Arial"/>
              <a:buChar char="•"/>
            </a:pPr>
            <a:r>
              <a:rPr lang="en-US" dirty="0" smtClean="0"/>
              <a:t>Research Methodologies</a:t>
            </a:r>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23</a:t>
            </a:fld>
            <a:endParaRPr lang="en-US" dirty="0"/>
          </a:p>
        </p:txBody>
      </p:sp>
    </p:spTree>
    <p:extLst>
      <p:ext uri="{BB962C8B-B14F-4D97-AF65-F5344CB8AC3E}">
        <p14:creationId xmlns:p14="http://schemas.microsoft.com/office/powerpoint/2010/main" val="4263119270"/>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Methods</a:t>
            </a:r>
            <a:endParaRPr lang="en-US" dirty="0"/>
          </a:p>
        </p:txBody>
      </p:sp>
      <p:sp>
        <p:nvSpPr>
          <p:cNvPr id="3" name="Content Placeholder 2"/>
          <p:cNvSpPr>
            <a:spLocks noGrp="1"/>
          </p:cNvSpPr>
          <p:nvPr>
            <p:ph idx="1"/>
          </p:nvPr>
        </p:nvSpPr>
        <p:spPr/>
        <p:txBody>
          <a:bodyPr/>
          <a:lstStyle/>
          <a:p>
            <a:r>
              <a:rPr lang="en-US" dirty="0" smtClean="0"/>
              <a:t>Research Design: Sequential Mixed Methods Study</a:t>
            </a:r>
          </a:p>
          <a:p>
            <a:endParaRPr lang="en-US" dirty="0"/>
          </a:p>
          <a:p>
            <a:r>
              <a:rPr lang="en-US" dirty="0" smtClean="0"/>
              <a:t>Phase One: Qualitative</a:t>
            </a:r>
          </a:p>
          <a:p>
            <a:pPr lvl="1"/>
            <a:r>
              <a:rPr lang="en-US" dirty="0" smtClean="0"/>
              <a:t>One on One Interviews</a:t>
            </a:r>
          </a:p>
          <a:p>
            <a:pPr marL="457200" lvl="1" indent="0">
              <a:buNone/>
            </a:pPr>
            <a:endParaRPr lang="en-US" dirty="0"/>
          </a:p>
          <a:p>
            <a:r>
              <a:rPr lang="en-US" dirty="0" smtClean="0"/>
              <a:t>Phase Two: Quantitative</a:t>
            </a:r>
          </a:p>
          <a:p>
            <a:pPr lvl="1"/>
            <a:r>
              <a:rPr lang="en-US" dirty="0" smtClean="0"/>
              <a:t>Online Web Survey</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24</a:t>
            </a:fld>
            <a:endParaRPr lang="en-US" dirty="0"/>
          </a:p>
        </p:txBody>
      </p:sp>
    </p:spTree>
    <p:extLst>
      <p:ext uri="{BB962C8B-B14F-4D97-AF65-F5344CB8AC3E}">
        <p14:creationId xmlns:p14="http://schemas.microsoft.com/office/powerpoint/2010/main" val="1058183643"/>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normAutofit/>
          </a:bodyPr>
          <a:lstStyle/>
          <a:p>
            <a:r>
              <a:rPr lang="en-US" dirty="0" smtClean="0"/>
              <a:t>Phase One: One on One Interview</a:t>
            </a:r>
          </a:p>
          <a:p>
            <a:pPr lvl="1"/>
            <a:r>
              <a:rPr lang="en-US" dirty="0" smtClean="0"/>
              <a:t>Participants – 24 women </a:t>
            </a:r>
          </a:p>
          <a:p>
            <a:pPr lvl="1"/>
            <a:endParaRPr lang="en-US" dirty="0" smtClean="0"/>
          </a:p>
          <a:p>
            <a:pPr lvl="1"/>
            <a:r>
              <a:rPr lang="en-US" dirty="0" smtClean="0"/>
              <a:t>Participants screened for criteria and signed informed consent to audio record</a:t>
            </a:r>
          </a:p>
          <a:p>
            <a:pPr lvl="1"/>
            <a:endParaRPr lang="en-US" dirty="0" smtClean="0"/>
          </a:p>
          <a:p>
            <a:pPr lvl="1"/>
            <a:r>
              <a:rPr lang="en-US" dirty="0" smtClean="0"/>
              <a:t>Semi structured Interview (1 hour)</a:t>
            </a:r>
          </a:p>
          <a:p>
            <a:pPr lvl="2"/>
            <a:r>
              <a:rPr lang="en-US" dirty="0" smtClean="0"/>
              <a:t>Open and Closed Ended Questions</a:t>
            </a:r>
          </a:p>
          <a:p>
            <a:pPr marL="457200" lvl="1" indent="0">
              <a:buNone/>
            </a:pPr>
            <a:endParaRPr lang="en-US" dirty="0" smtClean="0"/>
          </a:p>
          <a:p>
            <a:pPr marL="457200" lvl="1" indent="0">
              <a:buNone/>
            </a:pP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25</a:t>
            </a:fld>
            <a:endParaRPr lang="en-US" dirty="0"/>
          </a:p>
        </p:txBody>
      </p:sp>
    </p:spTree>
    <p:extLst>
      <p:ext uri="{BB962C8B-B14F-4D97-AF65-F5344CB8AC3E}">
        <p14:creationId xmlns:p14="http://schemas.microsoft.com/office/powerpoint/2010/main" val="3353953636"/>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Questions</a:t>
            </a:r>
            <a:endParaRPr lang="en-US" dirty="0"/>
          </a:p>
        </p:txBody>
      </p:sp>
      <p:sp>
        <p:nvSpPr>
          <p:cNvPr id="3" name="Content Placeholder 2"/>
          <p:cNvSpPr>
            <a:spLocks noGrp="1"/>
          </p:cNvSpPr>
          <p:nvPr>
            <p:ph idx="1"/>
          </p:nvPr>
        </p:nvSpPr>
        <p:spPr>
          <a:xfrm>
            <a:off x="457200" y="1600200"/>
            <a:ext cx="8229600" cy="4546600"/>
          </a:xfrm>
        </p:spPr>
        <p:txBody>
          <a:bodyPr>
            <a:normAutofit fontScale="25000" lnSpcReduction="20000"/>
          </a:bodyPr>
          <a:lstStyle/>
          <a:p>
            <a:pPr marL="0" indent="0">
              <a:buNone/>
            </a:pPr>
            <a:r>
              <a:rPr lang="en-US" sz="11200" dirty="0"/>
              <a:t>Based on the work of Dr</a:t>
            </a:r>
            <a:r>
              <a:rPr lang="en-US" sz="11200" dirty="0" smtClean="0"/>
              <a:t>. </a:t>
            </a:r>
            <a:r>
              <a:rPr lang="en-US" sz="11200" dirty="0"/>
              <a:t>Waters (2012</a:t>
            </a:r>
            <a:r>
              <a:rPr lang="en-US" sz="11200" dirty="0" smtClean="0"/>
              <a:t>)</a:t>
            </a:r>
          </a:p>
          <a:p>
            <a:pPr marL="514350" indent="-514350">
              <a:buFont typeface="+mj-lt"/>
              <a:buAutoNum type="arabicPeriod"/>
            </a:pPr>
            <a:endParaRPr lang="en-US" sz="4500" dirty="0" smtClean="0"/>
          </a:p>
          <a:p>
            <a:pPr marL="514350" indent="-514350">
              <a:buFont typeface="+mj-lt"/>
              <a:buAutoNum type="arabicPeriod"/>
            </a:pPr>
            <a:r>
              <a:rPr lang="en-US" sz="11200" dirty="0" smtClean="0"/>
              <a:t>Explain </a:t>
            </a:r>
            <a:r>
              <a:rPr lang="en-US" sz="11200" dirty="0"/>
              <a:t>the type of research study you conducted (i.e. the area of study). </a:t>
            </a:r>
            <a:endParaRPr lang="en-US" sz="11200" dirty="0" smtClean="0"/>
          </a:p>
          <a:p>
            <a:pPr marL="0" indent="0">
              <a:buNone/>
            </a:pPr>
            <a:endParaRPr lang="en-US" sz="11200" dirty="0" smtClean="0"/>
          </a:p>
          <a:p>
            <a:pPr marL="0" indent="0">
              <a:buNone/>
            </a:pPr>
            <a:r>
              <a:rPr lang="en-US" sz="11200" dirty="0" smtClean="0"/>
              <a:t>2.	What was the deciding factor for you to 	undertake the doctoral degree </a:t>
            </a:r>
            <a:r>
              <a:rPr lang="en-US" sz="11200" dirty="0"/>
              <a:t>process</a:t>
            </a:r>
            <a:r>
              <a:rPr lang="en-US" sz="11200" dirty="0" smtClean="0"/>
              <a:t>?</a:t>
            </a:r>
          </a:p>
          <a:p>
            <a:pPr marL="0" indent="0">
              <a:buNone/>
            </a:pPr>
            <a:endParaRPr lang="en-US" sz="11200" dirty="0"/>
          </a:p>
          <a:p>
            <a:pPr marL="0" indent="0">
              <a:buNone/>
            </a:pPr>
            <a:r>
              <a:rPr lang="en-US" sz="11200" dirty="0" smtClean="0"/>
              <a:t>3.	How </a:t>
            </a:r>
            <a:r>
              <a:rPr lang="en-US" sz="11200" dirty="0"/>
              <a:t>long did it take to complete the </a:t>
            </a:r>
            <a:r>
              <a:rPr lang="en-US" sz="11200" dirty="0" smtClean="0"/>
              <a:t>doctoral 	process</a:t>
            </a:r>
            <a:r>
              <a:rPr lang="en-US" sz="11200" dirty="0"/>
              <a:t>? </a:t>
            </a:r>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26</a:t>
            </a:fld>
            <a:endParaRPr lang="en-US" dirty="0"/>
          </a:p>
        </p:txBody>
      </p:sp>
    </p:spTree>
    <p:extLst>
      <p:ext uri="{BB962C8B-B14F-4D97-AF65-F5344CB8AC3E}">
        <p14:creationId xmlns:p14="http://schemas.microsoft.com/office/powerpoint/2010/main" val="315007655"/>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Questions Cont’d</a:t>
            </a:r>
            <a:endParaRPr lang="en-US" dirty="0"/>
          </a:p>
        </p:txBody>
      </p:sp>
      <p:sp>
        <p:nvSpPr>
          <p:cNvPr id="3" name="Content Placeholder 2"/>
          <p:cNvSpPr>
            <a:spLocks noGrp="1"/>
          </p:cNvSpPr>
          <p:nvPr>
            <p:ph idx="1"/>
          </p:nvPr>
        </p:nvSpPr>
        <p:spPr/>
        <p:txBody>
          <a:bodyPr>
            <a:normAutofit/>
          </a:bodyPr>
          <a:lstStyle/>
          <a:p>
            <a:pPr marL="0" indent="0">
              <a:buNone/>
            </a:pPr>
            <a:r>
              <a:rPr lang="en-US" sz="3000" dirty="0" smtClean="0"/>
              <a:t>4.	What were you told if </a:t>
            </a:r>
            <a:r>
              <a:rPr lang="en-US" sz="3000" dirty="0"/>
              <a:t>anything growing up, </a:t>
            </a:r>
            <a:r>
              <a:rPr lang="en-US" sz="3000" dirty="0" smtClean="0"/>
              <a:t>	about </a:t>
            </a:r>
            <a:r>
              <a:rPr lang="en-US" sz="3000" dirty="0"/>
              <a:t>your role as a female in society? </a:t>
            </a:r>
          </a:p>
          <a:p>
            <a:pPr marL="514350" indent="-514350">
              <a:buAutoNum type="arabicPeriod" startAt="5"/>
            </a:pPr>
            <a:endParaRPr lang="en-US" sz="3000" dirty="0" smtClean="0"/>
          </a:p>
          <a:p>
            <a:pPr marL="514350" indent="-514350">
              <a:buAutoNum type="arabicPeriod" startAt="5"/>
            </a:pPr>
            <a:r>
              <a:rPr lang="en-US" sz="3000" dirty="0" smtClean="0"/>
              <a:t>Discuss understanding </a:t>
            </a:r>
            <a:r>
              <a:rPr lang="en-US" sz="3000" dirty="0"/>
              <a:t>of obstacles are in relation to the dissertation process. Identify the obstacles, if any, you had to overcome during your dissertation process. </a:t>
            </a:r>
          </a:p>
          <a:p>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27</a:t>
            </a:fld>
            <a:endParaRPr lang="en-US" dirty="0"/>
          </a:p>
        </p:txBody>
      </p:sp>
    </p:spTree>
    <p:extLst>
      <p:ext uri="{BB962C8B-B14F-4D97-AF65-F5344CB8AC3E}">
        <p14:creationId xmlns:p14="http://schemas.microsoft.com/office/powerpoint/2010/main" val="265943792"/>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Questions Cont’d</a:t>
            </a:r>
            <a:endParaRPr lang="en-US" dirty="0"/>
          </a:p>
        </p:txBody>
      </p:sp>
      <p:sp>
        <p:nvSpPr>
          <p:cNvPr id="3" name="Content Placeholder 2"/>
          <p:cNvSpPr>
            <a:spLocks noGrp="1"/>
          </p:cNvSpPr>
          <p:nvPr>
            <p:ph idx="1"/>
          </p:nvPr>
        </p:nvSpPr>
        <p:spPr/>
        <p:txBody>
          <a:bodyPr>
            <a:normAutofit/>
          </a:bodyPr>
          <a:lstStyle/>
          <a:p>
            <a:pPr marL="514350" indent="-514350">
              <a:buAutoNum type="arabicPeriod" startAt="6"/>
            </a:pPr>
            <a:r>
              <a:rPr lang="en-US" sz="2800" dirty="0" smtClean="0"/>
              <a:t>What </a:t>
            </a:r>
            <a:r>
              <a:rPr lang="en-US" sz="2800" dirty="0"/>
              <a:t>were your lowest and highest points in </a:t>
            </a:r>
            <a:r>
              <a:rPr lang="en-US" sz="2800" dirty="0" smtClean="0"/>
              <a:t>your </a:t>
            </a:r>
            <a:r>
              <a:rPr lang="en-US" sz="2800" dirty="0"/>
              <a:t>doctoral journey</a:t>
            </a:r>
            <a:r>
              <a:rPr lang="en-US" sz="2800" dirty="0" smtClean="0"/>
              <a:t>?</a:t>
            </a:r>
          </a:p>
          <a:p>
            <a:pPr marL="0" indent="0">
              <a:buNone/>
            </a:pPr>
            <a:r>
              <a:rPr lang="en-US" sz="2800" dirty="0" smtClean="0"/>
              <a:t> </a:t>
            </a:r>
            <a:endParaRPr lang="en-US" sz="2800" dirty="0"/>
          </a:p>
          <a:p>
            <a:pPr marL="514350" indent="-514350">
              <a:buAutoNum type="arabicPeriod" startAt="7"/>
            </a:pPr>
            <a:r>
              <a:rPr lang="en-US" sz="2800" dirty="0" smtClean="0"/>
              <a:t>Did </a:t>
            </a:r>
            <a:r>
              <a:rPr lang="en-US" sz="2800" dirty="0"/>
              <a:t>you experience any moments that you </a:t>
            </a:r>
            <a:r>
              <a:rPr lang="en-US" sz="2800" dirty="0" smtClean="0"/>
              <a:t>would </a:t>
            </a:r>
            <a:r>
              <a:rPr lang="en-US" sz="2800" dirty="0"/>
              <a:t>classify as a moment of insight? Please </a:t>
            </a:r>
            <a:r>
              <a:rPr lang="en-US" sz="2800" dirty="0" smtClean="0"/>
              <a:t>describe </a:t>
            </a:r>
            <a:r>
              <a:rPr lang="en-US" sz="2800" dirty="0"/>
              <a:t>it/them</a:t>
            </a:r>
            <a:r>
              <a:rPr lang="en-US" sz="2800" dirty="0" smtClean="0"/>
              <a:t>.</a:t>
            </a:r>
          </a:p>
          <a:p>
            <a:pPr marL="0" indent="0">
              <a:buNone/>
            </a:pPr>
            <a:r>
              <a:rPr lang="en-US" sz="2800" dirty="0" smtClean="0"/>
              <a:t> </a:t>
            </a:r>
            <a:endParaRPr lang="en-US" sz="2800" dirty="0"/>
          </a:p>
          <a:p>
            <a:pPr marL="0" indent="0">
              <a:buNone/>
            </a:pPr>
            <a:r>
              <a:rPr lang="en-US" sz="2800" dirty="0" smtClean="0"/>
              <a:t>8.	Are </a:t>
            </a:r>
            <a:r>
              <a:rPr lang="en-US" sz="2800" dirty="0"/>
              <a:t>there any other details of your experiences </a:t>
            </a:r>
            <a:r>
              <a:rPr lang="en-US" sz="2800" dirty="0" smtClean="0"/>
              <a:t>	surrounding </a:t>
            </a:r>
            <a:r>
              <a:rPr lang="en-US" sz="2800" dirty="0"/>
              <a:t>your dissertation?</a:t>
            </a:r>
          </a:p>
          <a:p>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28</a:t>
            </a:fld>
            <a:endParaRPr lang="en-US" dirty="0"/>
          </a:p>
        </p:txBody>
      </p:sp>
    </p:spTree>
    <p:extLst>
      <p:ext uri="{BB962C8B-B14F-4D97-AF65-F5344CB8AC3E}">
        <p14:creationId xmlns:p14="http://schemas.microsoft.com/office/powerpoint/2010/main" val="1735782030"/>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 Interview Questions</a:t>
            </a:r>
          </a:p>
        </p:txBody>
      </p:sp>
      <p:sp>
        <p:nvSpPr>
          <p:cNvPr id="3" name="Content Placeholder 2"/>
          <p:cNvSpPr>
            <a:spLocks noGrp="1"/>
          </p:cNvSpPr>
          <p:nvPr>
            <p:ph sz="half" idx="1"/>
          </p:nvPr>
        </p:nvSpPr>
        <p:spPr/>
        <p:txBody>
          <a:bodyPr>
            <a:normAutofit fontScale="85000" lnSpcReduction="20000"/>
          </a:bodyPr>
          <a:lstStyle/>
          <a:p>
            <a:pPr marL="342900" lvl="1" indent="-342900">
              <a:buFont typeface="Arial"/>
              <a:buChar char="•"/>
            </a:pPr>
            <a:r>
              <a:rPr lang="en-US" sz="3000" dirty="0" smtClean="0"/>
              <a:t>#1. How </a:t>
            </a:r>
            <a:r>
              <a:rPr lang="en-US" sz="3000" dirty="0"/>
              <a:t>does the Hispanic women with an earned doctorate know when she has acquired enough academic knowledge during the dissertation process to become a subject matter </a:t>
            </a:r>
            <a:r>
              <a:rPr lang="en-US" sz="3000" dirty="0" smtClean="0"/>
              <a:t>expert?</a:t>
            </a:r>
          </a:p>
          <a:p>
            <a:pPr marL="0" lvl="1" indent="0">
              <a:buNone/>
            </a:pPr>
            <a:endParaRPr lang="en-US" sz="1400" dirty="0" smtClean="0"/>
          </a:p>
          <a:p>
            <a:pPr marL="0" indent="0">
              <a:buNone/>
            </a:pPr>
            <a:endParaRPr lang="en-US" dirty="0"/>
          </a:p>
        </p:txBody>
      </p:sp>
      <p:sp>
        <p:nvSpPr>
          <p:cNvPr id="6" name="Content Placeholder 5"/>
          <p:cNvSpPr>
            <a:spLocks noGrp="1"/>
          </p:cNvSpPr>
          <p:nvPr>
            <p:ph sz="half" idx="2"/>
          </p:nvPr>
        </p:nvSpPr>
        <p:spPr/>
        <p:txBody>
          <a:bodyPr>
            <a:normAutofit fontScale="85000" lnSpcReduction="20000"/>
          </a:bodyPr>
          <a:lstStyle/>
          <a:p>
            <a:pPr marL="342900" lvl="3" indent="-342900">
              <a:buFont typeface="Arial"/>
              <a:buChar char="•"/>
            </a:pPr>
            <a:r>
              <a:rPr lang="en-US" sz="2400" dirty="0"/>
              <a:t>1. Explain the type of research study you conducted </a:t>
            </a:r>
            <a:r>
              <a:rPr lang="en-US" sz="2400" dirty="0" smtClean="0"/>
              <a:t>(i.e. </a:t>
            </a:r>
            <a:r>
              <a:rPr lang="en-US" sz="2400" dirty="0"/>
              <a:t>the area of study)</a:t>
            </a:r>
            <a:r>
              <a:rPr lang="en-US" sz="2400" dirty="0" smtClean="0"/>
              <a:t>.</a:t>
            </a:r>
          </a:p>
          <a:p>
            <a:pPr marL="342900" lvl="3" indent="-342900">
              <a:buFont typeface="Arial"/>
              <a:buChar char="•"/>
            </a:pPr>
            <a:endParaRPr lang="en-US" sz="2400" dirty="0" smtClean="0"/>
          </a:p>
          <a:p>
            <a:pPr marL="342900" lvl="3" indent="-342900">
              <a:buFont typeface="Arial"/>
              <a:buChar char="•"/>
            </a:pPr>
            <a:r>
              <a:rPr lang="en-US" sz="2500" dirty="0" smtClean="0"/>
              <a:t>3b. Was </a:t>
            </a:r>
            <a:r>
              <a:rPr lang="en-US" sz="2500" dirty="0"/>
              <a:t>the amount of time involved in the completion of your dissertation process planned or was it a surprise and why? </a:t>
            </a:r>
            <a:endParaRPr lang="en-US" sz="2500" dirty="0" smtClean="0"/>
          </a:p>
          <a:p>
            <a:pPr marL="342900" lvl="3" indent="-342900">
              <a:buFont typeface="Arial"/>
              <a:buChar char="•"/>
            </a:pPr>
            <a:endParaRPr lang="en-US" sz="2500" dirty="0" smtClean="0"/>
          </a:p>
          <a:p>
            <a:pPr marL="342900" lvl="3" indent="-342900">
              <a:buFont typeface="Arial"/>
              <a:buChar char="•"/>
            </a:pPr>
            <a:r>
              <a:rPr lang="en-US" sz="2400" dirty="0" smtClean="0"/>
              <a:t>7. (</a:t>
            </a:r>
            <a:r>
              <a:rPr lang="en-US" sz="2400" dirty="0"/>
              <a:t>Interviewer: explain what a moment of insight is). Did you experience any moments that you would classify as a moment of insight? Please describe it/them</a:t>
            </a:r>
            <a:endParaRPr lang="en-US" sz="2500" dirty="0"/>
          </a:p>
          <a:p>
            <a:pPr marL="342900" lvl="3" indent="-342900">
              <a:buFont typeface="Arial"/>
              <a:buChar char="•"/>
            </a:pPr>
            <a:endParaRPr lang="en-US" sz="2500" dirty="0"/>
          </a:p>
          <a:p>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29</a:t>
            </a:fld>
            <a:endParaRPr lang="en-US" dirty="0"/>
          </a:p>
        </p:txBody>
      </p:sp>
    </p:spTree>
    <p:extLst>
      <p:ext uri="{BB962C8B-B14F-4D97-AF65-F5344CB8AC3E}">
        <p14:creationId xmlns:p14="http://schemas.microsoft.com/office/powerpoint/2010/main" val="341941316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Chapter One: The Problem</a:t>
            </a:r>
          </a:p>
          <a:p>
            <a:r>
              <a:rPr lang="en-US" dirty="0" smtClean="0"/>
              <a:t>Chapter Two: Literature Review</a:t>
            </a:r>
          </a:p>
          <a:p>
            <a:r>
              <a:rPr lang="en-US" dirty="0" smtClean="0"/>
              <a:t>Chapter Three: Research Methodology</a:t>
            </a:r>
          </a:p>
          <a:p>
            <a:r>
              <a:rPr lang="en-US" dirty="0" smtClean="0"/>
              <a:t>Chapter Four: Findings</a:t>
            </a:r>
          </a:p>
          <a:p>
            <a:r>
              <a:rPr lang="en-US" dirty="0" smtClean="0"/>
              <a:t>Chapter Five: Summary, Conclusions and Recommendations</a:t>
            </a:r>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3</a:t>
            </a:fld>
            <a:endParaRPr lang="en-US" dirty="0"/>
          </a:p>
        </p:txBody>
      </p:sp>
    </p:spTree>
    <p:extLst>
      <p:ext uri="{BB962C8B-B14F-4D97-AF65-F5344CB8AC3E}">
        <p14:creationId xmlns:p14="http://schemas.microsoft.com/office/powerpoint/2010/main" val="2086807087"/>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 Interview Questions</a:t>
            </a:r>
          </a:p>
        </p:txBody>
      </p:sp>
      <p:sp>
        <p:nvSpPr>
          <p:cNvPr id="3" name="Content Placeholder 2"/>
          <p:cNvSpPr>
            <a:spLocks noGrp="1"/>
          </p:cNvSpPr>
          <p:nvPr>
            <p:ph sz="half" idx="1"/>
          </p:nvPr>
        </p:nvSpPr>
        <p:spPr/>
        <p:txBody>
          <a:bodyPr>
            <a:normAutofit/>
          </a:bodyPr>
          <a:lstStyle/>
          <a:p>
            <a:r>
              <a:rPr lang="en-US" sz="3000" dirty="0" smtClean="0"/>
              <a:t>#</a:t>
            </a:r>
            <a:r>
              <a:rPr lang="en-US" dirty="0" smtClean="0"/>
              <a:t>2. What </a:t>
            </a:r>
            <a:r>
              <a:rPr lang="en-US" dirty="0"/>
              <a:t>is the psychological knowledge that allowed the moment(s) of insight to be realized by the women with earned doctorates</a:t>
            </a:r>
            <a:r>
              <a:rPr lang="en-US" dirty="0" smtClean="0"/>
              <a:t>?</a:t>
            </a:r>
          </a:p>
          <a:p>
            <a:endParaRPr lang="en-US" sz="3000" dirty="0"/>
          </a:p>
          <a:p>
            <a:pPr marL="0" indent="0">
              <a:buNone/>
            </a:pPr>
            <a:endParaRPr lang="en-US" dirty="0"/>
          </a:p>
        </p:txBody>
      </p:sp>
      <p:sp>
        <p:nvSpPr>
          <p:cNvPr id="6" name="Content Placeholder 5"/>
          <p:cNvSpPr>
            <a:spLocks noGrp="1"/>
          </p:cNvSpPr>
          <p:nvPr>
            <p:ph sz="half" idx="2"/>
          </p:nvPr>
        </p:nvSpPr>
        <p:spPr/>
        <p:txBody>
          <a:bodyPr>
            <a:normAutofit/>
          </a:bodyPr>
          <a:lstStyle/>
          <a:p>
            <a:pPr marL="342900" lvl="1" indent="-342900">
              <a:buFont typeface="Arial"/>
              <a:buChar char="•"/>
            </a:pPr>
            <a:r>
              <a:rPr lang="en-US" sz="2000" dirty="0" smtClean="0"/>
              <a:t>6b. </a:t>
            </a:r>
            <a:r>
              <a:rPr lang="en-US" sz="2000" dirty="0"/>
              <a:t>What were your highest points in your doctoral journey</a:t>
            </a:r>
            <a:r>
              <a:rPr lang="en-US" sz="2000" dirty="0" smtClean="0"/>
              <a:t>?</a:t>
            </a:r>
          </a:p>
          <a:p>
            <a:pPr marL="342900" lvl="1" indent="-342900">
              <a:buFont typeface="Arial"/>
              <a:buChar char="•"/>
            </a:pPr>
            <a:endParaRPr lang="en-US" sz="2000" dirty="0"/>
          </a:p>
          <a:p>
            <a:pPr marL="342900" lvl="1" indent="-342900">
              <a:buFont typeface="Arial"/>
              <a:buChar char="•"/>
            </a:pPr>
            <a:r>
              <a:rPr lang="en-US" sz="2000" dirty="0"/>
              <a:t>7. (Interviewer: explain what a moment of insight is). Did you experience any moments that you would classify as a moment of insight? Please describe it/them</a:t>
            </a:r>
          </a:p>
          <a:p>
            <a:pPr marL="342900" lvl="1" indent="-342900">
              <a:buFont typeface="Arial"/>
              <a:buChar char="•"/>
            </a:pP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30</a:t>
            </a:fld>
            <a:endParaRPr lang="en-US" dirty="0"/>
          </a:p>
        </p:txBody>
      </p:sp>
    </p:spTree>
    <p:extLst>
      <p:ext uri="{BB962C8B-B14F-4D97-AF65-F5344CB8AC3E}">
        <p14:creationId xmlns:p14="http://schemas.microsoft.com/office/powerpoint/2010/main" val="249058584"/>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 Interview Questions</a:t>
            </a:r>
          </a:p>
        </p:txBody>
      </p:sp>
      <p:sp>
        <p:nvSpPr>
          <p:cNvPr id="3" name="Content Placeholder 2"/>
          <p:cNvSpPr>
            <a:spLocks noGrp="1"/>
          </p:cNvSpPr>
          <p:nvPr>
            <p:ph sz="half" idx="1"/>
          </p:nvPr>
        </p:nvSpPr>
        <p:spPr/>
        <p:txBody>
          <a:bodyPr>
            <a:normAutofit/>
          </a:bodyPr>
          <a:lstStyle/>
          <a:p>
            <a:r>
              <a:rPr lang="en-US" dirty="0" smtClean="0"/>
              <a:t>#3. </a:t>
            </a:r>
            <a:r>
              <a:rPr lang="en-US" dirty="0"/>
              <a:t>What is the academic knowledge </a:t>
            </a:r>
            <a:r>
              <a:rPr lang="en-US" dirty="0" smtClean="0"/>
              <a:t>that allows </a:t>
            </a:r>
            <a:r>
              <a:rPr lang="en-US" dirty="0"/>
              <a:t>the moment(s) of insight to be </a:t>
            </a:r>
            <a:r>
              <a:rPr lang="en-US" dirty="0" smtClean="0"/>
              <a:t>realized </a:t>
            </a:r>
            <a:r>
              <a:rPr lang="en-US" dirty="0"/>
              <a:t>by the women with earned </a:t>
            </a:r>
            <a:r>
              <a:rPr lang="en-US" dirty="0" smtClean="0"/>
              <a:t>doctorates?</a:t>
            </a:r>
          </a:p>
          <a:p>
            <a:endParaRPr lang="en-US" sz="3000" dirty="0"/>
          </a:p>
          <a:p>
            <a:pPr marL="0" indent="0">
              <a:buNone/>
            </a:pPr>
            <a:endParaRPr lang="en-US" dirty="0"/>
          </a:p>
        </p:txBody>
      </p:sp>
      <p:sp>
        <p:nvSpPr>
          <p:cNvPr id="6" name="Content Placeholder 5"/>
          <p:cNvSpPr>
            <a:spLocks noGrp="1"/>
          </p:cNvSpPr>
          <p:nvPr>
            <p:ph sz="half" idx="2"/>
          </p:nvPr>
        </p:nvSpPr>
        <p:spPr/>
        <p:txBody>
          <a:bodyPr>
            <a:normAutofit/>
          </a:bodyPr>
          <a:lstStyle/>
          <a:p>
            <a:pPr marL="342900" lvl="1" indent="-342900">
              <a:buFont typeface="Arial"/>
              <a:buChar char="•"/>
            </a:pPr>
            <a:r>
              <a:rPr lang="en-US" sz="2000" dirty="0"/>
              <a:t>7. Interviewer: explain what a moment of insight is). Did you experience any moments that you would classify as a moment of insight? Please describe it/them </a:t>
            </a:r>
            <a:r>
              <a:rPr lang="en-US" sz="2800" dirty="0"/>
              <a:t>.</a:t>
            </a:r>
          </a:p>
          <a:p>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31</a:t>
            </a:fld>
            <a:endParaRPr lang="en-US" dirty="0"/>
          </a:p>
        </p:txBody>
      </p:sp>
    </p:spTree>
    <p:extLst>
      <p:ext uri="{BB962C8B-B14F-4D97-AF65-F5344CB8AC3E}">
        <p14:creationId xmlns:p14="http://schemas.microsoft.com/office/powerpoint/2010/main" val="2184623574"/>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 Interview Questions</a:t>
            </a:r>
          </a:p>
        </p:txBody>
      </p:sp>
      <p:sp>
        <p:nvSpPr>
          <p:cNvPr id="3" name="Content Placeholder 2"/>
          <p:cNvSpPr>
            <a:spLocks noGrp="1"/>
          </p:cNvSpPr>
          <p:nvPr>
            <p:ph sz="half" idx="1"/>
          </p:nvPr>
        </p:nvSpPr>
        <p:spPr/>
        <p:txBody>
          <a:bodyPr>
            <a:normAutofit fontScale="62500" lnSpcReduction="20000"/>
          </a:bodyPr>
          <a:lstStyle/>
          <a:p>
            <a:r>
              <a:rPr lang="en-US" sz="4500" dirty="0" smtClean="0"/>
              <a:t>#4.</a:t>
            </a:r>
            <a:r>
              <a:rPr lang="en-US" sz="4500" dirty="0"/>
              <a:t> What, if any, obstacles can be identified that hindered the process of the women with earned doctorates achieving the moment(s) of insight of academic recognition during the dissertation progression</a:t>
            </a:r>
            <a:r>
              <a:rPr lang="en-US" sz="4500" dirty="0" smtClean="0"/>
              <a:t>?</a:t>
            </a:r>
          </a:p>
          <a:p>
            <a:endParaRPr lang="en-US" sz="1400" dirty="0" smtClean="0"/>
          </a:p>
          <a:p>
            <a:endParaRPr lang="en-US" dirty="0"/>
          </a:p>
        </p:txBody>
      </p:sp>
      <p:sp>
        <p:nvSpPr>
          <p:cNvPr id="6" name="Content Placeholder 5"/>
          <p:cNvSpPr>
            <a:spLocks noGrp="1"/>
          </p:cNvSpPr>
          <p:nvPr>
            <p:ph sz="half" idx="2"/>
          </p:nvPr>
        </p:nvSpPr>
        <p:spPr/>
        <p:txBody>
          <a:bodyPr>
            <a:normAutofit fontScale="62500" lnSpcReduction="20000"/>
          </a:bodyPr>
          <a:lstStyle/>
          <a:p>
            <a:pPr marL="342900" lvl="1" indent="-342900">
              <a:buFont typeface="Arial"/>
              <a:buChar char="•"/>
            </a:pPr>
            <a:r>
              <a:rPr lang="en-US" sz="2600" dirty="0" smtClean="0"/>
              <a:t>2. What </a:t>
            </a:r>
            <a:r>
              <a:rPr lang="en-US" sz="2600" dirty="0"/>
              <a:t>was the deciding factor for you to undertake the doctoral degree process</a:t>
            </a:r>
            <a:r>
              <a:rPr lang="en-US" sz="2600" dirty="0" smtClean="0"/>
              <a:t>?</a:t>
            </a:r>
          </a:p>
          <a:p>
            <a:pPr marL="342900" lvl="1" indent="-342900">
              <a:buFont typeface="Arial"/>
              <a:buChar char="•"/>
            </a:pPr>
            <a:endParaRPr lang="en-US" sz="2600" dirty="0" smtClean="0"/>
          </a:p>
          <a:p>
            <a:pPr marL="342900" lvl="1" indent="-342900">
              <a:buFont typeface="Arial"/>
              <a:buChar char="•"/>
            </a:pPr>
            <a:r>
              <a:rPr lang="en-US" sz="2600" dirty="0" smtClean="0"/>
              <a:t>4</a:t>
            </a:r>
            <a:r>
              <a:rPr lang="en-US" sz="2600" dirty="0"/>
              <a:t>. What were you told, if anything growing up, about your role as a female in society? (Interviewer provide an example if need be, girls do not play ball with boys or girls cannot do anything but housework)</a:t>
            </a:r>
            <a:r>
              <a:rPr lang="en-US" sz="2600" dirty="0" smtClean="0"/>
              <a:t>.</a:t>
            </a:r>
          </a:p>
          <a:p>
            <a:pPr marL="0" lvl="1" indent="0">
              <a:buNone/>
            </a:pPr>
            <a:r>
              <a:rPr lang="en-US" sz="2600" dirty="0" smtClean="0"/>
              <a:t> </a:t>
            </a:r>
            <a:endParaRPr lang="en-US" sz="2600" dirty="0"/>
          </a:p>
          <a:p>
            <a:r>
              <a:rPr lang="en-US" sz="2600" dirty="0" smtClean="0"/>
              <a:t>5. Discuss what your </a:t>
            </a:r>
            <a:r>
              <a:rPr lang="en-US" sz="2600" dirty="0"/>
              <a:t>understanding of obstacles are in relation to the dissertation process. Identify the obstacles, if any, you had to overcome during your dissertation process. </a:t>
            </a:r>
            <a:endParaRPr lang="en-US" sz="2600" dirty="0" smtClean="0"/>
          </a:p>
          <a:p>
            <a:endParaRPr lang="en-US" sz="2600" dirty="0" smtClean="0"/>
          </a:p>
          <a:p>
            <a:r>
              <a:rPr lang="en-US" sz="2600" dirty="0" smtClean="0"/>
              <a:t>6a. What were your lowest points in your doctoral journey.</a:t>
            </a:r>
            <a:endParaRPr lang="en-US" sz="2600" dirty="0"/>
          </a:p>
          <a:p>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32</a:t>
            </a:fld>
            <a:endParaRPr lang="en-US" dirty="0"/>
          </a:p>
        </p:txBody>
      </p:sp>
    </p:spTree>
    <p:extLst>
      <p:ext uri="{BB962C8B-B14F-4D97-AF65-F5344CB8AC3E}">
        <p14:creationId xmlns:p14="http://schemas.microsoft.com/office/powerpoint/2010/main" val="3418055179"/>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Diction 6.0			</a:t>
            </a:r>
            <a:endParaRPr lang="en-US" dirty="0"/>
          </a:p>
        </p:txBody>
      </p:sp>
      <p:sp>
        <p:nvSpPr>
          <p:cNvPr id="3" name="Content Placeholder 2"/>
          <p:cNvSpPr>
            <a:spLocks noGrp="1"/>
          </p:cNvSpPr>
          <p:nvPr>
            <p:ph idx="1"/>
          </p:nvPr>
        </p:nvSpPr>
        <p:spPr/>
        <p:txBody>
          <a:bodyPr>
            <a:normAutofit/>
          </a:bodyPr>
          <a:lstStyle/>
          <a:p>
            <a:r>
              <a:rPr lang="en-US" dirty="0" smtClean="0"/>
              <a:t>Interviews transcribed for Content Analysis</a:t>
            </a:r>
          </a:p>
          <a:p>
            <a:endParaRPr lang="en-US" dirty="0"/>
          </a:p>
          <a:p>
            <a:r>
              <a:rPr lang="en-US" dirty="0" smtClean="0"/>
              <a:t>Computer software utilizes 31 dictionaries to search for patterns or trends</a:t>
            </a:r>
          </a:p>
          <a:p>
            <a:endParaRPr lang="en-US" dirty="0"/>
          </a:p>
          <a:p>
            <a:r>
              <a:rPr lang="en-US" dirty="0" smtClean="0"/>
              <a:t>Analysis of words based on 5 variables: Activity, Optimism, Certainty, Realism and Commonality</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33</a:t>
            </a:fld>
            <a:endParaRPr lang="en-US" dirty="0"/>
          </a:p>
        </p:txBody>
      </p:sp>
    </p:spTree>
    <p:extLst>
      <p:ext uri="{BB962C8B-B14F-4D97-AF65-F5344CB8AC3E}">
        <p14:creationId xmlns:p14="http://schemas.microsoft.com/office/powerpoint/2010/main" val="3029050883"/>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normAutofit/>
          </a:bodyPr>
          <a:lstStyle/>
          <a:p>
            <a:r>
              <a:rPr lang="en-US" dirty="0" smtClean="0"/>
              <a:t>Phase Two: Online Web Based Survey</a:t>
            </a:r>
          </a:p>
          <a:p>
            <a:pPr lvl="1"/>
            <a:r>
              <a:rPr lang="en-US" dirty="0" smtClean="0"/>
              <a:t>Developed from themes (Diction 6.0) </a:t>
            </a:r>
          </a:p>
          <a:p>
            <a:pPr lvl="1"/>
            <a:r>
              <a:rPr lang="en-US" dirty="0" smtClean="0"/>
              <a:t>134 Participants </a:t>
            </a:r>
          </a:p>
          <a:p>
            <a:pPr lvl="2"/>
            <a:r>
              <a:rPr lang="en-US" sz="2800" dirty="0" smtClean="0"/>
              <a:t>(24) Demographic and (24) Likert </a:t>
            </a:r>
            <a:r>
              <a:rPr lang="en-US" sz="2800" dirty="0"/>
              <a:t>Scale </a:t>
            </a:r>
            <a:endParaRPr lang="en-US" sz="2800" dirty="0" smtClean="0"/>
          </a:p>
          <a:p>
            <a:pPr lvl="1"/>
            <a:r>
              <a:rPr lang="en-US" dirty="0" smtClean="0"/>
              <a:t>Participant Acknowledged Consent</a:t>
            </a:r>
          </a:p>
          <a:p>
            <a:pPr lvl="1"/>
            <a:r>
              <a:rPr lang="en-US" dirty="0" smtClean="0"/>
              <a:t>Access through Monkey Survey</a:t>
            </a:r>
          </a:p>
          <a:p>
            <a:pPr lvl="1"/>
            <a:r>
              <a:rPr lang="en-US" dirty="0" smtClean="0"/>
              <a:t>Validation of Phase 1 interviews</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34</a:t>
            </a:fld>
            <a:endParaRPr lang="en-US" dirty="0"/>
          </a:p>
        </p:txBody>
      </p:sp>
    </p:spTree>
    <p:extLst>
      <p:ext uri="{BB962C8B-B14F-4D97-AF65-F5344CB8AC3E}">
        <p14:creationId xmlns:p14="http://schemas.microsoft.com/office/powerpoint/2010/main" val="829409753"/>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marL="0" indent="0" algn="ctr">
              <a:buNone/>
            </a:pPr>
            <a:r>
              <a:rPr lang="en-US" sz="6600" dirty="0">
                <a:ln w="18415" cmpd="sng">
                  <a:solidFill>
                    <a:srgbClr val="FFFFFF"/>
                  </a:solidFill>
                  <a:prstDash val="solid"/>
                </a:ln>
                <a:solidFill>
                  <a:srgbClr val="FFFFFF"/>
                </a:solidFill>
                <a:effectLst>
                  <a:outerShdw blurRad="38100" dist="38100" dir="2700000" algn="tl">
                    <a:srgbClr val="000000">
                      <a:alpha val="43137"/>
                    </a:srgbClr>
                  </a:outerShdw>
                </a:effectLst>
              </a:rPr>
              <a:t>Chapter </a:t>
            </a:r>
            <a:r>
              <a:rPr lang="en-US" sz="6600" dirty="0" smtClean="0">
                <a:ln w="18415" cmpd="sng">
                  <a:solidFill>
                    <a:srgbClr val="FFFFFF"/>
                  </a:solidFill>
                  <a:prstDash val="solid"/>
                </a:ln>
                <a:solidFill>
                  <a:srgbClr val="FFFFFF"/>
                </a:solidFill>
                <a:effectLst>
                  <a:outerShdw blurRad="38100" dist="38100" dir="2700000" algn="tl">
                    <a:srgbClr val="000000">
                      <a:alpha val="43137"/>
                    </a:srgbClr>
                  </a:outerShdw>
                </a:effectLst>
              </a:rPr>
              <a:t>Four: </a:t>
            </a:r>
          </a:p>
          <a:p>
            <a:pPr marL="0" indent="0" algn="ctr">
              <a:buNone/>
            </a:pPr>
            <a:r>
              <a:rPr lang="en-US" sz="4800" dirty="0" smtClean="0">
                <a:ln w="18415" cmpd="sng">
                  <a:solidFill>
                    <a:srgbClr val="FFFFFF"/>
                  </a:solidFill>
                  <a:prstDash val="solid"/>
                </a:ln>
                <a:solidFill>
                  <a:srgbClr val="FFFFFF"/>
                </a:solidFill>
                <a:effectLst>
                  <a:outerShdw blurRad="38100" dist="38100" dir="2700000" algn="tl">
                    <a:srgbClr val="000000">
                      <a:alpha val="43137"/>
                    </a:srgbClr>
                  </a:outerShdw>
                </a:effectLst>
              </a:rPr>
              <a:t>Findings</a:t>
            </a:r>
            <a:endParaRPr lang="en-US" sz="4800"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35</a:t>
            </a:fld>
            <a:endParaRPr lang="en-US" dirty="0"/>
          </a:p>
        </p:txBody>
      </p:sp>
    </p:spTree>
    <p:extLst>
      <p:ext uri="{BB962C8B-B14F-4D97-AF65-F5344CB8AC3E}">
        <p14:creationId xmlns:p14="http://schemas.microsoft.com/office/powerpoint/2010/main" val="544966210"/>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Four</a:t>
            </a:r>
            <a:endParaRPr lang="en-US" dirty="0"/>
          </a:p>
        </p:txBody>
      </p:sp>
      <p:sp>
        <p:nvSpPr>
          <p:cNvPr id="3" name="Subtitle 2"/>
          <p:cNvSpPr>
            <a:spLocks noGrp="1"/>
          </p:cNvSpPr>
          <p:nvPr>
            <p:ph idx="1"/>
          </p:nvPr>
        </p:nvSpPr>
        <p:spPr/>
        <p:txBody>
          <a:bodyPr/>
          <a:lstStyle/>
          <a:p>
            <a:pPr marL="0" indent="0" algn="l">
              <a:buNone/>
            </a:pPr>
            <a:endParaRPr lang="en-US" dirty="0"/>
          </a:p>
          <a:p>
            <a:pPr marL="457200" indent="-457200" algn="l">
              <a:buFont typeface="Arial"/>
              <a:buChar char="•"/>
            </a:pPr>
            <a:r>
              <a:rPr lang="en-US" dirty="0" smtClean="0"/>
              <a:t>Findings</a:t>
            </a:r>
          </a:p>
          <a:p>
            <a:pPr marL="857250" lvl="1" indent="-457200">
              <a:buFont typeface="Arial"/>
              <a:buChar char="•"/>
            </a:pPr>
            <a:r>
              <a:rPr lang="en-US" dirty="0" smtClean="0"/>
              <a:t>Phase 1: One on One Interviews</a:t>
            </a:r>
            <a:r>
              <a:rPr lang="en-US" dirty="0"/>
              <a:t> </a:t>
            </a:r>
          </a:p>
          <a:p>
            <a:pPr marL="857250" lvl="1" indent="-457200">
              <a:buFont typeface="Arial"/>
              <a:buChar char="•"/>
            </a:pPr>
            <a:r>
              <a:rPr lang="en-US" dirty="0"/>
              <a:t>C</a:t>
            </a:r>
            <a:r>
              <a:rPr lang="en-US" dirty="0" smtClean="0"/>
              <a:t>ontent Analysis (Diction 6.0)</a:t>
            </a:r>
          </a:p>
          <a:p>
            <a:pPr marL="857250" lvl="1" indent="-457200">
              <a:buFont typeface="Arial"/>
              <a:buChar char="•"/>
            </a:pPr>
            <a:r>
              <a:rPr lang="en-US" dirty="0" smtClean="0"/>
              <a:t>Phase 2: Web-Based Survey</a:t>
            </a:r>
          </a:p>
          <a:p>
            <a:pPr marL="857250" lvl="1" indent="-457200">
              <a:buFont typeface="Arial"/>
              <a:buChar char="•"/>
            </a:pPr>
            <a:endParaRPr lang="en-US" dirty="0" smtClean="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36</a:t>
            </a:fld>
            <a:endParaRPr lang="en-US" dirty="0"/>
          </a:p>
        </p:txBody>
      </p:sp>
    </p:spTree>
    <p:extLst>
      <p:ext uri="{BB962C8B-B14F-4D97-AF65-F5344CB8AC3E}">
        <p14:creationId xmlns:p14="http://schemas.microsoft.com/office/powerpoint/2010/main" val="2236266352"/>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Participant Statistics</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37</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266073579"/>
              </p:ext>
            </p:extLst>
          </p:nvPr>
        </p:nvGraphicFramePr>
        <p:xfrm>
          <a:off x="1032933" y="1722441"/>
          <a:ext cx="7416800" cy="4204223"/>
        </p:xfrm>
        <a:graphic>
          <a:graphicData uri="http://schemas.openxmlformats.org/drawingml/2006/table">
            <a:tbl>
              <a:tblPr>
                <a:tableStyleId>{3C2FFA5D-87B4-456A-9821-1D502468CF0F}</a:tableStyleId>
              </a:tblPr>
              <a:tblGrid>
                <a:gridCol w="3995296"/>
                <a:gridCol w="2040151"/>
                <a:gridCol w="1381353"/>
              </a:tblGrid>
              <a:tr h="1056167">
                <a:tc>
                  <a:txBody>
                    <a:bodyPr/>
                    <a:lstStyle/>
                    <a:p>
                      <a:pPr algn="ctr" fontAlgn="ctr"/>
                      <a:r>
                        <a:rPr lang="en-US" sz="1600" b="1" u="none" strike="noStrike" dirty="0">
                          <a:effectLst/>
                        </a:rPr>
                        <a:t>Hispanic Women with Doctorates</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600" b="1" u="none" strike="noStrike" dirty="0">
                          <a:effectLst/>
                        </a:rPr>
                        <a:t>Total</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600" b="1" u="none" strike="noStrike" dirty="0">
                          <a:effectLst/>
                        </a:rPr>
                        <a:t>% from # contacted</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r>
              <a:tr h="524676">
                <a:tc>
                  <a:txBody>
                    <a:bodyPr/>
                    <a:lstStyle/>
                    <a:p>
                      <a:pPr algn="l" fontAlgn="ctr"/>
                      <a:r>
                        <a:rPr lang="en-US" sz="1600" u="none" strike="noStrike" dirty="0">
                          <a:effectLst/>
                        </a:rPr>
                        <a:t>Contacted</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47</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nchor="ctr"/>
                </a:tc>
              </a:tr>
              <a:tr h="524676">
                <a:tc>
                  <a:txBody>
                    <a:bodyPr/>
                    <a:lstStyle/>
                    <a:p>
                      <a:pPr algn="l" fontAlgn="ctr"/>
                      <a:r>
                        <a:rPr lang="en-US" sz="1600" u="none" strike="noStrike" dirty="0">
                          <a:effectLst/>
                        </a:rPr>
                        <a:t>Did not respond to invitation</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13</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28%</a:t>
                      </a:r>
                      <a:endParaRPr lang="en-US" sz="1600" b="0" i="0" u="none" strike="noStrike" dirty="0">
                        <a:solidFill>
                          <a:srgbClr val="000000"/>
                        </a:solidFill>
                        <a:effectLst/>
                        <a:latin typeface="Times New Roman"/>
                      </a:endParaRPr>
                    </a:p>
                  </a:txBody>
                  <a:tcPr marL="12700" marR="12700" marT="12700" marB="0" anchor="ctr"/>
                </a:tc>
              </a:tr>
              <a:tr h="524676">
                <a:tc>
                  <a:txBody>
                    <a:bodyPr/>
                    <a:lstStyle/>
                    <a:p>
                      <a:pPr algn="l" fontAlgn="ctr"/>
                      <a:r>
                        <a:rPr lang="en-US" sz="1600" u="none" strike="noStrike" dirty="0">
                          <a:effectLst/>
                        </a:rPr>
                        <a:t>Responded to invitation</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34</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72%</a:t>
                      </a:r>
                      <a:endParaRPr lang="en-US" sz="1600" b="0" i="0" u="none" strike="noStrike" dirty="0">
                        <a:solidFill>
                          <a:srgbClr val="000000"/>
                        </a:solidFill>
                        <a:effectLst/>
                        <a:latin typeface="Times New Roman"/>
                      </a:endParaRPr>
                    </a:p>
                  </a:txBody>
                  <a:tcPr marL="12700" marR="12700" marT="12700" marB="0" anchor="ctr"/>
                </a:tc>
              </a:tr>
              <a:tr h="524676">
                <a:tc>
                  <a:txBody>
                    <a:bodyPr/>
                    <a:lstStyle/>
                    <a:p>
                      <a:pPr algn="l" fontAlgn="ctr"/>
                      <a:r>
                        <a:rPr lang="en-US" sz="1600" u="none" strike="noStrike" dirty="0">
                          <a:effectLst/>
                        </a:rPr>
                        <a:t>Did not meet the established criteria</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6</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13%</a:t>
                      </a:r>
                      <a:endParaRPr lang="en-US" sz="1600" b="0" i="0" u="none" strike="noStrike" dirty="0">
                        <a:solidFill>
                          <a:srgbClr val="000000"/>
                        </a:solidFill>
                        <a:effectLst/>
                        <a:latin typeface="Times New Roman"/>
                      </a:endParaRPr>
                    </a:p>
                  </a:txBody>
                  <a:tcPr marL="12700" marR="12700" marT="12700" marB="0" anchor="ctr"/>
                </a:tc>
              </a:tr>
              <a:tr h="524676">
                <a:tc>
                  <a:txBody>
                    <a:bodyPr/>
                    <a:lstStyle/>
                    <a:p>
                      <a:pPr algn="l" fontAlgn="ctr"/>
                      <a:r>
                        <a:rPr lang="en-US" sz="1600" u="none" strike="noStrike" dirty="0">
                          <a:effectLst/>
                        </a:rPr>
                        <a:t>Did not participate after contacted</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4</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9%</a:t>
                      </a:r>
                      <a:endParaRPr lang="en-US" sz="1600" b="0" i="0" u="none" strike="noStrike" dirty="0">
                        <a:solidFill>
                          <a:srgbClr val="000000"/>
                        </a:solidFill>
                        <a:effectLst/>
                        <a:latin typeface="Times New Roman"/>
                      </a:endParaRPr>
                    </a:p>
                  </a:txBody>
                  <a:tcPr marL="12700" marR="12700" marT="12700" marB="0" anchor="ctr"/>
                </a:tc>
              </a:tr>
              <a:tr h="524676">
                <a:tc>
                  <a:txBody>
                    <a:bodyPr/>
                    <a:lstStyle/>
                    <a:p>
                      <a:pPr algn="l" fontAlgn="ctr"/>
                      <a:r>
                        <a:rPr lang="en-US" sz="1600" u="none" strike="noStrike" dirty="0">
                          <a:effectLst/>
                        </a:rPr>
                        <a:t>Participated</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24</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51%</a:t>
                      </a:r>
                      <a:endParaRPr lang="en-US" sz="1600" b="0" i="0" u="none" strike="noStrike" dirty="0">
                        <a:solidFill>
                          <a:srgbClr val="000000"/>
                        </a:solidFill>
                        <a:effectLst/>
                        <a:latin typeface="Times New Roman"/>
                      </a:endParaRPr>
                    </a:p>
                  </a:txBody>
                  <a:tcPr marL="12700" marR="12700" marT="12700" marB="0" anchor="ctr"/>
                </a:tc>
              </a:tr>
            </a:tbl>
          </a:graphicData>
        </a:graphic>
      </p:graphicFrame>
    </p:spTree>
    <p:extLst>
      <p:ext uri="{BB962C8B-B14F-4D97-AF65-F5344CB8AC3E}">
        <p14:creationId xmlns:p14="http://schemas.microsoft.com/office/powerpoint/2010/main" val="3760576601"/>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Themes</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38</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154788991"/>
              </p:ext>
            </p:extLst>
          </p:nvPr>
        </p:nvGraphicFramePr>
        <p:xfrm>
          <a:off x="766234" y="1417638"/>
          <a:ext cx="7844366" cy="4365931"/>
        </p:xfrm>
        <a:graphic>
          <a:graphicData uri="http://schemas.openxmlformats.org/drawingml/2006/table">
            <a:tbl>
              <a:tblPr>
                <a:tableStyleId>{3C2FFA5D-87B4-456A-9821-1D502468CF0F}</a:tableStyleId>
              </a:tblPr>
              <a:tblGrid>
                <a:gridCol w="1012686"/>
                <a:gridCol w="4444080"/>
                <a:gridCol w="1231900"/>
                <a:gridCol w="1155700"/>
              </a:tblGrid>
              <a:tr h="933237">
                <a:tc>
                  <a:txBody>
                    <a:bodyPr/>
                    <a:lstStyle/>
                    <a:p>
                      <a:pPr algn="ctr" fontAlgn="ctr"/>
                      <a:r>
                        <a:rPr lang="en-US" sz="1600" b="1" u="none" strike="noStrike" dirty="0">
                          <a:effectLst/>
                        </a:rPr>
                        <a:t>Interview               Question #</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600" b="1" u="none" strike="noStrike" dirty="0">
                          <a:effectLst/>
                        </a:rPr>
                        <a:t>Thematic Categories Developed</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600" b="1" u="none" strike="noStrike" dirty="0">
                          <a:effectLst/>
                        </a:rPr>
                        <a:t>Women Responding</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600" b="1" u="none" strike="noStrike" dirty="0">
                          <a:effectLst/>
                        </a:rPr>
                        <a:t>% to share Experience</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r>
              <a:tr h="312432">
                <a:tc>
                  <a:txBody>
                    <a:bodyPr/>
                    <a:lstStyle/>
                    <a:p>
                      <a:pPr algn="ctr" fontAlgn="ctr"/>
                      <a:r>
                        <a:rPr lang="en-US" sz="1600" u="none" strike="noStrike" dirty="0">
                          <a:effectLst/>
                        </a:rPr>
                        <a:t>1</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Clarity of Subject Matter topic</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22</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92%</a:t>
                      </a:r>
                      <a:endParaRPr lang="en-US" sz="1600" b="0" i="0" u="none" strike="noStrike" dirty="0">
                        <a:solidFill>
                          <a:srgbClr val="000000"/>
                        </a:solidFill>
                        <a:effectLst/>
                        <a:latin typeface="Times New Roman"/>
                      </a:endParaRPr>
                    </a:p>
                  </a:txBody>
                  <a:tcPr marL="12700" marR="12700" marT="12700" marB="0" anchor="ctr"/>
                </a:tc>
              </a:tr>
              <a:tr h="608633">
                <a:tc>
                  <a:txBody>
                    <a:bodyPr/>
                    <a:lstStyle/>
                    <a:p>
                      <a:pPr algn="ctr" fontAlgn="ctr"/>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Subject Matter expert in Hispanic topic</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15</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63%</a:t>
                      </a:r>
                      <a:endParaRPr lang="en-US" sz="1600" b="0" i="0" u="none" strike="noStrike" dirty="0">
                        <a:solidFill>
                          <a:srgbClr val="000000"/>
                        </a:solidFill>
                        <a:effectLst/>
                        <a:latin typeface="Times New Roman"/>
                      </a:endParaRPr>
                    </a:p>
                  </a:txBody>
                  <a:tcPr marL="12700" marR="12700" marT="12700" marB="0" anchor="ctr"/>
                </a:tc>
              </a:tr>
              <a:tr h="312432">
                <a:tc>
                  <a:txBody>
                    <a:bodyPr/>
                    <a:lstStyle/>
                    <a:p>
                      <a:pPr algn="ctr" fontAlgn="ctr"/>
                      <a:r>
                        <a:rPr lang="en-US" sz="1600" u="none" strike="noStrike" dirty="0">
                          <a:effectLst/>
                        </a:rPr>
                        <a:t>2</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Mentor Encouragement</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11</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46%</a:t>
                      </a:r>
                      <a:endParaRPr lang="en-US" sz="1600" b="0" i="0" u="none" strike="noStrike" dirty="0">
                        <a:solidFill>
                          <a:srgbClr val="000000"/>
                        </a:solidFill>
                        <a:effectLst/>
                        <a:latin typeface="Times New Roman"/>
                      </a:endParaRPr>
                    </a:p>
                  </a:txBody>
                  <a:tcPr marL="12700" marR="12700" marT="12700" marB="0" anchor="ctr"/>
                </a:tc>
              </a:tr>
              <a:tr h="312432">
                <a:tc>
                  <a:txBody>
                    <a:bodyPr/>
                    <a:lstStyle/>
                    <a:p>
                      <a:pPr algn="ctr" fontAlgn="ctr"/>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Knowledge and Research</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9</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38%</a:t>
                      </a:r>
                      <a:endParaRPr lang="en-US" sz="1600" b="0" i="0" u="none" strike="noStrike" dirty="0">
                        <a:solidFill>
                          <a:srgbClr val="000000"/>
                        </a:solidFill>
                        <a:effectLst/>
                        <a:latin typeface="Times New Roman"/>
                      </a:endParaRPr>
                    </a:p>
                  </a:txBody>
                  <a:tcPr marL="12700" marR="12700" marT="12700" marB="0" anchor="ctr"/>
                </a:tc>
              </a:tr>
              <a:tr h="312432">
                <a:tc>
                  <a:txBody>
                    <a:bodyPr/>
                    <a:lstStyle/>
                    <a:p>
                      <a:pPr algn="ctr" fontAlgn="ctr"/>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A voice and credibility</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9</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38%</a:t>
                      </a:r>
                      <a:endParaRPr lang="en-US" sz="1600" b="0" i="0" u="none" strike="noStrike" dirty="0">
                        <a:solidFill>
                          <a:srgbClr val="000000"/>
                        </a:solidFill>
                        <a:effectLst/>
                        <a:latin typeface="Times New Roman"/>
                      </a:endParaRPr>
                    </a:p>
                  </a:txBody>
                  <a:tcPr marL="12700" marR="12700" marT="12700" marB="0" anchor="ctr"/>
                </a:tc>
              </a:tr>
              <a:tr h="312432">
                <a:tc>
                  <a:txBody>
                    <a:bodyPr/>
                    <a:lstStyle/>
                    <a:p>
                      <a:pPr algn="ctr" fontAlgn="ctr"/>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I needed a PhD</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8</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33%</a:t>
                      </a:r>
                      <a:endParaRPr lang="en-US" sz="1600" b="0" i="0" u="none" strike="noStrike" dirty="0">
                        <a:solidFill>
                          <a:srgbClr val="000000"/>
                        </a:solidFill>
                        <a:effectLst/>
                        <a:latin typeface="Times New Roman"/>
                      </a:endParaRPr>
                    </a:p>
                  </a:txBody>
                  <a:tcPr marL="12700" marR="12700" marT="12700" marB="0" anchor="ctr"/>
                </a:tc>
              </a:tr>
              <a:tr h="312432">
                <a:tc>
                  <a:txBody>
                    <a:bodyPr/>
                    <a:lstStyle/>
                    <a:p>
                      <a:pPr algn="ctr" fontAlgn="ctr"/>
                      <a:r>
                        <a:rPr lang="en-US" sz="1600" u="none" strike="noStrike" dirty="0">
                          <a:effectLst/>
                        </a:rPr>
                        <a:t>3a</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Amount of time: less than five years</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16</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67%</a:t>
                      </a:r>
                      <a:endParaRPr lang="en-US" sz="1600" b="0" i="0" u="none" strike="noStrike" dirty="0">
                        <a:solidFill>
                          <a:srgbClr val="000000"/>
                        </a:solidFill>
                        <a:effectLst/>
                        <a:latin typeface="Times New Roman"/>
                      </a:endParaRPr>
                    </a:p>
                  </a:txBody>
                  <a:tcPr marL="12700" marR="12700" marT="12700" marB="0" anchor="ctr"/>
                </a:tc>
              </a:tr>
              <a:tr h="312432">
                <a:tc>
                  <a:txBody>
                    <a:bodyPr/>
                    <a:lstStyle/>
                    <a:p>
                      <a:pPr algn="ctr" fontAlgn="ctr"/>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Amount of time: more than five years</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8</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33%</a:t>
                      </a:r>
                      <a:endParaRPr lang="en-US" sz="1600" b="0" i="0" u="none" strike="noStrike" dirty="0">
                        <a:solidFill>
                          <a:srgbClr val="000000"/>
                        </a:solidFill>
                        <a:effectLst/>
                        <a:latin typeface="Times New Roman"/>
                      </a:endParaRPr>
                    </a:p>
                  </a:txBody>
                  <a:tcPr marL="12700" marR="12700" marT="12700" marB="0" anchor="ctr"/>
                </a:tc>
              </a:tr>
              <a:tr h="312432">
                <a:tc>
                  <a:txBody>
                    <a:bodyPr/>
                    <a:lstStyle/>
                    <a:p>
                      <a:pPr algn="ctr" fontAlgn="ctr"/>
                      <a:r>
                        <a:rPr lang="en-US" sz="1600" u="none" strike="noStrike" dirty="0">
                          <a:effectLst/>
                        </a:rPr>
                        <a:t>3b</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Time was planned</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19</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79%</a:t>
                      </a:r>
                      <a:endParaRPr lang="en-US" sz="1600" b="0" i="0" u="none" strike="noStrike" dirty="0">
                        <a:solidFill>
                          <a:srgbClr val="000000"/>
                        </a:solidFill>
                        <a:effectLst/>
                        <a:latin typeface="Times New Roman"/>
                      </a:endParaRPr>
                    </a:p>
                  </a:txBody>
                  <a:tcPr marL="12700" marR="12700" marT="12700" marB="0" anchor="ctr"/>
                </a:tc>
              </a:tr>
              <a:tr h="324605">
                <a:tc>
                  <a:txBody>
                    <a:bodyPr/>
                    <a:lstStyle/>
                    <a:p>
                      <a:pPr algn="ctr" fontAlgn="ctr"/>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Time was a surprise</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5</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21%</a:t>
                      </a:r>
                      <a:endParaRPr lang="en-US" sz="1600" b="0" i="0" u="none" strike="noStrike" dirty="0">
                        <a:solidFill>
                          <a:srgbClr val="000000"/>
                        </a:solidFill>
                        <a:effectLst/>
                        <a:latin typeface="Times New Roman"/>
                      </a:endParaRPr>
                    </a:p>
                  </a:txBody>
                  <a:tcPr marL="12700" marR="12700" marT="12700" marB="0" anchor="ctr"/>
                </a:tc>
              </a:tr>
            </a:tbl>
          </a:graphicData>
        </a:graphic>
      </p:graphicFrame>
    </p:spTree>
    <p:extLst>
      <p:ext uri="{BB962C8B-B14F-4D97-AF65-F5344CB8AC3E}">
        <p14:creationId xmlns:p14="http://schemas.microsoft.com/office/powerpoint/2010/main" val="978163513"/>
      </p:ext>
    </p:extLst>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Themes</a:t>
            </a:r>
            <a:endParaRPr lang="en-US" dirty="0"/>
          </a:p>
        </p:txBody>
      </p:sp>
      <p:sp>
        <p:nvSpPr>
          <p:cNvPr id="3" name="Footer Placeholder 2"/>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4" name="Slide Number Placeholder 3"/>
          <p:cNvSpPr>
            <a:spLocks noGrp="1"/>
          </p:cNvSpPr>
          <p:nvPr>
            <p:ph type="sldNum" sz="quarter" idx="12"/>
          </p:nvPr>
        </p:nvSpPr>
        <p:spPr/>
        <p:txBody>
          <a:bodyPr/>
          <a:lstStyle/>
          <a:p>
            <a:fld id="{6D4F7528-EB8A-2F42-BE20-B4492BC9CD67}" type="slidenum">
              <a:rPr lang="en-US" smtClean="0"/>
              <a:pPr/>
              <a:t>39</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953116332"/>
              </p:ext>
            </p:extLst>
          </p:nvPr>
        </p:nvGraphicFramePr>
        <p:xfrm>
          <a:off x="745064" y="1417639"/>
          <a:ext cx="8056036" cy="4209328"/>
        </p:xfrm>
        <a:graphic>
          <a:graphicData uri="http://schemas.openxmlformats.org/drawingml/2006/table">
            <a:tbl>
              <a:tblPr>
                <a:tableStyleId>{3C2FFA5D-87B4-456A-9821-1D502468CF0F}</a:tableStyleId>
              </a:tblPr>
              <a:tblGrid>
                <a:gridCol w="1077350"/>
                <a:gridCol w="4540286"/>
                <a:gridCol w="1286098"/>
                <a:gridCol w="1152302"/>
              </a:tblGrid>
              <a:tr h="1048950">
                <a:tc>
                  <a:txBody>
                    <a:bodyPr/>
                    <a:lstStyle/>
                    <a:p>
                      <a:pPr algn="l" fontAlgn="ctr"/>
                      <a:r>
                        <a:rPr lang="en-US" sz="1600" b="1" u="none" strike="noStrike" dirty="0">
                          <a:effectLst/>
                        </a:rPr>
                        <a:t>Interview               Question #</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600" b="1" u="none" strike="noStrike" dirty="0">
                          <a:effectLst/>
                        </a:rPr>
                        <a:t>Thematic Categories Developed</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600" b="1" u="none" strike="noStrike" dirty="0">
                          <a:effectLst/>
                        </a:rPr>
                        <a:t>Women Responding</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600" b="1" u="none" strike="noStrike" dirty="0">
                          <a:effectLst/>
                        </a:rPr>
                        <a:t>% to share Experience</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r>
              <a:tr h="342048">
                <a:tc>
                  <a:txBody>
                    <a:bodyPr/>
                    <a:lstStyle/>
                    <a:p>
                      <a:pPr algn="ctr" fontAlgn="ctr"/>
                      <a:r>
                        <a:rPr lang="en-US" sz="1600" u="none" strike="noStrike" dirty="0">
                          <a:effectLst/>
                        </a:rPr>
                        <a:t>4</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Traditional female role</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22</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92%</a:t>
                      </a:r>
                      <a:endParaRPr lang="en-US" sz="1600" b="0" i="0" u="none" strike="noStrike" dirty="0">
                        <a:solidFill>
                          <a:srgbClr val="000000"/>
                        </a:solidFill>
                        <a:effectLst/>
                        <a:latin typeface="Times New Roman"/>
                      </a:endParaRPr>
                    </a:p>
                  </a:txBody>
                  <a:tcPr marL="12700" marR="12700" marT="12700" marB="0" anchor="ctr"/>
                </a:tc>
              </a:tr>
              <a:tr h="342048">
                <a:tc>
                  <a:txBody>
                    <a:bodyPr/>
                    <a:lstStyle/>
                    <a:p>
                      <a:pPr algn="ctr" fontAlgn="ctr"/>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No expectations for higher education</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20</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83%</a:t>
                      </a:r>
                      <a:endParaRPr lang="en-US" sz="1600" b="0" i="0" u="none" strike="noStrike" dirty="0">
                        <a:solidFill>
                          <a:srgbClr val="000000"/>
                        </a:solidFill>
                        <a:effectLst/>
                        <a:latin typeface="Times New Roman"/>
                      </a:endParaRPr>
                    </a:p>
                  </a:txBody>
                  <a:tcPr marL="12700" marR="12700" marT="12700" marB="0" anchor="ctr"/>
                </a:tc>
              </a:tr>
              <a:tr h="342048">
                <a:tc>
                  <a:txBody>
                    <a:bodyPr/>
                    <a:lstStyle/>
                    <a:p>
                      <a:pPr algn="ctr" fontAlgn="ctr"/>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Education important</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14</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58%</a:t>
                      </a:r>
                      <a:endParaRPr lang="en-US" sz="1600" b="0" i="0" u="none" strike="noStrike" dirty="0">
                        <a:solidFill>
                          <a:srgbClr val="000000"/>
                        </a:solidFill>
                        <a:effectLst/>
                        <a:latin typeface="Times New Roman"/>
                      </a:endParaRPr>
                    </a:p>
                  </a:txBody>
                  <a:tcPr marL="12700" marR="12700" marT="12700" marB="0" anchor="ctr"/>
                </a:tc>
              </a:tr>
              <a:tr h="342048">
                <a:tc>
                  <a:txBody>
                    <a:bodyPr/>
                    <a:lstStyle/>
                    <a:p>
                      <a:pPr algn="ctr" fontAlgn="ctr"/>
                      <a:r>
                        <a:rPr lang="en-US" sz="1600" u="none" strike="noStrike" dirty="0">
                          <a:effectLst/>
                        </a:rPr>
                        <a:t>5</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Time: commuting, family, work</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11</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46%</a:t>
                      </a:r>
                      <a:endParaRPr lang="en-US" sz="1600" b="0" i="0" u="none" strike="noStrike" dirty="0">
                        <a:solidFill>
                          <a:srgbClr val="000000"/>
                        </a:solidFill>
                        <a:effectLst/>
                        <a:latin typeface="Times New Roman"/>
                      </a:endParaRPr>
                    </a:p>
                  </a:txBody>
                  <a:tcPr marL="12700" marR="12700" marT="12700" marB="0" anchor="ctr"/>
                </a:tc>
              </a:tr>
              <a:tr h="342048">
                <a:tc>
                  <a:txBody>
                    <a:bodyPr/>
                    <a:lstStyle/>
                    <a:p>
                      <a:pPr algn="ctr" fontAlgn="ctr"/>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Writer’s Block</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9</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38%</a:t>
                      </a:r>
                      <a:endParaRPr lang="en-US" sz="1600" b="0" i="0" u="none" strike="noStrike" dirty="0">
                        <a:solidFill>
                          <a:srgbClr val="000000"/>
                        </a:solidFill>
                        <a:effectLst/>
                        <a:latin typeface="Times New Roman"/>
                      </a:endParaRPr>
                    </a:p>
                  </a:txBody>
                  <a:tcPr marL="12700" marR="12700" marT="12700" marB="0" anchor="ctr"/>
                </a:tc>
              </a:tr>
              <a:tr h="485942">
                <a:tc>
                  <a:txBody>
                    <a:bodyPr/>
                    <a:lstStyle/>
                    <a:p>
                      <a:pPr algn="ctr" fontAlgn="ctr"/>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No obstacles due to strong support system</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9</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38%</a:t>
                      </a:r>
                      <a:endParaRPr lang="en-US" sz="1600" b="0" i="0" u="none" strike="noStrike" dirty="0">
                        <a:solidFill>
                          <a:srgbClr val="000000"/>
                        </a:solidFill>
                        <a:effectLst/>
                        <a:latin typeface="Times New Roman"/>
                      </a:endParaRPr>
                    </a:p>
                  </a:txBody>
                  <a:tcPr marL="12700" marR="12700" marT="12700" marB="0" anchor="ctr"/>
                </a:tc>
              </a:tr>
              <a:tr h="342048">
                <a:tc>
                  <a:txBody>
                    <a:bodyPr/>
                    <a:lstStyle/>
                    <a:p>
                      <a:pPr algn="ctr" fontAlgn="ctr"/>
                      <a:r>
                        <a:rPr lang="en-US" sz="1600" u="none" strike="noStrike" dirty="0">
                          <a:effectLst/>
                        </a:rPr>
                        <a:t>6a</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         </a:t>
                      </a:r>
                      <a:r>
                        <a:rPr lang="en-US" sz="1600" u="none" strike="noStrike" dirty="0" smtClean="0">
                          <a:effectLst/>
                        </a:rPr>
                        <a:t>a</a:t>
                      </a:r>
                      <a:r>
                        <a:rPr lang="en-US" sz="1600" u="none" strike="noStrike" dirty="0">
                          <a:effectLst/>
                        </a:rPr>
                        <a:t>.    Personal Situations</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14</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58%</a:t>
                      </a:r>
                      <a:endParaRPr lang="en-US" sz="1600" b="0" i="0" u="none" strike="noStrike" dirty="0">
                        <a:solidFill>
                          <a:srgbClr val="000000"/>
                        </a:solidFill>
                        <a:effectLst/>
                        <a:latin typeface="Times New Roman"/>
                      </a:endParaRPr>
                    </a:p>
                  </a:txBody>
                  <a:tcPr marL="12700" marR="12700" marT="12700" marB="0" anchor="ctr"/>
                </a:tc>
              </a:tr>
              <a:tr h="351170">
                <a:tc>
                  <a:txBody>
                    <a:bodyPr/>
                    <a:lstStyle/>
                    <a:p>
                      <a:pPr algn="l" fontAlgn="t"/>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tc>
                <a:tc>
                  <a:txBody>
                    <a:bodyPr/>
                    <a:lstStyle/>
                    <a:p>
                      <a:pPr algn="l" fontAlgn="t"/>
                      <a:r>
                        <a:rPr lang="en-US" sz="1600" u="none" strike="noStrike" dirty="0">
                          <a:effectLst/>
                        </a:rPr>
                        <a:t>        </a:t>
                      </a:r>
                      <a:r>
                        <a:rPr lang="en-US" sz="1600" u="none" strike="noStrike" dirty="0" smtClean="0">
                          <a:effectLst/>
                        </a:rPr>
                        <a:t> </a:t>
                      </a:r>
                      <a:r>
                        <a:rPr lang="en-US" sz="1600" u="none" strike="noStrike" dirty="0">
                          <a:effectLst/>
                        </a:rPr>
                        <a:t>a.    Family Situations</a:t>
                      </a:r>
                      <a:endParaRPr lang="en-US" sz="1600" b="0" i="0" u="none" strike="noStrike" dirty="0">
                        <a:solidFill>
                          <a:srgbClr val="000000"/>
                        </a:solidFill>
                        <a:effectLst/>
                        <a:latin typeface="Times New Roman"/>
                      </a:endParaRPr>
                    </a:p>
                  </a:txBody>
                  <a:tcPr marL="12700" marR="12700" marT="12700" marB="0"/>
                </a:tc>
                <a:tc>
                  <a:txBody>
                    <a:bodyPr/>
                    <a:lstStyle/>
                    <a:p>
                      <a:pPr algn="ctr" fontAlgn="ctr"/>
                      <a:r>
                        <a:rPr lang="en-US" sz="1600" u="none" strike="noStrike" dirty="0">
                          <a:effectLst/>
                        </a:rPr>
                        <a:t>11</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46%</a:t>
                      </a:r>
                      <a:endParaRPr lang="en-US" sz="1600" b="0" i="0" u="none" strike="noStrike" dirty="0">
                        <a:solidFill>
                          <a:srgbClr val="000000"/>
                        </a:solidFill>
                        <a:effectLst/>
                        <a:latin typeface="Times New Roman"/>
                      </a:endParaRPr>
                    </a:p>
                  </a:txBody>
                  <a:tcPr marL="12700" marR="12700" marT="12700" marB="0" anchor="ctr"/>
                </a:tc>
              </a:tr>
              <a:tr h="249138">
                <a:tc>
                  <a:txBody>
                    <a:bodyPr/>
                    <a:lstStyle/>
                    <a:p>
                      <a:pPr algn="l" fontAlgn="t"/>
                      <a:r>
                        <a:rPr lang="en-US" sz="1600" u="none" strike="noStrike" dirty="0">
                          <a:effectLst/>
                        </a:rPr>
                        <a:t> </a:t>
                      </a:r>
                      <a:endParaRPr lang="en-US" sz="1600" b="0" i="0" u="none" strike="noStrike" dirty="0">
                        <a:solidFill>
                          <a:srgbClr val="000000"/>
                        </a:solidFill>
                        <a:effectLst/>
                        <a:latin typeface="Times New Roman"/>
                      </a:endParaRPr>
                    </a:p>
                  </a:txBody>
                  <a:tcPr marL="12700" marR="12700" marT="12700" marB="0"/>
                </a:tc>
                <a:tc>
                  <a:txBody>
                    <a:bodyPr/>
                    <a:lstStyle/>
                    <a:p>
                      <a:pPr algn="l" fontAlgn="t"/>
                      <a:r>
                        <a:rPr lang="en-US" sz="1600" u="none" strike="noStrike" dirty="0">
                          <a:effectLst/>
                        </a:rPr>
                        <a:t>         </a:t>
                      </a:r>
                      <a:r>
                        <a:rPr lang="en-US" sz="1600" u="none" strike="noStrike" dirty="0" smtClean="0">
                          <a:effectLst/>
                        </a:rPr>
                        <a:t>a</a:t>
                      </a:r>
                      <a:r>
                        <a:rPr lang="en-US" sz="1600" u="none" strike="noStrike" dirty="0">
                          <a:effectLst/>
                        </a:rPr>
                        <a:t>.    Finances</a:t>
                      </a:r>
                      <a:endParaRPr lang="en-US" sz="1600" b="0" i="0" u="none" strike="noStrike" dirty="0">
                        <a:solidFill>
                          <a:srgbClr val="000000"/>
                        </a:solidFill>
                        <a:effectLst/>
                        <a:latin typeface="Times New Roman"/>
                      </a:endParaRPr>
                    </a:p>
                  </a:txBody>
                  <a:tcPr marL="12700" marR="12700" marT="12700" marB="0"/>
                </a:tc>
                <a:tc>
                  <a:txBody>
                    <a:bodyPr/>
                    <a:lstStyle/>
                    <a:p>
                      <a:pPr algn="ctr" fontAlgn="ctr"/>
                      <a:r>
                        <a:rPr lang="en-US" sz="1600" u="none" strike="noStrike" dirty="0">
                          <a:effectLst/>
                        </a:rPr>
                        <a:t>6</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25%</a:t>
                      </a:r>
                      <a:endParaRPr lang="en-US" sz="1600" b="0" i="0" u="none" strike="noStrike" dirty="0">
                        <a:solidFill>
                          <a:srgbClr val="000000"/>
                        </a:solidFill>
                        <a:effectLst/>
                        <a:latin typeface="Times New Roman"/>
                      </a:endParaRPr>
                    </a:p>
                  </a:txBody>
                  <a:tcPr marL="12700" marR="12700" marT="12700" marB="0" anchor="ctr"/>
                </a:tc>
              </a:tr>
            </a:tbl>
          </a:graphicData>
        </a:graphic>
      </p:graphicFrame>
    </p:spTree>
    <p:extLst>
      <p:ext uri="{BB962C8B-B14F-4D97-AF65-F5344CB8AC3E}">
        <p14:creationId xmlns:p14="http://schemas.microsoft.com/office/powerpoint/2010/main" val="199303868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marL="0" indent="0" algn="ctr">
              <a:buNone/>
            </a:pPr>
            <a:r>
              <a:rPr lang="en-US" sz="6600" dirty="0">
                <a:ln w="18415" cmpd="sng">
                  <a:solidFill>
                    <a:srgbClr val="FFFFFF"/>
                  </a:solidFill>
                  <a:prstDash val="solid"/>
                </a:ln>
                <a:solidFill>
                  <a:srgbClr val="FFFFFF"/>
                </a:solidFill>
                <a:effectLst>
                  <a:outerShdw blurRad="38100" dist="38100" dir="2700000" algn="tl">
                    <a:srgbClr val="000000">
                      <a:alpha val="43137"/>
                    </a:srgbClr>
                  </a:outerShdw>
                </a:effectLst>
              </a:rPr>
              <a:t>Chapter One: </a:t>
            </a:r>
            <a:endParaRPr lang="en-US" sz="6600" dirty="0" smtClean="0">
              <a:ln w="18415" cmpd="sng">
                <a:solidFill>
                  <a:srgbClr val="FFFFFF"/>
                </a:solidFill>
                <a:prstDash val="solid"/>
              </a:ln>
              <a:solidFill>
                <a:srgbClr val="FFFFFF"/>
              </a:solidFill>
              <a:effectLst>
                <a:outerShdw blurRad="38100" dist="38100" dir="2700000" algn="tl">
                  <a:srgbClr val="000000">
                    <a:alpha val="43137"/>
                  </a:srgbClr>
                </a:outerShdw>
              </a:effectLst>
            </a:endParaRPr>
          </a:p>
          <a:p>
            <a:pPr marL="0" indent="0" algn="ctr">
              <a:buNone/>
            </a:pPr>
            <a:r>
              <a:rPr lang="en-US" sz="4800" dirty="0" smtClean="0">
                <a:ln w="18415" cmpd="sng">
                  <a:solidFill>
                    <a:srgbClr val="FFFFFF"/>
                  </a:solidFill>
                  <a:prstDash val="solid"/>
                </a:ln>
                <a:solidFill>
                  <a:srgbClr val="FFFFFF"/>
                </a:solidFill>
                <a:effectLst>
                  <a:outerShdw blurRad="38100" dist="38100" dir="2700000" algn="tl">
                    <a:srgbClr val="000000">
                      <a:alpha val="43137"/>
                    </a:srgbClr>
                  </a:outerShdw>
                </a:effectLst>
              </a:rPr>
              <a:t>The Problem</a:t>
            </a:r>
            <a:endParaRPr lang="en-US" sz="4800"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4</a:t>
            </a:fld>
            <a:endParaRPr lang="en-US" dirty="0"/>
          </a:p>
        </p:txBody>
      </p:sp>
    </p:spTree>
    <p:extLst>
      <p:ext uri="{BB962C8B-B14F-4D97-AF65-F5344CB8AC3E}">
        <p14:creationId xmlns:p14="http://schemas.microsoft.com/office/powerpoint/2010/main" val="2467958811"/>
      </p:ext>
    </p:extLst>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Themes</a:t>
            </a:r>
            <a:endParaRPr lang="en-US" dirty="0"/>
          </a:p>
        </p:txBody>
      </p:sp>
      <p:sp>
        <p:nvSpPr>
          <p:cNvPr id="3" name="Footer Placeholder 2"/>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4" name="Slide Number Placeholder 3"/>
          <p:cNvSpPr>
            <a:spLocks noGrp="1"/>
          </p:cNvSpPr>
          <p:nvPr>
            <p:ph type="sldNum" sz="quarter" idx="12"/>
          </p:nvPr>
        </p:nvSpPr>
        <p:spPr/>
        <p:txBody>
          <a:bodyPr/>
          <a:lstStyle/>
          <a:p>
            <a:fld id="{6D4F7528-EB8A-2F42-BE20-B4492BC9CD67}" type="slidenum">
              <a:rPr lang="en-US" smtClean="0"/>
              <a:pPr/>
              <a:t>40</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996471258"/>
              </p:ext>
            </p:extLst>
          </p:nvPr>
        </p:nvGraphicFramePr>
        <p:xfrm>
          <a:off x="838200" y="1417638"/>
          <a:ext cx="8026400" cy="4326144"/>
        </p:xfrm>
        <a:graphic>
          <a:graphicData uri="http://schemas.openxmlformats.org/drawingml/2006/table">
            <a:tbl>
              <a:tblPr>
                <a:tableStyleId>{3C2FFA5D-87B4-456A-9821-1D502468CF0F}</a:tableStyleId>
              </a:tblPr>
              <a:tblGrid>
                <a:gridCol w="1087683"/>
                <a:gridCol w="4525717"/>
                <a:gridCol w="1231900"/>
                <a:gridCol w="1181100"/>
              </a:tblGrid>
              <a:tr h="1135062">
                <a:tc>
                  <a:txBody>
                    <a:bodyPr/>
                    <a:lstStyle/>
                    <a:p>
                      <a:pPr algn="ctr" fontAlgn="ctr"/>
                      <a:r>
                        <a:rPr lang="it-IT" sz="1600" b="1" u="none" strike="noStrike" dirty="0" err="1">
                          <a:effectLst/>
                        </a:rPr>
                        <a:t>Interview</a:t>
                      </a:r>
                      <a:r>
                        <a:rPr lang="it-IT" sz="1600" b="1" u="none" strike="noStrike" dirty="0">
                          <a:effectLst/>
                        </a:rPr>
                        <a:t>           </a:t>
                      </a:r>
                      <a:endParaRPr lang="it-IT" sz="1600" b="1" u="none" strike="noStrike" dirty="0" smtClean="0">
                        <a:effectLst/>
                      </a:endParaRPr>
                    </a:p>
                    <a:p>
                      <a:pPr algn="ctr" fontAlgn="ctr"/>
                      <a:r>
                        <a:rPr lang="it-IT" sz="1600" b="1" u="none" strike="noStrike" dirty="0" err="1" smtClean="0">
                          <a:effectLst/>
                        </a:rPr>
                        <a:t>Question</a:t>
                      </a:r>
                      <a:r>
                        <a:rPr lang="it-IT" sz="1600" b="1" u="none" strike="noStrike" dirty="0" smtClean="0">
                          <a:effectLst/>
                        </a:rPr>
                        <a:t> </a:t>
                      </a:r>
                      <a:r>
                        <a:rPr lang="it-IT" sz="1600" b="1" u="none" strike="noStrike" dirty="0">
                          <a:effectLst/>
                        </a:rPr>
                        <a:t>#</a:t>
                      </a:r>
                      <a:endParaRPr lang="it-IT"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600" b="1" u="none" strike="noStrike" dirty="0">
                          <a:effectLst/>
                        </a:rPr>
                        <a:t>Thematic Categories Developed</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600" b="1" u="none" strike="noStrike" dirty="0">
                          <a:effectLst/>
                        </a:rPr>
                        <a:t>Women Responding</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600" b="1" u="none" strike="noStrike" dirty="0">
                          <a:effectLst/>
                        </a:rPr>
                        <a:t>% to share Experience</a:t>
                      </a:r>
                      <a:endParaRPr lang="en-US" sz="16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r>
              <a:tr h="564070">
                <a:tc>
                  <a:txBody>
                    <a:bodyPr/>
                    <a:lstStyle/>
                    <a:p>
                      <a:pPr algn="ctr" fontAlgn="ctr"/>
                      <a:r>
                        <a:rPr lang="en-US" sz="1600" u="none" strike="noStrike" dirty="0">
                          <a:effectLst/>
                        </a:rPr>
                        <a:t>6b</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smtClean="0">
                          <a:effectLst/>
                        </a:rPr>
                        <a:t>         </a:t>
                      </a:r>
                      <a:r>
                        <a:rPr lang="en-US" sz="1600" u="none" strike="noStrike" dirty="0">
                          <a:effectLst/>
                        </a:rPr>
                        <a:t>a.    approval of chair and committee</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t"/>
                      <a:endParaRPr lang="en-US" sz="1600" u="none" strike="noStrike" dirty="0" smtClean="0">
                        <a:effectLst/>
                      </a:endParaRPr>
                    </a:p>
                    <a:p>
                      <a:pPr algn="ctr" fontAlgn="t"/>
                      <a:r>
                        <a:rPr lang="en-US" sz="1600" u="none" strike="noStrike" dirty="0" smtClean="0">
                          <a:effectLst/>
                        </a:rPr>
                        <a:t>14</a:t>
                      </a:r>
                      <a:endParaRPr lang="en-US" sz="1600" b="0" i="0" u="none" strike="noStrike" dirty="0">
                        <a:solidFill>
                          <a:srgbClr val="000000"/>
                        </a:solidFill>
                        <a:effectLst/>
                        <a:latin typeface="Times New Roman"/>
                      </a:endParaRPr>
                    </a:p>
                  </a:txBody>
                  <a:tcPr marL="12700" marR="12700" marT="12700" marB="0"/>
                </a:tc>
                <a:tc>
                  <a:txBody>
                    <a:bodyPr/>
                    <a:lstStyle/>
                    <a:p>
                      <a:pPr algn="ctr" fontAlgn="t"/>
                      <a:endParaRPr lang="en-US" sz="1600" u="none" strike="noStrike" dirty="0" smtClean="0">
                        <a:effectLst/>
                      </a:endParaRPr>
                    </a:p>
                    <a:p>
                      <a:pPr algn="ctr" fontAlgn="t"/>
                      <a:r>
                        <a:rPr lang="en-US" sz="1600" u="none" strike="noStrike" dirty="0" smtClean="0">
                          <a:effectLst/>
                        </a:rPr>
                        <a:t>58</a:t>
                      </a:r>
                      <a:r>
                        <a:rPr lang="en-US" sz="1600" u="none" strike="noStrike" dirty="0">
                          <a:effectLst/>
                        </a:rPr>
                        <a:t>%</a:t>
                      </a:r>
                      <a:endParaRPr lang="en-US" sz="1600" b="0" i="0" u="none" strike="noStrike" dirty="0">
                        <a:solidFill>
                          <a:srgbClr val="000000"/>
                        </a:solidFill>
                        <a:effectLst/>
                        <a:latin typeface="Times New Roman"/>
                      </a:endParaRPr>
                    </a:p>
                  </a:txBody>
                  <a:tcPr marL="12700" marR="12700" marT="12700" marB="0"/>
                </a:tc>
              </a:tr>
              <a:tr h="338442">
                <a:tc>
                  <a:txBody>
                    <a:bodyPr/>
                    <a:lstStyle/>
                    <a:p>
                      <a:pPr algn="ctr" fontAlgn="ct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smtClean="0">
                          <a:effectLst/>
                        </a:rPr>
                        <a:t>         </a:t>
                      </a:r>
                      <a:r>
                        <a:rPr lang="en-US" sz="1600" u="none" strike="noStrike" dirty="0">
                          <a:effectLst/>
                        </a:rPr>
                        <a:t>a.     Completing each benchmark</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11</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46%</a:t>
                      </a:r>
                      <a:endParaRPr lang="en-US" sz="1600" b="0" i="0" u="none" strike="noStrike" dirty="0">
                        <a:solidFill>
                          <a:srgbClr val="000000"/>
                        </a:solidFill>
                        <a:effectLst/>
                        <a:latin typeface="Times New Roman"/>
                      </a:endParaRPr>
                    </a:p>
                  </a:txBody>
                  <a:tcPr marL="12700" marR="12700" marT="12700" marB="0" anchor="ctr"/>
                </a:tc>
              </a:tr>
              <a:tr h="564070">
                <a:tc>
                  <a:txBody>
                    <a:bodyPr/>
                    <a:lstStyle/>
                    <a:p>
                      <a:pPr algn="ctr" fontAlgn="ct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 </a:t>
                      </a:r>
                      <a:r>
                        <a:rPr lang="en-US" sz="1600" u="none" strike="noStrike" dirty="0" smtClean="0">
                          <a:effectLst/>
                        </a:rPr>
                        <a:t>        </a:t>
                      </a:r>
                      <a:r>
                        <a:rPr lang="en-US" sz="1600" u="none" strike="noStrike" dirty="0">
                          <a:effectLst/>
                        </a:rPr>
                        <a:t>a.     Completion of defense and dissertation</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6</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25%</a:t>
                      </a:r>
                      <a:endParaRPr lang="en-US" sz="1600" b="0" i="0" u="none" strike="noStrike" dirty="0">
                        <a:solidFill>
                          <a:srgbClr val="000000"/>
                        </a:solidFill>
                        <a:effectLst/>
                        <a:latin typeface="Times New Roman"/>
                      </a:endParaRPr>
                    </a:p>
                  </a:txBody>
                  <a:tcPr marL="12700" marR="12700" marT="12700" marB="0" anchor="ctr"/>
                </a:tc>
              </a:tr>
              <a:tr h="338442">
                <a:tc>
                  <a:txBody>
                    <a:bodyPr/>
                    <a:lstStyle/>
                    <a:p>
                      <a:pPr algn="ctr" fontAlgn="ctr"/>
                      <a:r>
                        <a:rPr lang="en-US" sz="1600" u="none" strike="noStrike" dirty="0">
                          <a:effectLst/>
                        </a:rPr>
                        <a:t>7</a:t>
                      </a: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Study yielded results</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15</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63%</a:t>
                      </a:r>
                      <a:endParaRPr lang="en-US" sz="1600" b="0" i="0" u="none" strike="noStrike" dirty="0">
                        <a:solidFill>
                          <a:srgbClr val="000000"/>
                        </a:solidFill>
                        <a:effectLst/>
                        <a:latin typeface="Times New Roman"/>
                      </a:endParaRPr>
                    </a:p>
                  </a:txBody>
                  <a:tcPr marL="12700" marR="12700" marT="12700" marB="0" anchor="ctr"/>
                </a:tc>
              </a:tr>
              <a:tr h="564070">
                <a:tc>
                  <a:txBody>
                    <a:bodyPr/>
                    <a:lstStyle/>
                    <a:p>
                      <a:pPr algn="ctr" fontAlgn="ct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I knew more than dissertation chair</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12</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50%</a:t>
                      </a:r>
                      <a:endParaRPr lang="en-US" sz="1600" b="0" i="0" u="none" strike="noStrike" dirty="0">
                        <a:solidFill>
                          <a:srgbClr val="000000"/>
                        </a:solidFill>
                        <a:effectLst/>
                        <a:latin typeface="Times New Roman"/>
                      </a:endParaRPr>
                    </a:p>
                  </a:txBody>
                  <a:tcPr marL="12700" marR="12700" marT="12700" marB="0" anchor="ctr"/>
                </a:tc>
              </a:tr>
              <a:tr h="338442">
                <a:tc rowSpan="2">
                  <a:txBody>
                    <a:bodyPr/>
                    <a:lstStyle/>
                    <a:p>
                      <a:pPr algn="ctr" fontAlgn="ctr"/>
                      <a:endParaRPr lang="en-US" sz="1600" b="0" i="0" u="none" strike="noStrike" dirty="0">
                        <a:solidFill>
                          <a:srgbClr val="000000"/>
                        </a:solidFill>
                        <a:effectLst/>
                        <a:latin typeface="Times New Roman"/>
                      </a:endParaRPr>
                    </a:p>
                  </a:txBody>
                  <a:tcPr marL="12700" marR="12700" marT="12700" marB="0" anchor="ctr"/>
                </a:tc>
                <a:tc>
                  <a:txBody>
                    <a:bodyPr/>
                    <a:lstStyle/>
                    <a:p>
                      <a:pPr algn="l" fontAlgn="ctr"/>
                      <a:r>
                        <a:rPr lang="en-US" sz="1600" u="none" strike="noStrike" dirty="0">
                          <a:effectLst/>
                        </a:rPr>
                        <a:t>a.      I knew what I was doing</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ctr"/>
                      <a:r>
                        <a:rPr lang="en-US" sz="1600" u="none" strike="noStrike" dirty="0">
                          <a:effectLst/>
                        </a:rPr>
                        <a:t>9</a:t>
                      </a:r>
                      <a:endParaRPr lang="en-US" sz="1600" b="0" i="0" u="none" strike="noStrike" dirty="0">
                        <a:solidFill>
                          <a:srgbClr val="000000"/>
                        </a:solidFill>
                        <a:effectLst/>
                        <a:latin typeface="Times New Roman"/>
                      </a:endParaRPr>
                    </a:p>
                  </a:txBody>
                  <a:tcPr marL="12700" marR="12700" marT="12700" marB="0" anchor="ctr"/>
                </a:tc>
                <a:tc>
                  <a:txBody>
                    <a:bodyPr/>
                    <a:lstStyle/>
                    <a:p>
                      <a:pPr algn="ctr" fontAlgn="ctr"/>
                      <a:r>
                        <a:rPr lang="en-US" sz="1600" u="none" strike="noStrike" dirty="0">
                          <a:effectLst/>
                        </a:rPr>
                        <a:t>38%</a:t>
                      </a:r>
                      <a:endParaRPr lang="en-US" sz="1600" b="0" i="0" u="none" strike="noStrike" dirty="0">
                        <a:solidFill>
                          <a:srgbClr val="000000"/>
                        </a:solidFill>
                        <a:effectLst/>
                        <a:latin typeface="Times New Roman"/>
                      </a:endParaRPr>
                    </a:p>
                  </a:txBody>
                  <a:tcPr marL="12700" marR="12700" marT="12700" marB="0" anchor="ctr"/>
                </a:tc>
              </a:tr>
              <a:tr h="483546">
                <a:tc vMerge="1">
                  <a:txBody>
                    <a:bodyPr/>
                    <a:lstStyle/>
                    <a:p>
                      <a:endParaRPr lang="en-US"/>
                    </a:p>
                  </a:txBody>
                  <a:tcPr/>
                </a:tc>
                <a:tc>
                  <a:txBody>
                    <a:bodyPr/>
                    <a:lstStyle/>
                    <a:p>
                      <a:pPr algn="l" fontAlgn="ctr"/>
                      <a:r>
                        <a:rPr lang="en-US" sz="1600" u="none" strike="noStrike" dirty="0">
                          <a:effectLst/>
                        </a:rPr>
                        <a:t>a.     No moment of insights yet.</a:t>
                      </a:r>
                      <a:endParaRPr lang="en-US" sz="1600" b="0" i="0" u="none" strike="noStrike" dirty="0">
                        <a:solidFill>
                          <a:srgbClr val="000000"/>
                        </a:solidFill>
                        <a:effectLst/>
                        <a:latin typeface="Times New Roman"/>
                      </a:endParaRPr>
                    </a:p>
                  </a:txBody>
                  <a:tcPr marL="457200" marR="12700" marT="12700" marB="0" anchor="ctr"/>
                </a:tc>
                <a:tc>
                  <a:txBody>
                    <a:bodyPr/>
                    <a:lstStyle/>
                    <a:p>
                      <a:pPr algn="ctr" fontAlgn="t"/>
                      <a:r>
                        <a:rPr lang="en-US" sz="1600" u="none" strike="noStrike" dirty="0">
                          <a:effectLst/>
                        </a:rPr>
                        <a:t>6</a:t>
                      </a:r>
                      <a:endParaRPr lang="en-US" sz="1600" b="0" i="0" u="none" strike="noStrike" dirty="0">
                        <a:solidFill>
                          <a:srgbClr val="000000"/>
                        </a:solidFill>
                        <a:effectLst/>
                        <a:latin typeface="Times New Roman"/>
                      </a:endParaRPr>
                    </a:p>
                  </a:txBody>
                  <a:tcPr marL="12700" marR="12700" marT="12700" marB="0"/>
                </a:tc>
                <a:tc>
                  <a:txBody>
                    <a:bodyPr/>
                    <a:lstStyle/>
                    <a:p>
                      <a:pPr algn="ctr" fontAlgn="t"/>
                      <a:r>
                        <a:rPr lang="en-US" sz="1600" u="none" strike="noStrike" dirty="0">
                          <a:effectLst/>
                        </a:rPr>
                        <a:t>25%</a:t>
                      </a:r>
                      <a:endParaRPr lang="en-US" sz="1600" b="0" i="0" u="none" strike="noStrike" dirty="0">
                        <a:solidFill>
                          <a:srgbClr val="000000"/>
                        </a:solidFill>
                        <a:effectLst/>
                        <a:latin typeface="Times New Roman"/>
                      </a:endParaRPr>
                    </a:p>
                  </a:txBody>
                  <a:tcPr marL="12700" marR="12700" marT="12700" marB="0"/>
                </a:tc>
              </a:tr>
            </a:tbl>
          </a:graphicData>
        </a:graphic>
      </p:graphicFrame>
    </p:spTree>
    <p:extLst>
      <p:ext uri="{BB962C8B-B14F-4D97-AF65-F5344CB8AC3E}">
        <p14:creationId xmlns:p14="http://schemas.microsoft.com/office/powerpoint/2010/main" val="1938589012"/>
      </p:ext>
    </p:extLst>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Themes</a:t>
            </a:r>
            <a:endParaRPr lang="en-US" dirty="0"/>
          </a:p>
        </p:txBody>
      </p:sp>
      <p:sp>
        <p:nvSpPr>
          <p:cNvPr id="3" name="Footer Placeholder 2"/>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4" name="Slide Number Placeholder 3"/>
          <p:cNvSpPr>
            <a:spLocks noGrp="1"/>
          </p:cNvSpPr>
          <p:nvPr>
            <p:ph type="sldNum" sz="quarter" idx="12"/>
          </p:nvPr>
        </p:nvSpPr>
        <p:spPr/>
        <p:txBody>
          <a:bodyPr/>
          <a:lstStyle/>
          <a:p>
            <a:fld id="{6D4F7528-EB8A-2F42-BE20-B4492BC9CD67}" type="slidenum">
              <a:rPr lang="en-US" smtClean="0"/>
              <a:pPr/>
              <a:t>41</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141409504"/>
              </p:ext>
            </p:extLst>
          </p:nvPr>
        </p:nvGraphicFramePr>
        <p:xfrm>
          <a:off x="457202" y="1236131"/>
          <a:ext cx="8229597" cy="5008074"/>
        </p:xfrm>
        <a:graphic>
          <a:graphicData uri="http://schemas.openxmlformats.org/drawingml/2006/table">
            <a:tbl>
              <a:tblPr>
                <a:tableStyleId>{3C2FFA5D-87B4-456A-9821-1D502468CF0F}</a:tableStyleId>
              </a:tblPr>
              <a:tblGrid>
                <a:gridCol w="1956349"/>
                <a:gridCol w="1649153"/>
                <a:gridCol w="1665320"/>
                <a:gridCol w="1956349"/>
                <a:gridCol w="1002426"/>
              </a:tblGrid>
              <a:tr h="491069">
                <a:tc>
                  <a:txBody>
                    <a:bodyPr/>
                    <a:lstStyle/>
                    <a:p>
                      <a:pPr algn="ctr" fontAlgn="ctr"/>
                      <a:r>
                        <a:rPr lang="en-US" sz="1100" b="1" u="none" strike="noStrike" dirty="0">
                          <a:effectLst/>
                        </a:rPr>
                        <a:t>Research questions</a:t>
                      </a:r>
                      <a:endParaRPr lang="en-US" sz="1100" b="1" i="0" u="none" strike="noStrike" dirty="0">
                        <a:solidFill>
                          <a:srgbClr val="000000"/>
                        </a:solidFill>
                        <a:effectLst/>
                        <a:latin typeface="Times New Roman"/>
                      </a:endParaRPr>
                    </a:p>
                  </a:txBody>
                  <a:tcPr marL="11400" marR="11400" marT="11400" marB="0" anchor="ctr">
                    <a:solidFill>
                      <a:schemeClr val="bg2">
                        <a:lumMod val="40000"/>
                        <a:lumOff val="60000"/>
                      </a:schemeClr>
                    </a:solidFill>
                  </a:tcPr>
                </a:tc>
                <a:tc>
                  <a:txBody>
                    <a:bodyPr/>
                    <a:lstStyle/>
                    <a:p>
                      <a:pPr algn="ctr" fontAlgn="ctr"/>
                      <a:r>
                        <a:rPr lang="en-US" sz="1100" b="1" u="none" strike="noStrike" dirty="0">
                          <a:effectLst/>
                        </a:rPr>
                        <a:t>Open-ended questions</a:t>
                      </a:r>
                      <a:endParaRPr lang="en-US" sz="1100" b="1" i="0" u="none" strike="noStrike" dirty="0">
                        <a:solidFill>
                          <a:srgbClr val="000000"/>
                        </a:solidFill>
                        <a:effectLst/>
                        <a:latin typeface="Times New Roman"/>
                      </a:endParaRPr>
                    </a:p>
                  </a:txBody>
                  <a:tcPr marL="11400" marR="11400" marT="11400" marB="0" anchor="ctr">
                    <a:solidFill>
                      <a:schemeClr val="bg2">
                        <a:lumMod val="40000"/>
                        <a:lumOff val="60000"/>
                      </a:schemeClr>
                    </a:solidFill>
                  </a:tcPr>
                </a:tc>
                <a:tc>
                  <a:txBody>
                    <a:bodyPr/>
                    <a:lstStyle/>
                    <a:p>
                      <a:pPr algn="ctr" fontAlgn="ctr"/>
                      <a:r>
                        <a:rPr lang="en-US" sz="1100" b="1" u="none" strike="noStrike" dirty="0">
                          <a:effectLst/>
                        </a:rPr>
                        <a:t>Themes from interviews</a:t>
                      </a:r>
                      <a:endParaRPr lang="en-US" sz="1100" b="1" i="0" u="none" strike="noStrike" dirty="0">
                        <a:solidFill>
                          <a:srgbClr val="000000"/>
                        </a:solidFill>
                        <a:effectLst/>
                        <a:latin typeface="Times New Roman"/>
                      </a:endParaRPr>
                    </a:p>
                  </a:txBody>
                  <a:tcPr marL="11400" marR="11400" marT="11400" marB="0" anchor="ctr">
                    <a:solidFill>
                      <a:schemeClr val="bg2">
                        <a:lumMod val="40000"/>
                        <a:lumOff val="60000"/>
                      </a:schemeClr>
                    </a:solidFill>
                  </a:tcPr>
                </a:tc>
                <a:tc>
                  <a:txBody>
                    <a:bodyPr/>
                    <a:lstStyle/>
                    <a:p>
                      <a:pPr algn="ctr" fontAlgn="ctr"/>
                      <a:r>
                        <a:rPr lang="en-US" sz="1100" b="1" u="none" strike="noStrike" dirty="0">
                          <a:effectLst/>
                        </a:rPr>
                        <a:t>Questions from Diction 6.0</a:t>
                      </a:r>
                      <a:endParaRPr lang="en-US" sz="1100" b="1" i="0" u="none" strike="noStrike" dirty="0">
                        <a:solidFill>
                          <a:srgbClr val="000000"/>
                        </a:solidFill>
                        <a:effectLst/>
                        <a:latin typeface="Times New Roman"/>
                      </a:endParaRPr>
                    </a:p>
                  </a:txBody>
                  <a:tcPr marL="11400" marR="11400" marT="11400" marB="0" anchor="ctr">
                    <a:solidFill>
                      <a:schemeClr val="bg2">
                        <a:lumMod val="40000"/>
                        <a:lumOff val="60000"/>
                      </a:schemeClr>
                    </a:solidFill>
                  </a:tcPr>
                </a:tc>
                <a:tc>
                  <a:txBody>
                    <a:bodyPr/>
                    <a:lstStyle/>
                    <a:p>
                      <a:pPr algn="ctr" fontAlgn="ctr"/>
                      <a:r>
                        <a:rPr lang="en-US" sz="1100" b="1" u="none" strike="noStrike" dirty="0">
                          <a:effectLst/>
                        </a:rPr>
                        <a:t>Web results</a:t>
                      </a:r>
                      <a:endParaRPr lang="en-US" sz="1100" b="1" i="0" u="none" strike="noStrike" dirty="0">
                        <a:solidFill>
                          <a:srgbClr val="000000"/>
                        </a:solidFill>
                        <a:effectLst/>
                        <a:latin typeface="Times New Roman"/>
                      </a:endParaRPr>
                    </a:p>
                  </a:txBody>
                  <a:tcPr marL="11400" marR="11400" marT="11400" marB="0" anchor="ctr">
                    <a:solidFill>
                      <a:schemeClr val="bg2">
                        <a:lumMod val="40000"/>
                        <a:lumOff val="60000"/>
                      </a:schemeClr>
                    </a:solidFill>
                  </a:tcPr>
                </a:tc>
              </a:tr>
              <a:tr h="786584">
                <a:tc rowSpan="2">
                  <a:txBody>
                    <a:bodyPr/>
                    <a:lstStyle/>
                    <a:p>
                      <a:pPr algn="l" fontAlgn="ctr"/>
                      <a:r>
                        <a:rPr lang="en-US" sz="1100" u="none" strike="noStrike" dirty="0">
                          <a:effectLst/>
                        </a:rPr>
                        <a:t>1.  How did HWWED know when they had acquired academic knowledge during the dissertation process to become a Subject Matter Expert?</a:t>
                      </a:r>
                      <a:endParaRPr lang="en-US" sz="1100" b="0" i="0" u="none" strike="noStrike" dirty="0">
                        <a:solidFill>
                          <a:srgbClr val="000000"/>
                        </a:solidFill>
                        <a:effectLst/>
                        <a:latin typeface="Times New Roman"/>
                      </a:endParaRPr>
                    </a:p>
                  </a:txBody>
                  <a:tcPr marL="136805" marR="11400" marT="11400" marB="0" anchor="ctr"/>
                </a:tc>
                <a:tc rowSpan="2">
                  <a:txBody>
                    <a:bodyPr/>
                    <a:lstStyle/>
                    <a:p>
                      <a:pPr algn="l" fontAlgn="ctr"/>
                      <a:r>
                        <a:rPr lang="en-US" sz="1100" u="none" strike="noStrike" dirty="0">
                          <a:effectLst/>
                        </a:rPr>
                        <a:t>1. Explain the type of research study you conducted (i.e. the area of study).</a:t>
                      </a:r>
                      <a:endParaRPr lang="en-US" sz="1100" b="0" i="0" u="none" strike="noStrike" dirty="0">
                        <a:solidFill>
                          <a:srgbClr val="000000"/>
                        </a:solidFill>
                        <a:effectLst/>
                        <a:latin typeface="Times New Roman"/>
                      </a:endParaRPr>
                    </a:p>
                  </a:txBody>
                  <a:tcPr marL="136805" marR="11400" marT="11400" marB="0" anchor="ctr"/>
                </a:tc>
                <a:tc rowSpan="2">
                  <a:txBody>
                    <a:bodyPr/>
                    <a:lstStyle/>
                    <a:p>
                      <a:pPr algn="l" fontAlgn="ctr"/>
                      <a:r>
                        <a:rPr lang="en-US" sz="1100" u="none" strike="noStrike" dirty="0">
                          <a:effectLst/>
                        </a:rPr>
                        <a:t>Clarity of SME topic   </a:t>
                      </a:r>
                      <a:endParaRPr lang="en-US" sz="1100" u="none" strike="noStrike" dirty="0" smtClean="0">
                        <a:effectLst/>
                      </a:endParaRPr>
                    </a:p>
                    <a:p>
                      <a:pPr algn="l" fontAlgn="ctr"/>
                      <a:endParaRPr lang="en-US" sz="1100" u="none" strike="noStrike" dirty="0" smtClean="0">
                        <a:effectLst/>
                      </a:endParaRPr>
                    </a:p>
                    <a:p>
                      <a:pPr algn="l" fontAlgn="ctr"/>
                      <a:endParaRPr lang="en-US" sz="1100" u="none" strike="noStrike" dirty="0" smtClean="0">
                        <a:effectLst/>
                      </a:endParaRPr>
                    </a:p>
                    <a:p>
                      <a:pPr algn="l" fontAlgn="ctr"/>
                      <a:endParaRPr lang="en-US" sz="1100" u="none" strike="noStrike" dirty="0" smtClean="0">
                        <a:effectLst/>
                      </a:endParaRPr>
                    </a:p>
                    <a:p>
                      <a:pPr algn="l" fontAlgn="ctr"/>
                      <a:endParaRPr lang="en-US" sz="1100" u="none" strike="noStrike" dirty="0" smtClean="0">
                        <a:effectLst/>
                      </a:endParaRPr>
                    </a:p>
                    <a:p>
                      <a:pPr algn="l" fontAlgn="ctr"/>
                      <a:r>
                        <a:rPr lang="en-US" sz="1100" u="none" strike="noStrike" dirty="0" smtClean="0">
                          <a:effectLst/>
                        </a:rPr>
                        <a:t>SME </a:t>
                      </a:r>
                      <a:r>
                        <a:rPr lang="en-US" sz="1100" u="none" strike="noStrike" dirty="0">
                          <a:effectLst/>
                        </a:rPr>
                        <a:t>in Hispanic Topic</a:t>
                      </a:r>
                      <a:endParaRPr lang="en-US" sz="1100" b="0" i="0" u="none" strike="noStrike" dirty="0">
                        <a:solidFill>
                          <a:srgbClr val="000000"/>
                        </a:solidFill>
                        <a:effectLst/>
                        <a:latin typeface="Times New Roman"/>
                      </a:endParaRPr>
                    </a:p>
                  </a:txBody>
                  <a:tcPr marL="11400" marR="11400" marT="11400" marB="0" anchor="ctr"/>
                </a:tc>
                <a:tc>
                  <a:txBody>
                    <a:bodyPr/>
                    <a:lstStyle/>
                    <a:p>
                      <a:pPr algn="l" fontAlgn="ctr"/>
                      <a:r>
                        <a:rPr lang="en-US" sz="1100" u="none" strike="noStrike" dirty="0">
                          <a:effectLst/>
                        </a:rPr>
                        <a:t>1. I have clarity of my subject matter expertise and can explain it to others.</a:t>
                      </a:r>
                      <a:endParaRPr lang="en-US" sz="1100" b="0" i="0" u="none" strike="noStrike" dirty="0">
                        <a:solidFill>
                          <a:srgbClr val="000000"/>
                        </a:solidFill>
                        <a:effectLst/>
                        <a:latin typeface="Times New Roman"/>
                      </a:endParaRPr>
                    </a:p>
                    <a:p>
                      <a:pPr algn="l" fontAlgn="ctr"/>
                      <a:r>
                        <a:rPr lang="en-US" sz="1100" u="none" strike="noStrike" dirty="0">
                          <a:effectLst/>
                        </a:rPr>
                        <a:t> </a:t>
                      </a:r>
                      <a:endParaRPr lang="en-US" sz="1100" b="0" i="0" u="none" strike="noStrike" dirty="0">
                        <a:solidFill>
                          <a:srgbClr val="000000"/>
                        </a:solidFill>
                        <a:effectLst/>
                        <a:latin typeface="Times New Roman"/>
                      </a:endParaRPr>
                    </a:p>
                  </a:txBody>
                  <a:tcPr marL="136805" marR="11400" marT="11400" marB="0" anchor="ctr"/>
                </a:tc>
                <a:tc>
                  <a:txBody>
                    <a:bodyPr/>
                    <a:lstStyle/>
                    <a:p>
                      <a:pPr algn="l" fontAlgn="ctr"/>
                      <a:r>
                        <a:rPr lang="en-US" sz="1100" u="none" strike="noStrike" dirty="0" smtClean="0">
                          <a:effectLst/>
                        </a:rPr>
                        <a:t>96% Agree</a:t>
                      </a:r>
                    </a:p>
                    <a:p>
                      <a:pPr algn="l" fontAlgn="ctr"/>
                      <a:r>
                        <a:rPr lang="en-US" sz="1100" u="none" strike="noStrike" dirty="0" smtClean="0">
                          <a:effectLst/>
                        </a:rPr>
                        <a:t>4% Disagree</a:t>
                      </a:r>
                      <a:endParaRPr lang="en-US" sz="1100" b="0" i="0" u="none" strike="noStrike" dirty="0">
                        <a:solidFill>
                          <a:srgbClr val="000000"/>
                        </a:solidFill>
                        <a:effectLst/>
                        <a:latin typeface="Times New Roman"/>
                      </a:endParaRPr>
                    </a:p>
                  </a:txBody>
                  <a:tcPr marL="11400" marR="11400" marT="11400" marB="0" anchor="ctr"/>
                </a:tc>
              </a:tr>
              <a:tr h="1602782">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r>
                        <a:rPr lang="en-US" sz="1100" u="none" strike="noStrike" dirty="0">
                          <a:effectLst/>
                        </a:rPr>
                        <a:t>2. I became a subject matter expert in my field and integrated a Hispanic community topic.</a:t>
                      </a:r>
                      <a:endParaRPr lang="en-US" sz="1100" b="0" i="0" u="none" strike="noStrike" dirty="0">
                        <a:solidFill>
                          <a:srgbClr val="000000"/>
                        </a:solidFill>
                        <a:effectLst/>
                        <a:latin typeface="Times New Roman"/>
                      </a:endParaRPr>
                    </a:p>
                  </a:txBody>
                  <a:tcPr marL="136805" marR="11400" marT="11400" marB="0" anchor="ctr"/>
                </a:tc>
                <a:tc>
                  <a:txBody>
                    <a:bodyPr/>
                    <a:lstStyle/>
                    <a:p>
                      <a:pPr algn="l" fontAlgn="ctr"/>
                      <a:endParaRPr lang="en-US" sz="1100" u="none" strike="noStrike" dirty="0" smtClean="0">
                        <a:effectLst/>
                      </a:endParaRPr>
                    </a:p>
                    <a:p>
                      <a:pPr algn="l" fontAlgn="ctr"/>
                      <a:endParaRPr lang="en-US" sz="1100" u="none" strike="noStrike" dirty="0" smtClean="0">
                        <a:effectLst/>
                      </a:endParaRPr>
                    </a:p>
                    <a:p>
                      <a:pPr algn="l" fontAlgn="ctr"/>
                      <a:r>
                        <a:rPr lang="en-US" sz="1100" u="none" strike="noStrike" dirty="0" smtClean="0">
                          <a:effectLst/>
                        </a:rPr>
                        <a:t>53</a:t>
                      </a:r>
                      <a:r>
                        <a:rPr lang="en-US" sz="1100" u="none" strike="noStrike" dirty="0">
                          <a:effectLst/>
                        </a:rPr>
                        <a:t>%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47% Disagree</a:t>
                      </a:r>
                    </a:p>
                    <a:p>
                      <a:pPr algn="l" fontAlgn="ctr"/>
                      <a:endParaRPr lang="en-US" sz="1100" b="0" i="0" u="none" strike="noStrike" dirty="0">
                        <a:solidFill>
                          <a:srgbClr val="000000"/>
                        </a:solidFill>
                        <a:effectLst/>
                        <a:latin typeface="Times New Roman"/>
                      </a:endParaRPr>
                    </a:p>
                    <a:p>
                      <a:pPr algn="l" fontAlgn="ctr"/>
                      <a:r>
                        <a:rPr lang="en-US" sz="1100" u="none" strike="noStrike" dirty="0">
                          <a:effectLst/>
                        </a:rPr>
                        <a:t> </a:t>
                      </a:r>
                      <a:endParaRPr lang="en-US" sz="1100" b="0" i="0" u="none" strike="noStrike" dirty="0">
                        <a:solidFill>
                          <a:srgbClr val="000000"/>
                        </a:solidFill>
                        <a:effectLst/>
                        <a:latin typeface="Times New Roman"/>
                      </a:endParaRPr>
                    </a:p>
                    <a:p>
                      <a:pPr algn="l" fontAlgn="ctr"/>
                      <a:r>
                        <a:rPr lang="en-US" sz="1100" u="none" strike="noStrike" dirty="0">
                          <a:effectLst/>
                        </a:rPr>
                        <a:t> </a:t>
                      </a:r>
                      <a:endParaRPr lang="en-US" sz="1100" b="0" i="0" u="none" strike="noStrike" dirty="0">
                        <a:solidFill>
                          <a:srgbClr val="000000"/>
                        </a:solidFill>
                        <a:effectLst/>
                        <a:latin typeface="Times New Roman"/>
                      </a:endParaRPr>
                    </a:p>
                    <a:p>
                      <a:pPr algn="l" fontAlgn="ctr"/>
                      <a:r>
                        <a:rPr lang="en-US" sz="1100" u="none" strike="noStrike" dirty="0">
                          <a:effectLst/>
                        </a:rPr>
                        <a:t> </a:t>
                      </a:r>
                      <a:endParaRPr lang="en-US" sz="1100" b="0" i="0" u="none" strike="noStrike" dirty="0">
                        <a:solidFill>
                          <a:srgbClr val="000000"/>
                        </a:solidFill>
                        <a:effectLst/>
                        <a:latin typeface="Times New Roman"/>
                      </a:endParaRPr>
                    </a:p>
                  </a:txBody>
                  <a:tcPr marL="11400" marR="11400" marT="11400" marB="0" anchor="ctr"/>
                </a:tc>
              </a:tr>
              <a:tr h="2127639">
                <a:tc>
                  <a:txBody>
                    <a:bodyPr/>
                    <a:lstStyle/>
                    <a:p>
                      <a:pPr algn="l" fontAlgn="ctr"/>
                      <a:r>
                        <a:rPr lang="en-US" sz="1100" u="none" strike="noStrike" dirty="0">
                          <a:effectLst/>
                        </a:rPr>
                        <a:t>1.  How did HWWED know when they had acquired academic knowledge during the dissertation process to become a Subject Matter Expert?</a:t>
                      </a:r>
                      <a:endParaRPr lang="en-US" sz="1100" b="0" i="0" u="none" strike="noStrike" dirty="0">
                        <a:solidFill>
                          <a:srgbClr val="000000"/>
                        </a:solidFill>
                        <a:effectLst/>
                        <a:latin typeface="Times New Roman"/>
                      </a:endParaRPr>
                    </a:p>
                  </a:txBody>
                  <a:tcPr marL="136805" marR="11400" marT="11400" marB="0" anchor="ctr"/>
                </a:tc>
                <a:tc>
                  <a:txBody>
                    <a:bodyPr/>
                    <a:lstStyle/>
                    <a:p>
                      <a:pPr algn="l" fontAlgn="ctr"/>
                      <a:r>
                        <a:rPr lang="en-US" sz="1100" u="none" strike="noStrike" dirty="0">
                          <a:effectLst/>
                        </a:rPr>
                        <a:t>3b. Was the amount of time involved in the completion of your dissertation process planned or was it a surprise and why?</a:t>
                      </a:r>
                      <a:endParaRPr lang="en-US" sz="1100" b="0" i="0" u="none" strike="noStrike" dirty="0">
                        <a:solidFill>
                          <a:srgbClr val="000000"/>
                        </a:solidFill>
                        <a:effectLst/>
                        <a:latin typeface="Times New Roman"/>
                      </a:endParaRPr>
                    </a:p>
                  </a:txBody>
                  <a:tcPr marL="136805" marR="11400" marT="11400" marB="0" anchor="ctr"/>
                </a:tc>
                <a:tc>
                  <a:txBody>
                    <a:bodyPr/>
                    <a:lstStyle/>
                    <a:p>
                      <a:pPr algn="l" fontAlgn="ctr"/>
                      <a:endParaRPr lang="en-US" sz="1100" u="none" strike="noStrike" dirty="0" smtClean="0">
                        <a:effectLst/>
                      </a:endParaRPr>
                    </a:p>
                    <a:p>
                      <a:pPr algn="l" fontAlgn="ctr"/>
                      <a:r>
                        <a:rPr lang="en-US" sz="1100" u="none" strike="noStrike" dirty="0" smtClean="0">
                          <a:effectLst/>
                        </a:rPr>
                        <a:t>Time </a:t>
                      </a:r>
                      <a:r>
                        <a:rPr lang="en-US" sz="1100" u="none" strike="noStrike" dirty="0">
                          <a:effectLst/>
                        </a:rPr>
                        <a:t>was Planned</a:t>
                      </a:r>
                      <a:endParaRPr lang="en-US" sz="1100" b="0" i="0" u="none" strike="noStrike" dirty="0">
                        <a:solidFill>
                          <a:srgbClr val="000000"/>
                        </a:solidFill>
                        <a:effectLst/>
                        <a:latin typeface="Times New Roman"/>
                      </a:endParaRPr>
                    </a:p>
                    <a:p>
                      <a:pPr algn="l" fontAlgn="ctr"/>
                      <a:r>
                        <a:rPr lang="en-US" sz="1100" u="none" strike="noStrike" dirty="0">
                          <a:effectLst/>
                        </a:rPr>
                        <a:t> </a:t>
                      </a:r>
                      <a:endParaRPr lang="en-US" sz="1100" b="0" i="0" u="none" strike="noStrike" dirty="0">
                        <a:solidFill>
                          <a:srgbClr val="000000"/>
                        </a:solidFill>
                        <a:effectLst/>
                        <a:latin typeface="Times New Roman"/>
                      </a:endParaRPr>
                    </a:p>
                  </a:txBody>
                  <a:tcPr marL="11400" marR="11400" marT="11400" marB="0" anchor="ctr"/>
                </a:tc>
                <a:tc>
                  <a:txBody>
                    <a:bodyPr/>
                    <a:lstStyle/>
                    <a:p>
                      <a:pPr algn="l" fontAlgn="ctr"/>
                      <a:r>
                        <a:rPr lang="en-US" sz="1100" u="none" strike="noStrike" dirty="0">
                          <a:effectLst/>
                        </a:rPr>
                        <a:t>3. I finished my doctoral degree in time I set as a goal when I began my doctoral studies.</a:t>
                      </a:r>
                      <a:endParaRPr lang="en-US" sz="1100" b="0" i="0" u="none" strike="noStrike" dirty="0">
                        <a:solidFill>
                          <a:srgbClr val="000000"/>
                        </a:solidFill>
                        <a:effectLst/>
                        <a:latin typeface="Times New Roman"/>
                      </a:endParaRPr>
                    </a:p>
                  </a:txBody>
                  <a:tcPr marL="136805" marR="11400" marT="11400" marB="0" anchor="ctr"/>
                </a:tc>
                <a:tc>
                  <a:txBody>
                    <a:bodyPr/>
                    <a:lstStyle/>
                    <a:p>
                      <a:pPr algn="l" fontAlgn="ctr"/>
                      <a:endParaRPr lang="en-US" sz="1100" u="none" strike="noStrike" dirty="0" smtClean="0">
                        <a:effectLst/>
                      </a:endParaRPr>
                    </a:p>
                    <a:p>
                      <a:pPr algn="l" fontAlgn="ctr"/>
                      <a:endParaRPr lang="en-US" sz="1100" u="none" strike="noStrike" dirty="0" smtClean="0">
                        <a:effectLst/>
                      </a:endParaRPr>
                    </a:p>
                    <a:p>
                      <a:pPr algn="l" fontAlgn="ctr"/>
                      <a:endParaRPr lang="en-US" sz="1100" u="none" strike="noStrike" dirty="0" smtClean="0">
                        <a:effectLst/>
                      </a:endParaRPr>
                    </a:p>
                    <a:p>
                      <a:pPr algn="l" fontAlgn="ctr"/>
                      <a:endParaRPr lang="en-US" sz="1100" u="none" strike="noStrike" dirty="0" smtClean="0">
                        <a:effectLst/>
                      </a:endParaRPr>
                    </a:p>
                    <a:p>
                      <a:pPr algn="l" fontAlgn="ctr"/>
                      <a:r>
                        <a:rPr lang="en-US" sz="1100" u="none" strike="noStrike" dirty="0" smtClean="0">
                          <a:effectLst/>
                        </a:rPr>
                        <a:t>67</a:t>
                      </a:r>
                      <a:r>
                        <a:rPr lang="en-US" sz="1100" u="none" strike="noStrike" dirty="0">
                          <a:effectLst/>
                        </a:rPr>
                        <a:t>%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33% Disagree</a:t>
                      </a:r>
                    </a:p>
                    <a:p>
                      <a:pPr algn="l" fontAlgn="ctr"/>
                      <a:endParaRPr lang="en-US" sz="1100" b="0" i="0" u="none" strike="noStrike" dirty="0">
                        <a:solidFill>
                          <a:srgbClr val="000000"/>
                        </a:solidFill>
                        <a:effectLst/>
                        <a:latin typeface="Times New Roman"/>
                      </a:endParaRPr>
                    </a:p>
                    <a:p>
                      <a:pPr algn="l" fontAlgn="ctr"/>
                      <a:r>
                        <a:rPr lang="en-US" sz="1100" u="none" strike="noStrike" dirty="0">
                          <a:effectLst/>
                        </a:rPr>
                        <a:t> </a:t>
                      </a:r>
                      <a:endParaRPr lang="en-US" sz="1100" b="0" i="0" u="none" strike="noStrike" dirty="0">
                        <a:solidFill>
                          <a:srgbClr val="000000"/>
                        </a:solidFill>
                        <a:effectLst/>
                        <a:latin typeface="Times New Roman"/>
                      </a:endParaRPr>
                    </a:p>
                    <a:p>
                      <a:pPr algn="l" fontAlgn="t"/>
                      <a:r>
                        <a:rPr lang="en-US" sz="1100" u="none" strike="noStrike" dirty="0">
                          <a:effectLst/>
                        </a:rPr>
                        <a:t> </a:t>
                      </a:r>
                      <a:endParaRPr lang="en-US" sz="1100" b="0" i="0" u="none" strike="noStrike" dirty="0">
                        <a:solidFill>
                          <a:srgbClr val="000000"/>
                        </a:solidFill>
                        <a:effectLst/>
                        <a:latin typeface="Calibri"/>
                      </a:endParaRPr>
                    </a:p>
                    <a:p>
                      <a:pPr algn="l" fontAlgn="t"/>
                      <a:r>
                        <a:rPr lang="en-US" sz="1100" u="none" strike="noStrike" dirty="0">
                          <a:effectLst/>
                        </a:rPr>
                        <a:t> </a:t>
                      </a:r>
                      <a:endParaRPr lang="en-US" sz="1100" b="0" i="0" u="none" strike="noStrike" dirty="0">
                        <a:solidFill>
                          <a:srgbClr val="000000"/>
                        </a:solidFill>
                        <a:effectLst/>
                        <a:latin typeface="Calibri"/>
                      </a:endParaRPr>
                    </a:p>
                    <a:p>
                      <a:pPr algn="l" fontAlgn="t"/>
                      <a:r>
                        <a:rPr lang="en-US" sz="1100" u="none" strike="noStrike" dirty="0">
                          <a:effectLst/>
                        </a:rPr>
                        <a:t> </a:t>
                      </a:r>
                      <a:endParaRPr lang="en-US" sz="1100" b="0" i="0" u="none" strike="noStrike" dirty="0">
                        <a:solidFill>
                          <a:srgbClr val="000000"/>
                        </a:solidFill>
                        <a:effectLst/>
                        <a:latin typeface="Calibri"/>
                      </a:endParaRPr>
                    </a:p>
                  </a:txBody>
                  <a:tcPr marL="11400" marR="11400" marT="11400" marB="0" anchor="ctr"/>
                </a:tc>
              </a:tr>
            </a:tbl>
          </a:graphicData>
        </a:graphic>
      </p:graphicFrame>
    </p:spTree>
    <p:extLst>
      <p:ext uri="{BB962C8B-B14F-4D97-AF65-F5344CB8AC3E}">
        <p14:creationId xmlns:p14="http://schemas.microsoft.com/office/powerpoint/2010/main" val="2698466977"/>
      </p:ext>
    </p:extLst>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Themes Cont’d</a:t>
            </a:r>
            <a:endParaRPr lang="en-US" dirty="0"/>
          </a:p>
        </p:txBody>
      </p:sp>
      <p:sp>
        <p:nvSpPr>
          <p:cNvPr id="3" name="Footer Placeholder 2"/>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4" name="Slide Number Placeholder 3"/>
          <p:cNvSpPr>
            <a:spLocks noGrp="1"/>
          </p:cNvSpPr>
          <p:nvPr>
            <p:ph type="sldNum" sz="quarter" idx="12"/>
          </p:nvPr>
        </p:nvSpPr>
        <p:spPr/>
        <p:txBody>
          <a:bodyPr/>
          <a:lstStyle/>
          <a:p>
            <a:fld id="{6D4F7528-EB8A-2F42-BE20-B4492BC9CD67}" type="slidenum">
              <a:rPr lang="en-US" smtClean="0"/>
              <a:pPr/>
              <a:t>42</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591765222"/>
              </p:ext>
            </p:extLst>
          </p:nvPr>
        </p:nvGraphicFramePr>
        <p:xfrm>
          <a:off x="457200" y="1270000"/>
          <a:ext cx="8229600" cy="4372175"/>
        </p:xfrm>
        <a:graphic>
          <a:graphicData uri="http://schemas.openxmlformats.org/drawingml/2006/table">
            <a:tbl>
              <a:tblPr>
                <a:tableStyleId>{3C2FFA5D-87B4-456A-9821-1D502468CF0F}</a:tableStyleId>
              </a:tblPr>
              <a:tblGrid>
                <a:gridCol w="1791802"/>
                <a:gridCol w="1617379"/>
                <a:gridCol w="1918654"/>
                <a:gridCol w="1918654"/>
                <a:gridCol w="983111"/>
              </a:tblGrid>
              <a:tr h="469900">
                <a:tc>
                  <a:txBody>
                    <a:bodyPr/>
                    <a:lstStyle/>
                    <a:p>
                      <a:pPr algn="ctr" fontAlgn="ctr"/>
                      <a:r>
                        <a:rPr lang="en-US" sz="1100" b="1" u="none" strike="noStrike" dirty="0">
                          <a:effectLst/>
                        </a:rPr>
                        <a:t>Research questions</a:t>
                      </a:r>
                      <a:endParaRPr lang="en-US" sz="11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100" b="1" u="none" strike="noStrike" dirty="0">
                          <a:effectLst/>
                        </a:rPr>
                        <a:t>Open-ended questions</a:t>
                      </a:r>
                      <a:endParaRPr lang="en-US" sz="11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100" b="1" u="none" strike="noStrike" dirty="0">
                          <a:effectLst/>
                        </a:rPr>
                        <a:t>Themes from interviews</a:t>
                      </a:r>
                      <a:endParaRPr lang="en-US" sz="11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100" b="1" u="none" strike="noStrike" dirty="0">
                          <a:effectLst/>
                        </a:rPr>
                        <a:t>Questions from Diction 6.0</a:t>
                      </a:r>
                      <a:endParaRPr lang="en-US" sz="11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100" b="1" u="none" strike="noStrike" dirty="0">
                          <a:effectLst/>
                        </a:rPr>
                        <a:t>Web results</a:t>
                      </a:r>
                      <a:endParaRPr lang="en-US" sz="11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r>
              <a:tr h="1376165">
                <a:tc rowSpan="3">
                  <a:txBody>
                    <a:bodyPr/>
                    <a:lstStyle/>
                    <a:p>
                      <a:pPr algn="l" fontAlgn="ctr"/>
                      <a:r>
                        <a:rPr lang="en-US" sz="1100" u="none" strike="noStrike" dirty="0">
                          <a:effectLst/>
                        </a:rPr>
                        <a:t>2.  What was the psychology knowledge that allowed the moment of insight to be realized by Hispanic women with earned doctorate?</a:t>
                      </a:r>
                      <a:endParaRPr lang="en-US" sz="1100" b="0" i="0" u="none" strike="noStrike" dirty="0">
                        <a:solidFill>
                          <a:srgbClr val="000000"/>
                        </a:solidFill>
                        <a:effectLst/>
                        <a:latin typeface="Times New Roman"/>
                      </a:endParaRPr>
                    </a:p>
                  </a:txBody>
                  <a:tcPr marL="152400" marR="12700" marT="12700" marB="0" anchor="ctr"/>
                </a:tc>
                <a:tc rowSpan="3">
                  <a:txBody>
                    <a:bodyPr/>
                    <a:lstStyle/>
                    <a:p>
                      <a:pPr algn="l" fontAlgn="ctr"/>
                      <a:r>
                        <a:rPr lang="en-US" sz="1100" u="none" strike="noStrike" dirty="0">
                          <a:effectLst/>
                        </a:rPr>
                        <a:t> 6. What were your highest points in your doctoral journey?</a:t>
                      </a:r>
                      <a:endParaRPr lang="en-US" sz="1100" b="0" i="0" u="none" strike="noStrike" dirty="0">
                        <a:solidFill>
                          <a:srgbClr val="000000"/>
                        </a:solidFill>
                        <a:effectLst/>
                        <a:latin typeface="Times New Roman"/>
                      </a:endParaRPr>
                    </a:p>
                  </a:txBody>
                  <a:tcPr marL="152400" marR="12700" marT="12700" marB="0" anchor="ctr"/>
                </a:tc>
                <a:tc>
                  <a:txBody>
                    <a:bodyPr/>
                    <a:lstStyle/>
                    <a:p>
                      <a:pPr algn="l" fontAlgn="ctr"/>
                      <a:r>
                        <a:rPr lang="en-US" sz="1100" u="none" strike="noStrike" dirty="0">
                          <a:effectLst/>
                        </a:rPr>
                        <a:t>Defending, Completion of work</a:t>
                      </a:r>
                      <a:endParaRPr lang="en-US" sz="1100" b="0" i="0" u="none" strike="noStrike" dirty="0">
                        <a:solidFill>
                          <a:srgbClr val="000000"/>
                        </a:solidFill>
                        <a:effectLst/>
                        <a:latin typeface="Times New Roman"/>
                      </a:endParaRPr>
                    </a:p>
                  </a:txBody>
                  <a:tcPr marL="12700" marR="12700" marT="12700" marB="0" anchor="ctr"/>
                </a:tc>
                <a:tc>
                  <a:txBody>
                    <a:bodyPr/>
                    <a:lstStyle/>
                    <a:p>
                      <a:pPr algn="l" fontAlgn="ctr"/>
                      <a:r>
                        <a:rPr lang="en-US" sz="1100" u="none" strike="noStrike" dirty="0">
                          <a:effectLst/>
                        </a:rPr>
                        <a:t>9. Completing my defense and dissertation was my moment(s) of happiness.</a:t>
                      </a:r>
                      <a:endParaRPr lang="en-US" sz="1100" b="0" i="0" u="none" strike="noStrike" dirty="0">
                        <a:solidFill>
                          <a:srgbClr val="000000"/>
                        </a:solidFill>
                        <a:effectLst/>
                        <a:latin typeface="Times New Roman"/>
                      </a:endParaRPr>
                    </a:p>
                  </a:txBody>
                  <a:tcPr marL="152400" marR="12700" marT="12700" marB="0" anchor="ctr"/>
                </a:tc>
                <a:tc>
                  <a:txBody>
                    <a:bodyPr/>
                    <a:lstStyle/>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a:effectLst/>
                        </a:rPr>
                        <a:t>85%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15% Disagree</a:t>
                      </a:r>
                    </a:p>
                    <a:p>
                      <a:pPr algn="l" fontAlgn="ctr"/>
                      <a:endParaRPr lang="en-US" sz="1100" b="0" i="0" u="none" strike="noStrike" dirty="0">
                        <a:solidFill>
                          <a:srgbClr val="000000"/>
                        </a:solidFill>
                        <a:effectLst/>
                        <a:latin typeface="Times New Roman"/>
                      </a:endParaRPr>
                    </a:p>
                  </a:txBody>
                  <a:tcPr marL="12700" marR="12700" marT="12700" marB="0" anchor="ctr"/>
                </a:tc>
              </a:tr>
              <a:tr h="1602383">
                <a:tc vMerge="1">
                  <a:txBody>
                    <a:bodyPr/>
                    <a:lstStyle/>
                    <a:p>
                      <a:endParaRPr lang="en-US"/>
                    </a:p>
                  </a:txBody>
                  <a:tcPr/>
                </a:tc>
                <a:tc vMerge="1">
                  <a:txBody>
                    <a:bodyPr/>
                    <a:lstStyle/>
                    <a:p>
                      <a:endParaRPr lang="en-US"/>
                    </a:p>
                  </a:txBody>
                  <a:tcPr/>
                </a:tc>
                <a:tc>
                  <a:txBody>
                    <a:bodyPr/>
                    <a:lstStyle/>
                    <a:p>
                      <a:pPr algn="l" fontAlgn="ctr"/>
                      <a:r>
                        <a:rPr lang="en-US" sz="1100" u="none" strike="noStrike" dirty="0">
                          <a:effectLst/>
                        </a:rPr>
                        <a:t>Chair and committee members approval</a:t>
                      </a:r>
                      <a:endParaRPr lang="en-US" sz="1100" b="0" i="0" u="none" strike="noStrike" dirty="0">
                        <a:solidFill>
                          <a:srgbClr val="000000"/>
                        </a:solidFill>
                        <a:effectLst/>
                        <a:latin typeface="Times New Roman"/>
                      </a:endParaRPr>
                    </a:p>
                  </a:txBody>
                  <a:tcPr marL="12700" marR="12700" marT="12700" marB="0" anchor="ctr"/>
                </a:tc>
                <a:tc>
                  <a:txBody>
                    <a:bodyPr/>
                    <a:lstStyle/>
                    <a:p>
                      <a:pPr algn="l" fontAlgn="ctr"/>
                      <a:r>
                        <a:rPr lang="en-US" sz="1100" u="none" strike="noStrike" dirty="0">
                          <a:effectLst/>
                        </a:rPr>
                        <a:t>10. The approval of my dissertation committee and/or </a:t>
                      </a:r>
                      <a:r>
                        <a:rPr lang="en-US" sz="1100" u="none" strike="noStrike" dirty="0" smtClean="0">
                          <a:effectLst/>
                        </a:rPr>
                        <a:t>dissertation </a:t>
                      </a:r>
                      <a:r>
                        <a:rPr lang="en-US" sz="1100" u="none" strike="noStrike" dirty="0">
                          <a:effectLst/>
                        </a:rPr>
                        <a:t>chair contributed to my moment(s) of happiness.</a:t>
                      </a:r>
                      <a:endParaRPr lang="en-US" sz="1100" b="0" i="0" u="none" strike="noStrike" dirty="0">
                        <a:solidFill>
                          <a:srgbClr val="000000"/>
                        </a:solidFill>
                        <a:effectLst/>
                        <a:latin typeface="Times New Roman"/>
                      </a:endParaRPr>
                    </a:p>
                  </a:txBody>
                  <a:tcPr marL="152400" marR="12700" marT="12700" marB="0" anchor="ctr"/>
                </a:tc>
                <a:tc>
                  <a:txBody>
                    <a:bodyPr/>
                    <a:lstStyle/>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a:effectLst/>
                        </a:rPr>
                        <a:t>86%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14% Disagree</a:t>
                      </a:r>
                    </a:p>
                    <a:p>
                      <a:pPr algn="l" fontAlgn="ctr"/>
                      <a:endParaRPr lang="en-US" sz="1100" b="0" i="0" u="none" strike="noStrike" dirty="0">
                        <a:solidFill>
                          <a:srgbClr val="000000"/>
                        </a:solidFill>
                        <a:effectLst/>
                        <a:latin typeface="Times New Roman"/>
                      </a:endParaRPr>
                    </a:p>
                  </a:txBody>
                  <a:tcPr marL="12700" marR="12700" marT="12700" marB="0" anchor="ctr"/>
                </a:tc>
              </a:tr>
              <a:tr h="923727">
                <a:tc vMerge="1">
                  <a:txBody>
                    <a:bodyPr/>
                    <a:lstStyle/>
                    <a:p>
                      <a:endParaRPr lang="en-US"/>
                    </a:p>
                  </a:txBody>
                  <a:tcPr/>
                </a:tc>
                <a:tc vMerge="1">
                  <a:txBody>
                    <a:bodyPr/>
                    <a:lstStyle/>
                    <a:p>
                      <a:endParaRPr lang="en-US"/>
                    </a:p>
                  </a:txBody>
                  <a:tcPr/>
                </a:tc>
                <a:tc>
                  <a:txBody>
                    <a:bodyPr/>
                    <a:lstStyle/>
                    <a:p>
                      <a:pPr algn="l" fontAlgn="t"/>
                      <a:r>
                        <a:rPr lang="en-US" sz="1100" u="none" strike="noStrike" dirty="0">
                          <a:effectLst/>
                        </a:rPr>
                        <a:t>Completing each step of the learning process</a:t>
                      </a:r>
                      <a:endParaRPr lang="en-US" sz="1100" b="0" i="0" u="none" strike="noStrike" dirty="0">
                        <a:solidFill>
                          <a:srgbClr val="000000"/>
                        </a:solidFill>
                        <a:effectLst/>
                        <a:latin typeface="Times New Roman"/>
                      </a:endParaRPr>
                    </a:p>
                  </a:txBody>
                  <a:tcPr marL="12700" marR="12700" marT="12700" marB="0"/>
                </a:tc>
                <a:tc>
                  <a:txBody>
                    <a:bodyPr/>
                    <a:lstStyle/>
                    <a:p>
                      <a:pPr algn="l" fontAlgn="ctr"/>
                      <a:r>
                        <a:rPr lang="en-US" sz="1100" u="none" strike="noStrike" dirty="0">
                          <a:effectLst/>
                        </a:rPr>
                        <a:t>11. Learning through the </a:t>
                      </a:r>
                      <a:r>
                        <a:rPr lang="en-US" sz="1100" u="none" strike="noStrike" dirty="0" smtClean="0">
                          <a:effectLst/>
                        </a:rPr>
                        <a:t>completion </a:t>
                      </a:r>
                      <a:r>
                        <a:rPr lang="en-US" sz="1100" u="none" strike="noStrike" dirty="0">
                          <a:effectLst/>
                        </a:rPr>
                        <a:t>of benchmarks contributed to my moment(s) of happiness.</a:t>
                      </a:r>
                      <a:endParaRPr lang="en-US" sz="1100" b="0" i="0" u="none" strike="noStrike" dirty="0">
                        <a:solidFill>
                          <a:srgbClr val="000000"/>
                        </a:solidFill>
                        <a:effectLst/>
                        <a:latin typeface="Times New Roman"/>
                      </a:endParaRPr>
                    </a:p>
                  </a:txBody>
                  <a:tcPr marL="152400" marR="12700" marT="12700" marB="0" anchor="ctr"/>
                </a:tc>
                <a:tc>
                  <a:txBody>
                    <a:bodyPr/>
                    <a:lstStyle/>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a:effectLst/>
                        </a:rPr>
                        <a:t>76%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24% Disagree</a:t>
                      </a:r>
                    </a:p>
                    <a:p>
                      <a:pPr algn="l" fontAlgn="ctr"/>
                      <a:endParaRPr lang="en-US" sz="1100" b="0" i="0" u="none" strike="noStrike" dirty="0">
                        <a:solidFill>
                          <a:srgbClr val="000000"/>
                        </a:solidFill>
                        <a:effectLst/>
                        <a:latin typeface="Times New Roman"/>
                      </a:endParaRPr>
                    </a:p>
                  </a:txBody>
                  <a:tcPr marL="12700" marR="12700" marT="12700" marB="0" anchor="ctr"/>
                </a:tc>
              </a:tr>
            </a:tbl>
          </a:graphicData>
        </a:graphic>
      </p:graphicFrame>
    </p:spTree>
    <p:extLst>
      <p:ext uri="{BB962C8B-B14F-4D97-AF65-F5344CB8AC3E}">
        <p14:creationId xmlns:p14="http://schemas.microsoft.com/office/powerpoint/2010/main" val="88824562"/>
      </p:ext>
    </p:extLst>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05"/>
            <a:ext cx="8229600" cy="1143000"/>
          </a:xfrm>
        </p:spPr>
        <p:txBody>
          <a:bodyPr/>
          <a:lstStyle/>
          <a:p>
            <a:r>
              <a:rPr lang="en-US" dirty="0" smtClean="0"/>
              <a:t>Questions and Themes Cont’d</a:t>
            </a:r>
            <a:endParaRPr lang="en-US" dirty="0"/>
          </a:p>
        </p:txBody>
      </p:sp>
      <p:sp>
        <p:nvSpPr>
          <p:cNvPr id="3" name="Footer Placeholder 2"/>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4" name="Slide Number Placeholder 3"/>
          <p:cNvSpPr>
            <a:spLocks noGrp="1"/>
          </p:cNvSpPr>
          <p:nvPr>
            <p:ph type="sldNum" sz="quarter" idx="12"/>
          </p:nvPr>
        </p:nvSpPr>
        <p:spPr/>
        <p:txBody>
          <a:bodyPr/>
          <a:lstStyle/>
          <a:p>
            <a:fld id="{6D4F7528-EB8A-2F42-BE20-B4492BC9CD67}" type="slidenum">
              <a:rPr lang="en-US" smtClean="0"/>
              <a:pPr/>
              <a:t>43</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778432558"/>
              </p:ext>
            </p:extLst>
          </p:nvPr>
        </p:nvGraphicFramePr>
        <p:xfrm>
          <a:off x="711201" y="1050754"/>
          <a:ext cx="7975599" cy="5465526"/>
        </p:xfrm>
        <a:graphic>
          <a:graphicData uri="http://schemas.openxmlformats.org/drawingml/2006/table">
            <a:tbl>
              <a:tblPr>
                <a:tableStyleId>{3C2FFA5D-87B4-456A-9821-1D502468CF0F}</a:tableStyleId>
              </a:tblPr>
              <a:tblGrid>
                <a:gridCol w="1798888"/>
                <a:gridCol w="1623775"/>
                <a:gridCol w="1639694"/>
                <a:gridCol w="1926241"/>
                <a:gridCol w="987001"/>
              </a:tblGrid>
              <a:tr h="435146">
                <a:tc>
                  <a:txBody>
                    <a:bodyPr/>
                    <a:lstStyle/>
                    <a:p>
                      <a:pPr algn="ctr" fontAlgn="ctr"/>
                      <a:r>
                        <a:rPr lang="en-US" sz="1100" b="1" u="none" strike="noStrike" dirty="0">
                          <a:effectLst/>
                        </a:rPr>
                        <a:t>Research questions</a:t>
                      </a:r>
                      <a:endParaRPr lang="en-US" sz="1100" b="1" i="0" u="none" strike="noStrike" dirty="0">
                        <a:solidFill>
                          <a:srgbClr val="000000"/>
                        </a:solidFill>
                        <a:effectLst/>
                        <a:latin typeface="Times New Roman"/>
                      </a:endParaRPr>
                    </a:p>
                  </a:txBody>
                  <a:tcPr marL="9063" marR="9063" marT="9063" marB="0" anchor="ctr">
                    <a:solidFill>
                      <a:schemeClr val="bg2">
                        <a:lumMod val="40000"/>
                        <a:lumOff val="60000"/>
                      </a:schemeClr>
                    </a:solidFill>
                  </a:tcPr>
                </a:tc>
                <a:tc>
                  <a:txBody>
                    <a:bodyPr/>
                    <a:lstStyle/>
                    <a:p>
                      <a:pPr algn="ctr" fontAlgn="ctr"/>
                      <a:r>
                        <a:rPr lang="en-US" sz="1100" b="1" u="none" strike="noStrike" dirty="0">
                          <a:effectLst/>
                        </a:rPr>
                        <a:t>Open-ended questions</a:t>
                      </a:r>
                      <a:endParaRPr lang="en-US" sz="1100" b="1" i="0" u="none" strike="noStrike" dirty="0">
                        <a:solidFill>
                          <a:srgbClr val="000000"/>
                        </a:solidFill>
                        <a:effectLst/>
                        <a:latin typeface="Times New Roman"/>
                      </a:endParaRPr>
                    </a:p>
                  </a:txBody>
                  <a:tcPr marL="9063" marR="9063" marT="9063" marB="0" anchor="ctr">
                    <a:solidFill>
                      <a:schemeClr val="bg2">
                        <a:lumMod val="40000"/>
                        <a:lumOff val="60000"/>
                      </a:schemeClr>
                    </a:solidFill>
                  </a:tcPr>
                </a:tc>
                <a:tc>
                  <a:txBody>
                    <a:bodyPr/>
                    <a:lstStyle/>
                    <a:p>
                      <a:pPr algn="ctr" fontAlgn="ctr"/>
                      <a:r>
                        <a:rPr lang="en-US" sz="1100" b="1" u="none" strike="noStrike" dirty="0">
                          <a:effectLst/>
                        </a:rPr>
                        <a:t>Themes from interviews</a:t>
                      </a:r>
                      <a:endParaRPr lang="en-US" sz="1100" b="1" i="0" u="none" strike="noStrike" dirty="0">
                        <a:solidFill>
                          <a:srgbClr val="000000"/>
                        </a:solidFill>
                        <a:effectLst/>
                        <a:latin typeface="Times New Roman"/>
                      </a:endParaRPr>
                    </a:p>
                  </a:txBody>
                  <a:tcPr marL="9063" marR="9063" marT="9063" marB="0" anchor="ctr">
                    <a:solidFill>
                      <a:schemeClr val="bg2">
                        <a:lumMod val="40000"/>
                        <a:lumOff val="60000"/>
                      </a:schemeClr>
                    </a:solidFill>
                  </a:tcPr>
                </a:tc>
                <a:tc>
                  <a:txBody>
                    <a:bodyPr/>
                    <a:lstStyle/>
                    <a:p>
                      <a:pPr algn="ctr" fontAlgn="ctr"/>
                      <a:r>
                        <a:rPr lang="en-US" sz="1100" b="1" u="none" strike="noStrike" dirty="0">
                          <a:effectLst/>
                        </a:rPr>
                        <a:t>Questions from Diction 6.0</a:t>
                      </a:r>
                      <a:endParaRPr lang="en-US" sz="1100" b="1" i="0" u="none" strike="noStrike" dirty="0">
                        <a:solidFill>
                          <a:srgbClr val="000000"/>
                        </a:solidFill>
                        <a:effectLst/>
                        <a:latin typeface="Times New Roman"/>
                      </a:endParaRPr>
                    </a:p>
                  </a:txBody>
                  <a:tcPr marL="9063" marR="9063" marT="9063" marB="0" anchor="ctr">
                    <a:solidFill>
                      <a:schemeClr val="bg2">
                        <a:lumMod val="40000"/>
                        <a:lumOff val="60000"/>
                      </a:schemeClr>
                    </a:solidFill>
                  </a:tcPr>
                </a:tc>
                <a:tc>
                  <a:txBody>
                    <a:bodyPr/>
                    <a:lstStyle/>
                    <a:p>
                      <a:pPr algn="ctr" fontAlgn="ctr"/>
                      <a:r>
                        <a:rPr lang="en-US" sz="1100" b="1" u="none" strike="noStrike" dirty="0">
                          <a:effectLst/>
                        </a:rPr>
                        <a:t>Web results</a:t>
                      </a:r>
                      <a:endParaRPr lang="en-US" sz="1100" b="1" i="0" u="none" strike="noStrike" dirty="0">
                        <a:solidFill>
                          <a:srgbClr val="000000"/>
                        </a:solidFill>
                        <a:effectLst/>
                        <a:latin typeface="Times New Roman"/>
                      </a:endParaRPr>
                    </a:p>
                  </a:txBody>
                  <a:tcPr marL="9063" marR="9063" marT="9063" marB="0" anchor="ctr">
                    <a:solidFill>
                      <a:schemeClr val="bg2">
                        <a:lumMod val="40000"/>
                        <a:lumOff val="60000"/>
                      </a:schemeClr>
                    </a:solidFill>
                  </a:tcPr>
                </a:tc>
              </a:tr>
              <a:tr h="1314238">
                <a:tc>
                  <a:txBody>
                    <a:bodyPr/>
                    <a:lstStyle/>
                    <a:p>
                      <a:pPr algn="l" fontAlgn="ctr"/>
                      <a:r>
                        <a:rPr lang="en-US" sz="1100" u="none" strike="noStrike" dirty="0">
                          <a:effectLst/>
                        </a:rPr>
                        <a:t>1.  How did Hispanic women with earned doctorates know when they had acquired academic knowledge during the dissertation process to become a Subject Matter Expert?</a:t>
                      </a:r>
                      <a:endParaRPr lang="en-US" sz="1100" b="0" i="0" u="none" strike="noStrike" dirty="0">
                        <a:solidFill>
                          <a:srgbClr val="000000"/>
                        </a:solidFill>
                        <a:effectLst/>
                        <a:latin typeface="Times New Roman"/>
                      </a:endParaRPr>
                    </a:p>
                    <a:p>
                      <a:pPr algn="l" fontAlgn="ctr"/>
                      <a:r>
                        <a:rPr lang="en-US" sz="1100" u="none" strike="noStrike" dirty="0">
                          <a:effectLst/>
                        </a:rPr>
                        <a:t> </a:t>
                      </a:r>
                      <a:endParaRPr lang="en-US" sz="1100" b="0" i="0" u="none" strike="noStrike" dirty="0">
                        <a:solidFill>
                          <a:srgbClr val="000000"/>
                        </a:solidFill>
                        <a:effectLst/>
                        <a:latin typeface="Times New Roman"/>
                      </a:endParaRPr>
                    </a:p>
                  </a:txBody>
                  <a:tcPr marL="108754" marR="9063" marT="9063" marB="0" anchor="ctr"/>
                </a:tc>
                <a:tc rowSpan="5">
                  <a:txBody>
                    <a:bodyPr/>
                    <a:lstStyle/>
                    <a:p>
                      <a:pPr algn="l" fontAlgn="ctr"/>
                      <a:r>
                        <a:rPr lang="en-US" sz="1100" u="none" strike="noStrike" dirty="0">
                          <a:effectLst/>
                        </a:rPr>
                        <a:t> 7. (Interviewer:  explained what a moment of insight is).  For the purposes of this research, the moment of insight was the moment doctoral women had a light bulb moment and recognized " I got it"). Did you experience any moments that you would classify as a moment of insight? Please describe it/them.</a:t>
                      </a:r>
                      <a:endParaRPr lang="en-US" sz="1100" b="0" i="0" u="none" strike="noStrike" dirty="0">
                        <a:solidFill>
                          <a:srgbClr val="000000"/>
                        </a:solidFill>
                        <a:effectLst/>
                        <a:latin typeface="Times New Roman"/>
                      </a:endParaRPr>
                    </a:p>
                  </a:txBody>
                  <a:tcPr marL="108754" marR="9063" marT="9063" marB="0" anchor="ctr"/>
                </a:tc>
                <a:tc>
                  <a:txBody>
                    <a:bodyPr/>
                    <a:lstStyle/>
                    <a:p>
                      <a:pPr algn="l" fontAlgn="ctr"/>
                      <a:r>
                        <a:rPr lang="en-US" sz="1100" u="none" strike="noStrike" dirty="0">
                          <a:effectLst/>
                        </a:rPr>
                        <a:t>I was confident and knew my study.</a:t>
                      </a:r>
                      <a:endParaRPr lang="en-US" sz="1100" b="0" i="0" u="none" strike="noStrike" dirty="0">
                        <a:solidFill>
                          <a:srgbClr val="000000"/>
                        </a:solidFill>
                        <a:effectLst/>
                        <a:latin typeface="Times New Roman"/>
                      </a:endParaRPr>
                    </a:p>
                  </a:txBody>
                  <a:tcPr marL="9063" marR="9063" marT="9063" marB="0" anchor="ctr"/>
                </a:tc>
                <a:tc>
                  <a:txBody>
                    <a:bodyPr/>
                    <a:lstStyle/>
                    <a:p>
                      <a:pPr algn="l" fontAlgn="ctr"/>
                      <a:r>
                        <a:rPr lang="en-US" sz="1100" u="none" strike="noStrike" dirty="0">
                          <a:effectLst/>
                        </a:rPr>
                        <a:t>4. My moment(s) of insight was when I realized I knew what I was going.</a:t>
                      </a:r>
                      <a:endParaRPr lang="en-US" sz="1100" b="0" i="0" u="none" strike="noStrike" dirty="0">
                        <a:solidFill>
                          <a:srgbClr val="000000"/>
                        </a:solidFill>
                        <a:effectLst/>
                        <a:latin typeface="Times New Roman"/>
                      </a:endParaRPr>
                    </a:p>
                  </a:txBody>
                  <a:tcPr marL="108754" marR="9063" marT="9063" marB="0" anchor="ctr"/>
                </a:tc>
                <a:tc>
                  <a:txBody>
                    <a:bodyPr/>
                    <a:lstStyle/>
                    <a:p>
                      <a:pPr algn="l" fontAlgn="ctr"/>
                      <a:r>
                        <a:rPr lang="en-US" sz="1100" u="none" strike="noStrike" dirty="0" smtClean="0">
                          <a:effectLst/>
                        </a:rPr>
                        <a:t>78</a:t>
                      </a:r>
                      <a:r>
                        <a:rPr lang="en-US" sz="1100" u="none" strike="noStrike" dirty="0">
                          <a:effectLst/>
                        </a:rPr>
                        <a:t>%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22% Disagree</a:t>
                      </a:r>
                    </a:p>
                    <a:p>
                      <a:pPr algn="l" fontAlgn="ctr"/>
                      <a:endParaRPr lang="en-US" sz="1100" b="0" i="0" u="none" strike="noStrike" dirty="0">
                        <a:solidFill>
                          <a:srgbClr val="000000"/>
                        </a:solidFill>
                        <a:effectLst/>
                        <a:latin typeface="Times New Roman"/>
                      </a:endParaRPr>
                    </a:p>
                  </a:txBody>
                  <a:tcPr marL="9063" marR="9063" marT="9063" marB="0" anchor="ctr"/>
                </a:tc>
              </a:tr>
              <a:tr h="990060">
                <a:tc>
                  <a:txBody>
                    <a:bodyPr/>
                    <a:lstStyle/>
                    <a:p>
                      <a:pPr algn="l" fontAlgn="ctr"/>
                      <a:r>
                        <a:rPr lang="en-US" sz="1100" u="none" strike="noStrike" dirty="0">
                          <a:effectLst/>
                        </a:rPr>
                        <a:t>2.  What was the psychology knowledge that allowed the moment of insight to be realized by Hispanic women with earned doctorates?</a:t>
                      </a:r>
                      <a:endParaRPr lang="en-US" sz="1100" b="0" i="0" u="none" strike="noStrike" dirty="0">
                        <a:solidFill>
                          <a:srgbClr val="000000"/>
                        </a:solidFill>
                        <a:effectLst/>
                        <a:latin typeface="Times New Roman"/>
                      </a:endParaRPr>
                    </a:p>
                    <a:p>
                      <a:pPr algn="l" fontAlgn="ctr"/>
                      <a:r>
                        <a:rPr lang="en-US" sz="1100" u="none" strike="noStrike" dirty="0">
                          <a:effectLst/>
                        </a:rPr>
                        <a:t> </a:t>
                      </a:r>
                      <a:endParaRPr lang="en-US" sz="1100" b="0" i="0" u="none" strike="noStrike" dirty="0">
                        <a:solidFill>
                          <a:srgbClr val="000000"/>
                        </a:solidFill>
                        <a:effectLst/>
                        <a:latin typeface="Times New Roman"/>
                      </a:endParaRPr>
                    </a:p>
                  </a:txBody>
                  <a:tcPr marL="108754" marR="9063" marT="9063" marB="0" anchor="ctr"/>
                </a:tc>
                <a:tc vMerge="1">
                  <a:txBody>
                    <a:bodyPr/>
                    <a:lstStyle/>
                    <a:p>
                      <a:endParaRPr lang="en-US"/>
                    </a:p>
                  </a:txBody>
                  <a:tcPr/>
                </a:tc>
                <a:tc>
                  <a:txBody>
                    <a:bodyPr/>
                    <a:lstStyle/>
                    <a:p>
                      <a:pPr algn="l" fontAlgn="ctr"/>
                      <a:r>
                        <a:rPr lang="en-US" sz="1100" u="none" strike="noStrike" dirty="0">
                          <a:effectLst/>
                        </a:rPr>
                        <a:t>I knew more than my dissertation chair.</a:t>
                      </a:r>
                      <a:endParaRPr lang="en-US" sz="1100" b="0" i="0" u="none" strike="noStrike" dirty="0">
                        <a:solidFill>
                          <a:srgbClr val="000000"/>
                        </a:solidFill>
                        <a:effectLst/>
                        <a:latin typeface="Times New Roman"/>
                      </a:endParaRPr>
                    </a:p>
                  </a:txBody>
                  <a:tcPr marL="9063" marR="9063" marT="9063" marB="0" anchor="ctr"/>
                </a:tc>
                <a:tc>
                  <a:txBody>
                    <a:bodyPr/>
                    <a:lstStyle/>
                    <a:p>
                      <a:pPr algn="l" fontAlgn="ctr"/>
                      <a:r>
                        <a:rPr lang="en-US" sz="1100" u="none" strike="noStrike" dirty="0">
                          <a:effectLst/>
                        </a:rPr>
                        <a:t>5. My moment(s) of insight was when I knew more than my dissertation chair.</a:t>
                      </a:r>
                      <a:endParaRPr lang="en-US" sz="1100" b="0" i="0" u="none" strike="noStrike" dirty="0">
                        <a:solidFill>
                          <a:srgbClr val="000000"/>
                        </a:solidFill>
                        <a:effectLst/>
                        <a:latin typeface="Times New Roman"/>
                      </a:endParaRPr>
                    </a:p>
                  </a:txBody>
                  <a:tcPr marL="108754" marR="9063" marT="9063" marB="0" anchor="ctr"/>
                </a:tc>
                <a:tc>
                  <a:txBody>
                    <a:bodyPr/>
                    <a:lstStyle/>
                    <a:p>
                      <a:pPr algn="l" fontAlgn="ctr"/>
                      <a:r>
                        <a:rPr lang="en-US" sz="1100" u="none" strike="noStrike" dirty="0">
                          <a:effectLst/>
                        </a:rPr>
                        <a:t>44%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56% Disagree</a:t>
                      </a:r>
                    </a:p>
                    <a:p>
                      <a:pPr algn="l" fontAlgn="ctr"/>
                      <a:endParaRPr lang="en-US" sz="1100" b="0" i="0" u="none" strike="noStrike" dirty="0">
                        <a:solidFill>
                          <a:srgbClr val="000000"/>
                        </a:solidFill>
                        <a:effectLst/>
                        <a:latin typeface="Times New Roman"/>
                      </a:endParaRPr>
                    </a:p>
                  </a:txBody>
                  <a:tcPr marL="9063" marR="9063" marT="9063" marB="0" anchor="ctr"/>
                </a:tc>
              </a:tr>
              <a:tr h="1152149">
                <a:tc rowSpan="3">
                  <a:txBody>
                    <a:bodyPr/>
                    <a:lstStyle/>
                    <a:p>
                      <a:pPr algn="l" fontAlgn="ctr"/>
                      <a:r>
                        <a:rPr lang="en-US" sz="1100" u="none" strike="noStrike" dirty="0">
                          <a:effectLst/>
                        </a:rPr>
                        <a:t>3.  What was the academic knowledge that allowed the moment of insight to be realized by the Hispanic women with earned doctoral degrees?</a:t>
                      </a:r>
                      <a:endParaRPr lang="en-US" sz="1100" b="0" i="0" u="none" strike="noStrike" dirty="0">
                        <a:solidFill>
                          <a:srgbClr val="000000"/>
                        </a:solidFill>
                        <a:effectLst/>
                        <a:latin typeface="Times New Roman"/>
                      </a:endParaRPr>
                    </a:p>
                    <a:p>
                      <a:pPr algn="l" fontAlgn="t"/>
                      <a:r>
                        <a:rPr lang="en-US" sz="1100" u="none" strike="noStrike" dirty="0">
                          <a:effectLst/>
                        </a:rPr>
                        <a:t> </a:t>
                      </a:r>
                      <a:endParaRPr lang="en-US" sz="1100" b="0" i="0" u="none" strike="noStrike" dirty="0">
                        <a:solidFill>
                          <a:srgbClr val="000000"/>
                        </a:solidFill>
                        <a:effectLst/>
                        <a:latin typeface="Calibri"/>
                      </a:endParaRPr>
                    </a:p>
                    <a:p>
                      <a:pPr algn="l" fontAlgn="t"/>
                      <a:r>
                        <a:rPr lang="en-US" sz="1100" u="none" strike="noStrike" dirty="0">
                          <a:effectLst/>
                        </a:rPr>
                        <a:t> </a:t>
                      </a:r>
                      <a:endParaRPr lang="en-US" sz="1100" b="0" i="0" u="none" strike="noStrike" dirty="0">
                        <a:solidFill>
                          <a:srgbClr val="000000"/>
                        </a:solidFill>
                        <a:effectLst/>
                        <a:latin typeface="Calibri"/>
                      </a:endParaRPr>
                    </a:p>
                    <a:p>
                      <a:pPr algn="l" fontAlgn="t"/>
                      <a:r>
                        <a:rPr lang="en-US" sz="1100" u="none" strike="noStrike" dirty="0">
                          <a:effectLst/>
                        </a:rPr>
                        <a:t> </a:t>
                      </a:r>
                      <a:endParaRPr lang="en-US" sz="1100" b="0" i="0" u="none" strike="noStrike" dirty="0">
                        <a:solidFill>
                          <a:srgbClr val="000000"/>
                        </a:solidFill>
                        <a:effectLst/>
                        <a:latin typeface="Calibri"/>
                      </a:endParaRPr>
                    </a:p>
                    <a:p>
                      <a:pPr algn="l" fontAlgn="t"/>
                      <a:r>
                        <a:rPr lang="en-US" sz="1100" u="none" strike="noStrike" dirty="0">
                          <a:effectLst/>
                        </a:rPr>
                        <a:t> </a:t>
                      </a:r>
                      <a:endParaRPr lang="en-US" sz="1100" b="0" i="0" u="none" strike="noStrike" dirty="0">
                        <a:solidFill>
                          <a:srgbClr val="000000"/>
                        </a:solidFill>
                        <a:effectLst/>
                        <a:latin typeface="Calibri"/>
                      </a:endParaRPr>
                    </a:p>
                  </a:txBody>
                  <a:tcPr marL="108754" marR="9063" marT="9063" marB="0" anchor="ctr"/>
                </a:tc>
                <a:tc vMerge="1">
                  <a:txBody>
                    <a:bodyPr/>
                    <a:lstStyle/>
                    <a:p>
                      <a:endParaRPr lang="en-US"/>
                    </a:p>
                  </a:txBody>
                  <a:tcPr/>
                </a:tc>
                <a:tc>
                  <a:txBody>
                    <a:bodyPr/>
                    <a:lstStyle/>
                    <a:p>
                      <a:pPr algn="l" fontAlgn="ctr"/>
                      <a:r>
                        <a:rPr lang="en-US" sz="1100" u="none" strike="noStrike" dirty="0">
                          <a:effectLst/>
                        </a:rPr>
                        <a:t>Study yielded significant results</a:t>
                      </a:r>
                      <a:endParaRPr lang="en-US" sz="1100" b="0" i="0" u="none" strike="noStrike" dirty="0">
                        <a:solidFill>
                          <a:srgbClr val="000000"/>
                        </a:solidFill>
                        <a:effectLst/>
                        <a:latin typeface="Times New Roman"/>
                      </a:endParaRPr>
                    </a:p>
                  </a:txBody>
                  <a:tcPr marL="9063" marR="9063" marT="9063" marB="0" anchor="ctr"/>
                </a:tc>
                <a:tc>
                  <a:txBody>
                    <a:bodyPr/>
                    <a:lstStyle/>
                    <a:p>
                      <a:pPr algn="l" fontAlgn="t"/>
                      <a:endParaRPr lang="en-US" sz="1100" u="none" strike="noStrike" dirty="0" smtClean="0">
                        <a:effectLst/>
                      </a:endParaRPr>
                    </a:p>
                    <a:p>
                      <a:pPr algn="l" fontAlgn="t"/>
                      <a:r>
                        <a:rPr lang="en-US" sz="1100" u="none" strike="noStrike" dirty="0" smtClean="0">
                          <a:effectLst/>
                        </a:rPr>
                        <a:t> 6</a:t>
                      </a:r>
                      <a:r>
                        <a:rPr lang="en-US" sz="1100" u="none" strike="noStrike" dirty="0">
                          <a:effectLst/>
                        </a:rPr>
                        <a:t>. My moment(s) of insight </a:t>
                      </a:r>
                      <a:r>
                        <a:rPr lang="en-US" sz="1100" u="none" strike="noStrike" dirty="0" smtClean="0">
                          <a:effectLst/>
                        </a:rPr>
                        <a:t>    was </a:t>
                      </a:r>
                      <a:r>
                        <a:rPr lang="en-US" sz="1100" u="none" strike="noStrike" dirty="0">
                          <a:effectLst/>
                        </a:rPr>
                        <a:t>when I realized my study yielded results that impacted my field of study.</a:t>
                      </a:r>
                      <a:endParaRPr lang="en-US" sz="1100" b="0" i="0" u="none" strike="noStrike" dirty="0">
                        <a:solidFill>
                          <a:srgbClr val="000000"/>
                        </a:solidFill>
                        <a:effectLst/>
                        <a:latin typeface="Times New Roman"/>
                      </a:endParaRPr>
                    </a:p>
                  </a:txBody>
                  <a:tcPr marL="9063" marR="9063" marT="9063" marB="0"/>
                </a:tc>
                <a:tc>
                  <a:txBody>
                    <a:bodyPr/>
                    <a:lstStyle/>
                    <a:p>
                      <a:pPr algn="l" fontAlgn="ctr"/>
                      <a:r>
                        <a:rPr lang="en-US" sz="1100" u="none" strike="noStrike" dirty="0">
                          <a:effectLst/>
                        </a:rPr>
                        <a:t>71%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29% Disagree</a:t>
                      </a:r>
                    </a:p>
                    <a:p>
                      <a:pPr algn="l" fontAlgn="ctr"/>
                      <a:endParaRPr lang="en-US" sz="1100" b="0" i="0" u="none" strike="noStrike" dirty="0">
                        <a:solidFill>
                          <a:srgbClr val="000000"/>
                        </a:solidFill>
                        <a:effectLst/>
                        <a:latin typeface="Times New Roman"/>
                      </a:endParaRPr>
                    </a:p>
                  </a:txBody>
                  <a:tcPr marL="9063" marR="9063" marT="9063" marB="0" anchor="ctr"/>
                </a:tc>
              </a:tr>
              <a:tr h="665882">
                <a:tc vMerge="1">
                  <a:txBody>
                    <a:bodyPr/>
                    <a:lstStyle/>
                    <a:p>
                      <a:pPr algn="l" fontAlgn="t"/>
                      <a:endParaRPr lang="en-US" sz="1100" b="0" i="0" u="none" strike="noStrike" dirty="0">
                        <a:solidFill>
                          <a:srgbClr val="000000"/>
                        </a:solidFill>
                        <a:effectLst/>
                        <a:latin typeface="Calibri"/>
                      </a:endParaRPr>
                    </a:p>
                  </a:txBody>
                  <a:tcPr marL="9063" marR="9063" marT="9063" marB="0"/>
                </a:tc>
                <a:tc vMerge="1">
                  <a:txBody>
                    <a:bodyPr/>
                    <a:lstStyle/>
                    <a:p>
                      <a:endParaRPr lang="en-US"/>
                    </a:p>
                  </a:txBody>
                  <a:tcPr/>
                </a:tc>
                <a:tc rowSpan="2">
                  <a:txBody>
                    <a:bodyPr/>
                    <a:lstStyle/>
                    <a:p>
                      <a:pPr algn="l" fontAlgn="ctr"/>
                      <a:r>
                        <a:rPr lang="en-US" sz="1100" u="none" strike="noStrike" dirty="0">
                          <a:effectLst/>
                        </a:rPr>
                        <a:t>I cannot identify a moment(s) of insight.</a:t>
                      </a:r>
                      <a:endParaRPr lang="en-US" sz="1100" b="0" i="0" u="none" strike="noStrike" dirty="0">
                        <a:solidFill>
                          <a:srgbClr val="000000"/>
                        </a:solidFill>
                        <a:effectLst/>
                        <a:latin typeface="Times New Roman"/>
                      </a:endParaRPr>
                    </a:p>
                  </a:txBody>
                  <a:tcPr marL="9063" marR="9063" marT="9063" marB="0" anchor="ctr"/>
                </a:tc>
                <a:tc>
                  <a:txBody>
                    <a:bodyPr/>
                    <a:lstStyle/>
                    <a:p>
                      <a:pPr algn="l" fontAlgn="t"/>
                      <a:r>
                        <a:rPr lang="en-US" sz="1100" u="none" strike="noStrike" dirty="0">
                          <a:effectLst/>
                        </a:rPr>
                        <a:t>7. I have had moment(s) of insight, but I am unable to identify them specifically</a:t>
                      </a:r>
                      <a:endParaRPr lang="en-US" sz="1100" b="0" i="0" u="none" strike="noStrike" dirty="0">
                        <a:solidFill>
                          <a:srgbClr val="000000"/>
                        </a:solidFill>
                        <a:effectLst/>
                        <a:latin typeface="Times New Roman"/>
                      </a:endParaRPr>
                    </a:p>
                  </a:txBody>
                  <a:tcPr marL="9063" marR="9063" marT="9063" marB="0"/>
                </a:tc>
                <a:tc>
                  <a:txBody>
                    <a:bodyPr/>
                    <a:lstStyle/>
                    <a:p>
                      <a:pPr algn="l" fontAlgn="ctr"/>
                      <a:r>
                        <a:rPr lang="en-US" sz="1100" u="none" strike="noStrike" dirty="0">
                          <a:effectLst/>
                        </a:rPr>
                        <a:t>16%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84% Disagree</a:t>
                      </a:r>
                    </a:p>
                    <a:p>
                      <a:pPr algn="l" fontAlgn="ctr"/>
                      <a:endParaRPr lang="en-US" sz="1100" b="0" i="0" u="none" strike="noStrike" dirty="0">
                        <a:solidFill>
                          <a:srgbClr val="000000"/>
                        </a:solidFill>
                        <a:effectLst/>
                        <a:latin typeface="Times New Roman"/>
                      </a:endParaRPr>
                    </a:p>
                  </a:txBody>
                  <a:tcPr marL="9063" marR="9063" marT="9063" marB="0" anchor="ctr"/>
                </a:tc>
              </a:tr>
              <a:tr h="495030">
                <a:tc vMerge="1">
                  <a:txBody>
                    <a:bodyPr/>
                    <a:lstStyle/>
                    <a:p>
                      <a:pPr algn="l" fontAlgn="t"/>
                      <a:endParaRPr lang="en-US" sz="1100" b="0" i="0" u="none" strike="noStrike" dirty="0">
                        <a:solidFill>
                          <a:srgbClr val="000000"/>
                        </a:solidFill>
                        <a:effectLst/>
                        <a:latin typeface="Calibri"/>
                      </a:endParaRPr>
                    </a:p>
                  </a:txBody>
                  <a:tcPr marL="9063" marR="9063" marT="9063" marB="0"/>
                </a:tc>
                <a:tc vMerge="1">
                  <a:txBody>
                    <a:bodyPr/>
                    <a:lstStyle/>
                    <a:p>
                      <a:endParaRPr lang="en-US"/>
                    </a:p>
                  </a:txBody>
                  <a:tcPr/>
                </a:tc>
                <a:tc vMerge="1">
                  <a:txBody>
                    <a:bodyPr/>
                    <a:lstStyle/>
                    <a:p>
                      <a:pPr algn="l" fontAlgn="ctr"/>
                      <a:endParaRPr lang="en-US" sz="1100" b="0" i="0" u="none" strike="noStrike" dirty="0">
                        <a:solidFill>
                          <a:srgbClr val="000000"/>
                        </a:solidFill>
                        <a:effectLst/>
                        <a:latin typeface="Times New Roman"/>
                      </a:endParaRPr>
                    </a:p>
                  </a:txBody>
                  <a:tcPr marL="326261" marR="9063" marT="9063" marB="0" anchor="ctr"/>
                </a:tc>
                <a:tc>
                  <a:txBody>
                    <a:bodyPr/>
                    <a:lstStyle/>
                    <a:p>
                      <a:pPr algn="l" fontAlgn="t"/>
                      <a:r>
                        <a:rPr lang="en-US" sz="1100" u="none" strike="noStrike" dirty="0">
                          <a:effectLst/>
                        </a:rPr>
                        <a:t>8. I am still waiting to a have a moment of insight.</a:t>
                      </a:r>
                      <a:endParaRPr lang="en-US" sz="1100" b="0" i="0" u="none" strike="noStrike" dirty="0">
                        <a:solidFill>
                          <a:srgbClr val="000000"/>
                        </a:solidFill>
                        <a:effectLst/>
                        <a:latin typeface="Times New Roman"/>
                      </a:endParaRPr>
                    </a:p>
                  </a:txBody>
                  <a:tcPr marL="9063" marR="9063" marT="9063" marB="0"/>
                </a:tc>
                <a:tc>
                  <a:txBody>
                    <a:bodyPr/>
                    <a:lstStyle/>
                    <a:p>
                      <a:pPr algn="l" fontAlgn="ctr"/>
                      <a:r>
                        <a:rPr lang="en-US" sz="1100" u="none" strike="noStrike" dirty="0">
                          <a:effectLst/>
                        </a:rPr>
                        <a:t>14%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86% Disagree</a:t>
                      </a:r>
                    </a:p>
                    <a:p>
                      <a:pPr algn="l" fontAlgn="ctr"/>
                      <a:endParaRPr lang="en-US" sz="1100" b="0" i="0" u="none" strike="noStrike" dirty="0">
                        <a:solidFill>
                          <a:srgbClr val="000000"/>
                        </a:solidFill>
                        <a:effectLst/>
                        <a:latin typeface="Times New Roman"/>
                      </a:endParaRPr>
                    </a:p>
                  </a:txBody>
                  <a:tcPr marL="9063" marR="9063" marT="9063" marB="0" anchor="ctr"/>
                </a:tc>
              </a:tr>
            </a:tbl>
          </a:graphicData>
        </a:graphic>
      </p:graphicFrame>
    </p:spTree>
    <p:extLst>
      <p:ext uri="{BB962C8B-B14F-4D97-AF65-F5344CB8AC3E}">
        <p14:creationId xmlns:p14="http://schemas.microsoft.com/office/powerpoint/2010/main" val="2698466977"/>
      </p:ext>
    </p:extLst>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Questions and Themes Cont’d</a:t>
            </a:r>
            <a:endParaRPr lang="en-US" dirty="0"/>
          </a:p>
        </p:txBody>
      </p:sp>
      <p:sp>
        <p:nvSpPr>
          <p:cNvPr id="3" name="Footer Placeholder 2"/>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4" name="Slide Number Placeholder 3"/>
          <p:cNvSpPr>
            <a:spLocks noGrp="1"/>
          </p:cNvSpPr>
          <p:nvPr>
            <p:ph type="sldNum" sz="quarter" idx="12"/>
          </p:nvPr>
        </p:nvSpPr>
        <p:spPr/>
        <p:txBody>
          <a:bodyPr/>
          <a:lstStyle/>
          <a:p>
            <a:fld id="{6D4F7528-EB8A-2F42-BE20-B4492BC9CD67}" type="slidenum">
              <a:rPr lang="en-US" smtClean="0"/>
              <a:pPr/>
              <a:t>44</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32278955"/>
              </p:ext>
            </p:extLst>
          </p:nvPr>
        </p:nvGraphicFramePr>
        <p:xfrm>
          <a:off x="520699" y="1295400"/>
          <a:ext cx="8166101" cy="4865611"/>
        </p:xfrm>
        <a:graphic>
          <a:graphicData uri="http://schemas.openxmlformats.org/drawingml/2006/table">
            <a:tbl>
              <a:tblPr>
                <a:tableStyleId>{3C2FFA5D-87B4-456A-9821-1D502468CF0F}</a:tableStyleId>
              </a:tblPr>
              <a:tblGrid>
                <a:gridCol w="2060963"/>
                <a:gridCol w="1533803"/>
                <a:gridCol w="1819512"/>
                <a:gridCol w="1819512"/>
                <a:gridCol w="932311"/>
              </a:tblGrid>
              <a:tr h="370641">
                <a:tc>
                  <a:txBody>
                    <a:bodyPr/>
                    <a:lstStyle/>
                    <a:p>
                      <a:pPr algn="ctr" fontAlgn="ctr"/>
                      <a:r>
                        <a:rPr lang="en-US" sz="1100" b="1" u="none" strike="noStrike" dirty="0">
                          <a:effectLst/>
                        </a:rPr>
                        <a:t>Research questions</a:t>
                      </a:r>
                      <a:endParaRPr lang="en-US" sz="1100" b="1" i="0" u="none" strike="noStrike" dirty="0">
                        <a:solidFill>
                          <a:srgbClr val="000000"/>
                        </a:solidFill>
                        <a:effectLst/>
                        <a:latin typeface="Times New Roman"/>
                      </a:endParaRPr>
                    </a:p>
                  </a:txBody>
                  <a:tcPr marL="9063" marR="9063" marT="9063" marB="0" anchor="ctr">
                    <a:solidFill>
                      <a:schemeClr val="bg2">
                        <a:lumMod val="40000"/>
                        <a:lumOff val="60000"/>
                      </a:schemeClr>
                    </a:solidFill>
                  </a:tcPr>
                </a:tc>
                <a:tc>
                  <a:txBody>
                    <a:bodyPr/>
                    <a:lstStyle/>
                    <a:p>
                      <a:pPr algn="ctr" fontAlgn="ctr"/>
                      <a:r>
                        <a:rPr lang="en-US" sz="1100" b="1" u="none" strike="noStrike" dirty="0">
                          <a:effectLst/>
                        </a:rPr>
                        <a:t>Open-ended questions</a:t>
                      </a:r>
                      <a:endParaRPr lang="en-US" sz="1100" b="1" i="0" u="none" strike="noStrike" dirty="0">
                        <a:solidFill>
                          <a:srgbClr val="000000"/>
                        </a:solidFill>
                        <a:effectLst/>
                        <a:latin typeface="Times New Roman"/>
                      </a:endParaRPr>
                    </a:p>
                  </a:txBody>
                  <a:tcPr marL="9063" marR="9063" marT="9063" marB="0" anchor="ctr">
                    <a:solidFill>
                      <a:schemeClr val="bg2">
                        <a:lumMod val="40000"/>
                        <a:lumOff val="60000"/>
                      </a:schemeClr>
                    </a:solidFill>
                  </a:tcPr>
                </a:tc>
                <a:tc>
                  <a:txBody>
                    <a:bodyPr/>
                    <a:lstStyle/>
                    <a:p>
                      <a:pPr algn="ctr" fontAlgn="ctr"/>
                      <a:r>
                        <a:rPr lang="en-US" sz="1100" b="1" u="none" strike="noStrike" dirty="0">
                          <a:effectLst/>
                        </a:rPr>
                        <a:t>Themes from interviews</a:t>
                      </a:r>
                      <a:endParaRPr lang="en-US" sz="1100" b="1" i="0" u="none" strike="noStrike" dirty="0">
                        <a:solidFill>
                          <a:srgbClr val="000000"/>
                        </a:solidFill>
                        <a:effectLst/>
                        <a:latin typeface="Times New Roman"/>
                      </a:endParaRPr>
                    </a:p>
                  </a:txBody>
                  <a:tcPr marL="9063" marR="9063" marT="9063" marB="0" anchor="ctr">
                    <a:solidFill>
                      <a:schemeClr val="bg2">
                        <a:lumMod val="40000"/>
                        <a:lumOff val="60000"/>
                      </a:schemeClr>
                    </a:solidFill>
                  </a:tcPr>
                </a:tc>
                <a:tc>
                  <a:txBody>
                    <a:bodyPr/>
                    <a:lstStyle/>
                    <a:p>
                      <a:pPr algn="ctr" fontAlgn="ctr"/>
                      <a:r>
                        <a:rPr lang="en-US" sz="1100" b="1" u="none" strike="noStrike" dirty="0">
                          <a:effectLst/>
                        </a:rPr>
                        <a:t>Questions from Diction 6.0</a:t>
                      </a:r>
                      <a:endParaRPr lang="en-US" sz="1100" b="1" i="0" u="none" strike="noStrike" dirty="0">
                        <a:solidFill>
                          <a:srgbClr val="000000"/>
                        </a:solidFill>
                        <a:effectLst/>
                        <a:latin typeface="Times New Roman"/>
                      </a:endParaRPr>
                    </a:p>
                  </a:txBody>
                  <a:tcPr marL="9063" marR="9063" marT="9063" marB="0" anchor="ctr">
                    <a:solidFill>
                      <a:schemeClr val="bg2">
                        <a:lumMod val="40000"/>
                        <a:lumOff val="60000"/>
                      </a:schemeClr>
                    </a:solidFill>
                  </a:tcPr>
                </a:tc>
                <a:tc>
                  <a:txBody>
                    <a:bodyPr/>
                    <a:lstStyle/>
                    <a:p>
                      <a:pPr algn="ctr" fontAlgn="ctr"/>
                      <a:r>
                        <a:rPr lang="en-US" sz="1100" b="1" u="none" strike="noStrike" dirty="0">
                          <a:effectLst/>
                        </a:rPr>
                        <a:t>Web results</a:t>
                      </a:r>
                      <a:endParaRPr lang="en-US" sz="1100" b="1" i="0" u="none" strike="noStrike" dirty="0">
                        <a:solidFill>
                          <a:srgbClr val="000000"/>
                        </a:solidFill>
                        <a:effectLst/>
                        <a:latin typeface="Times New Roman"/>
                      </a:endParaRPr>
                    </a:p>
                  </a:txBody>
                  <a:tcPr marL="9063" marR="9063" marT="9063" marB="0" anchor="ctr">
                    <a:solidFill>
                      <a:schemeClr val="bg2">
                        <a:lumMod val="40000"/>
                        <a:lumOff val="60000"/>
                      </a:schemeClr>
                    </a:solidFill>
                  </a:tcPr>
                </a:tc>
              </a:tr>
              <a:tr h="1068837">
                <a:tc rowSpan="4">
                  <a:txBody>
                    <a:bodyPr/>
                    <a:lstStyle/>
                    <a:p>
                      <a:pPr algn="l" fontAlgn="ctr"/>
                      <a:r>
                        <a:rPr lang="en-US" sz="1000" u="none" strike="noStrike" dirty="0">
                          <a:effectLst/>
                        </a:rPr>
                        <a:t>4.  What, if any, obstacles were identified that hindered the process of the </a:t>
                      </a:r>
                      <a:r>
                        <a:rPr lang="en-US" sz="1000" u="none" strike="noStrike" dirty="0" smtClean="0">
                          <a:effectLst/>
                        </a:rPr>
                        <a:t>Hispanic </a:t>
                      </a:r>
                      <a:r>
                        <a:rPr lang="en-US" sz="1000" u="none" strike="noStrike" dirty="0">
                          <a:effectLst/>
                        </a:rPr>
                        <a:t>women with earned doctoral degrees achieving the moment of insight of academic recognition during the dissertation progression?</a:t>
                      </a:r>
                      <a:endParaRPr lang="en-US" sz="1000" b="0" i="0" u="none" strike="noStrike" dirty="0">
                        <a:solidFill>
                          <a:srgbClr val="000000"/>
                        </a:solidFill>
                        <a:effectLst/>
                        <a:latin typeface="Times New Roman"/>
                      </a:endParaRPr>
                    </a:p>
                  </a:txBody>
                  <a:tcPr marL="152400" marR="12700" marT="12700" marB="0" anchor="ctr"/>
                </a:tc>
                <a:tc rowSpan="4">
                  <a:txBody>
                    <a:bodyPr/>
                    <a:lstStyle/>
                    <a:p>
                      <a:pPr algn="l" fontAlgn="ctr"/>
                      <a:r>
                        <a:rPr lang="en-US" sz="1000" u="none" strike="noStrike" dirty="0">
                          <a:effectLst/>
                        </a:rPr>
                        <a:t>2.</a:t>
                      </a:r>
                      <a:r>
                        <a:rPr lang="en-US" sz="700" u="none" strike="noStrike" dirty="0">
                          <a:effectLst/>
                        </a:rPr>
                        <a:t>    </a:t>
                      </a:r>
                      <a:r>
                        <a:rPr lang="en-US" sz="1000" u="none" strike="noStrike" dirty="0">
                          <a:effectLst/>
                        </a:rPr>
                        <a:t>What was the deciding factor for you to undertake the doctoral degree process?  Explain.</a:t>
                      </a:r>
                      <a:endParaRPr lang="en-US" sz="1000" b="0" i="0" u="none" strike="noStrike" dirty="0">
                        <a:solidFill>
                          <a:srgbClr val="000000"/>
                        </a:solidFill>
                        <a:effectLst/>
                        <a:latin typeface="Times New Roman"/>
                      </a:endParaRPr>
                    </a:p>
                  </a:txBody>
                  <a:tcPr marL="152400" marR="12700" marT="12700" marB="0" anchor="ctr"/>
                </a:tc>
                <a:tc>
                  <a:txBody>
                    <a:bodyPr/>
                    <a:lstStyle/>
                    <a:p>
                      <a:pPr algn="l" fontAlgn="ctr"/>
                      <a:r>
                        <a:rPr lang="en-US" sz="1000" u="none" strike="noStrike" dirty="0">
                          <a:effectLst/>
                        </a:rPr>
                        <a:t>Knowledge and Research</a:t>
                      </a:r>
                      <a:endParaRPr lang="en-US" sz="1000" b="0" i="0" u="none" strike="noStrike" dirty="0">
                        <a:solidFill>
                          <a:srgbClr val="000000"/>
                        </a:solidFill>
                        <a:effectLst/>
                        <a:latin typeface="Times New Roman"/>
                      </a:endParaRPr>
                    </a:p>
                  </a:txBody>
                  <a:tcPr marL="12700" marR="12700" marT="12700" marB="0" anchor="ctr"/>
                </a:tc>
                <a:tc>
                  <a:txBody>
                    <a:bodyPr/>
                    <a:lstStyle/>
                    <a:p>
                      <a:pPr algn="l" fontAlgn="ctr"/>
                      <a:r>
                        <a:rPr lang="en-US" sz="1000" u="none" strike="noStrike" dirty="0">
                          <a:effectLst/>
                        </a:rPr>
                        <a:t>12. My mentor played a crucial factor in my pursuit of a doctoral degree</a:t>
                      </a:r>
                      <a:endParaRPr lang="en-US" sz="1000" b="0" i="0" u="none" strike="noStrike" dirty="0">
                        <a:solidFill>
                          <a:srgbClr val="000000"/>
                        </a:solidFill>
                        <a:effectLst/>
                        <a:latin typeface="Times New Roman"/>
                      </a:endParaRPr>
                    </a:p>
                  </a:txBody>
                  <a:tcPr marL="152400" marR="12700" marT="12700" marB="0" anchor="ctr"/>
                </a:tc>
                <a:tc>
                  <a:txBody>
                    <a:bodyPr/>
                    <a:lstStyle/>
                    <a:p>
                      <a:pPr algn="l" fontAlgn="ctr"/>
                      <a:r>
                        <a:rPr lang="en-US" sz="1000" u="none" strike="noStrike" dirty="0">
                          <a:effectLst/>
                        </a:rPr>
                        <a:t>67% </a:t>
                      </a:r>
                      <a:r>
                        <a:rPr lang="en-US" sz="10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000" u="none" strike="noStrike" dirty="0" smtClean="0">
                          <a:effectLst/>
                        </a:rPr>
                        <a:t>33% Disagree</a:t>
                      </a:r>
                    </a:p>
                    <a:p>
                      <a:pPr algn="l" fontAlgn="ctr"/>
                      <a:endParaRPr lang="en-US" sz="1000" b="0" i="0" u="none" strike="noStrike" dirty="0">
                        <a:solidFill>
                          <a:srgbClr val="000000"/>
                        </a:solidFill>
                        <a:effectLst/>
                        <a:latin typeface="Times New Roman"/>
                      </a:endParaRPr>
                    </a:p>
                  </a:txBody>
                  <a:tcPr marL="12700" marR="12700" marT="12700" marB="0" anchor="ctr"/>
                </a:tc>
              </a:tr>
              <a:tr h="1112761">
                <a:tc vMerge="1">
                  <a:txBody>
                    <a:bodyPr/>
                    <a:lstStyle/>
                    <a:p>
                      <a:endParaRPr lang="en-US"/>
                    </a:p>
                  </a:txBody>
                  <a:tcPr/>
                </a:tc>
                <a:tc vMerge="1">
                  <a:txBody>
                    <a:bodyPr/>
                    <a:lstStyle/>
                    <a:p>
                      <a:endParaRPr lang="en-US"/>
                    </a:p>
                  </a:txBody>
                  <a:tcPr/>
                </a:tc>
                <a:tc>
                  <a:txBody>
                    <a:bodyPr/>
                    <a:lstStyle/>
                    <a:p>
                      <a:pPr algn="l" fontAlgn="ctr"/>
                      <a:r>
                        <a:rPr lang="en-US" sz="1000" u="none" strike="noStrike" dirty="0">
                          <a:effectLst/>
                        </a:rPr>
                        <a:t>Need for learning</a:t>
                      </a:r>
                      <a:endParaRPr lang="en-US" sz="1000" b="0" i="0" u="none" strike="noStrike" dirty="0">
                        <a:solidFill>
                          <a:srgbClr val="000000"/>
                        </a:solidFill>
                        <a:effectLst/>
                        <a:latin typeface="Times New Roman"/>
                      </a:endParaRPr>
                    </a:p>
                  </a:txBody>
                  <a:tcPr marL="12700" marR="12700" marT="12700" marB="0" anchor="ctr"/>
                </a:tc>
                <a:tc>
                  <a:txBody>
                    <a:bodyPr/>
                    <a:lstStyle/>
                    <a:p>
                      <a:pPr algn="l" fontAlgn="ctr"/>
                      <a:r>
                        <a:rPr lang="en-US" sz="1000" u="none" strike="noStrike" dirty="0">
                          <a:effectLst/>
                        </a:rPr>
                        <a:t>13. My need for continued learning </a:t>
                      </a:r>
                      <a:r>
                        <a:rPr lang="en-US" sz="1000" u="none" strike="noStrike" dirty="0" smtClean="0">
                          <a:effectLst/>
                        </a:rPr>
                        <a:t>contributed </a:t>
                      </a:r>
                      <a:r>
                        <a:rPr lang="en-US" sz="1000" u="none" strike="noStrike" dirty="0">
                          <a:effectLst/>
                        </a:rPr>
                        <a:t>to my participation in the doctoral degree process</a:t>
                      </a:r>
                      <a:endParaRPr lang="en-US" sz="1000" b="0" i="0" u="none" strike="noStrike" dirty="0">
                        <a:solidFill>
                          <a:srgbClr val="000000"/>
                        </a:solidFill>
                        <a:effectLst/>
                        <a:latin typeface="Times New Roman"/>
                      </a:endParaRPr>
                    </a:p>
                  </a:txBody>
                  <a:tcPr marL="152400" marR="12700" marT="12700" marB="0" anchor="ctr"/>
                </a:tc>
                <a:tc>
                  <a:txBody>
                    <a:bodyPr/>
                    <a:lstStyle/>
                    <a:p>
                      <a:pPr algn="l" fontAlgn="ctr"/>
                      <a:r>
                        <a:rPr lang="en-US" sz="1000" u="none" strike="noStrike" dirty="0">
                          <a:effectLst/>
                        </a:rPr>
                        <a:t>95% </a:t>
                      </a:r>
                      <a:r>
                        <a:rPr lang="en-US" sz="10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000" u="none" strike="noStrike" dirty="0" smtClean="0">
                          <a:effectLst/>
                        </a:rPr>
                        <a:t>5% Disagree</a:t>
                      </a:r>
                    </a:p>
                    <a:p>
                      <a:pPr algn="l" fontAlgn="ctr"/>
                      <a:endParaRPr lang="en-US" sz="1000" b="0" i="0" u="none" strike="noStrike" dirty="0">
                        <a:solidFill>
                          <a:srgbClr val="000000"/>
                        </a:solidFill>
                        <a:effectLst/>
                        <a:latin typeface="Times New Roman"/>
                      </a:endParaRPr>
                    </a:p>
                  </a:txBody>
                  <a:tcPr marL="12700" marR="12700" marT="12700" marB="0" anchor="ctr"/>
                </a:tc>
              </a:tr>
              <a:tr h="1244536">
                <a:tc vMerge="1">
                  <a:txBody>
                    <a:bodyPr/>
                    <a:lstStyle/>
                    <a:p>
                      <a:endParaRPr lang="en-US"/>
                    </a:p>
                  </a:txBody>
                  <a:tcPr/>
                </a:tc>
                <a:tc vMerge="1">
                  <a:txBody>
                    <a:bodyPr/>
                    <a:lstStyle/>
                    <a:p>
                      <a:endParaRPr lang="en-US"/>
                    </a:p>
                  </a:txBody>
                  <a:tcPr/>
                </a:tc>
                <a:tc>
                  <a:txBody>
                    <a:bodyPr/>
                    <a:lstStyle/>
                    <a:p>
                      <a:pPr algn="l" fontAlgn="ctr"/>
                      <a:r>
                        <a:rPr lang="en-US" sz="1000" u="none" strike="noStrike" dirty="0">
                          <a:effectLst/>
                        </a:rPr>
                        <a:t>PhD was needed to do what I wanted to do</a:t>
                      </a:r>
                      <a:endParaRPr lang="en-US" sz="1000" b="0" i="0" u="none" strike="noStrike" dirty="0">
                        <a:solidFill>
                          <a:srgbClr val="000000"/>
                        </a:solidFill>
                        <a:effectLst/>
                        <a:latin typeface="Times New Roman"/>
                      </a:endParaRPr>
                    </a:p>
                  </a:txBody>
                  <a:tcPr marL="12700" marR="12700" marT="12700" marB="0" anchor="ctr"/>
                </a:tc>
                <a:tc>
                  <a:txBody>
                    <a:bodyPr/>
                    <a:lstStyle/>
                    <a:p>
                      <a:pPr algn="l" fontAlgn="ctr"/>
                      <a:r>
                        <a:rPr lang="en-US" sz="1000" u="none" strike="noStrike" dirty="0">
                          <a:effectLst/>
                        </a:rPr>
                        <a:t>14. My need for the degree to further my career contributed to my participation in the doctoral degree process.</a:t>
                      </a:r>
                      <a:endParaRPr lang="en-US" sz="1000" b="0" i="0" u="none" strike="noStrike" dirty="0">
                        <a:solidFill>
                          <a:srgbClr val="000000"/>
                        </a:solidFill>
                        <a:effectLst/>
                        <a:latin typeface="Times New Roman"/>
                      </a:endParaRPr>
                    </a:p>
                  </a:txBody>
                  <a:tcPr marL="152400" marR="12700" marT="12700" marB="0" anchor="ctr"/>
                </a:tc>
                <a:tc>
                  <a:txBody>
                    <a:bodyPr/>
                    <a:lstStyle/>
                    <a:p>
                      <a:pPr algn="l" fontAlgn="ctr"/>
                      <a:r>
                        <a:rPr lang="en-US" sz="1000" u="none" strike="noStrike" dirty="0">
                          <a:effectLst/>
                        </a:rPr>
                        <a:t>88% </a:t>
                      </a:r>
                      <a:r>
                        <a:rPr lang="en-US" sz="10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000" u="none" strike="noStrike" dirty="0" smtClean="0">
                          <a:effectLst/>
                        </a:rPr>
                        <a:t>12% Disagree</a:t>
                      </a:r>
                    </a:p>
                    <a:p>
                      <a:pPr algn="l" fontAlgn="ctr"/>
                      <a:endParaRPr lang="en-US" sz="1000" b="0" i="0" u="none" strike="noStrike" dirty="0">
                        <a:solidFill>
                          <a:srgbClr val="000000"/>
                        </a:solidFill>
                        <a:effectLst/>
                        <a:latin typeface="Times New Roman"/>
                      </a:endParaRPr>
                    </a:p>
                  </a:txBody>
                  <a:tcPr marL="12700" marR="12700" marT="12700" marB="0" anchor="ctr"/>
                </a:tc>
              </a:tr>
              <a:tr h="1068836">
                <a:tc vMerge="1">
                  <a:txBody>
                    <a:bodyPr/>
                    <a:lstStyle/>
                    <a:p>
                      <a:endParaRPr lang="en-US"/>
                    </a:p>
                  </a:txBody>
                  <a:tcPr/>
                </a:tc>
                <a:tc vMerge="1">
                  <a:txBody>
                    <a:bodyPr/>
                    <a:lstStyle/>
                    <a:p>
                      <a:endParaRPr lang="en-US"/>
                    </a:p>
                  </a:txBody>
                  <a:tcPr/>
                </a:tc>
                <a:tc>
                  <a:txBody>
                    <a:bodyPr/>
                    <a:lstStyle/>
                    <a:p>
                      <a:pPr algn="l" fontAlgn="ctr"/>
                      <a:r>
                        <a:rPr lang="en-US" sz="1000" u="none" strike="noStrike" dirty="0">
                          <a:effectLst/>
                        </a:rPr>
                        <a:t>Have a voice in the community and in my field</a:t>
                      </a:r>
                      <a:endParaRPr lang="en-US" sz="1000" b="0" i="0" u="none" strike="noStrike" dirty="0">
                        <a:solidFill>
                          <a:srgbClr val="000000"/>
                        </a:solidFill>
                        <a:effectLst/>
                        <a:latin typeface="Times New Roman"/>
                      </a:endParaRPr>
                    </a:p>
                  </a:txBody>
                  <a:tcPr marL="12700" marR="12700" marT="12700" marB="0" anchor="ctr"/>
                </a:tc>
                <a:tc>
                  <a:txBody>
                    <a:bodyPr/>
                    <a:lstStyle/>
                    <a:p>
                      <a:pPr algn="l" fontAlgn="ctr"/>
                      <a:r>
                        <a:rPr lang="en-US" sz="1000" u="none" strike="noStrike" dirty="0">
                          <a:effectLst/>
                        </a:rPr>
                        <a:t>15. My need for the degree to establish credibility in field contributed to my participation in the doctoral degree process</a:t>
                      </a:r>
                      <a:endParaRPr lang="en-US" sz="1000" b="0" i="0" u="none" strike="noStrike" dirty="0">
                        <a:solidFill>
                          <a:srgbClr val="000000"/>
                        </a:solidFill>
                        <a:effectLst/>
                        <a:latin typeface="Times New Roman"/>
                      </a:endParaRPr>
                    </a:p>
                  </a:txBody>
                  <a:tcPr marL="152400" marR="12700" marT="12700" marB="0" anchor="ctr"/>
                </a:tc>
                <a:tc>
                  <a:txBody>
                    <a:bodyPr/>
                    <a:lstStyle/>
                    <a:p>
                      <a:pPr algn="l" fontAlgn="ctr"/>
                      <a:r>
                        <a:rPr lang="en-US" sz="1000" u="none" strike="noStrike" dirty="0">
                          <a:effectLst/>
                        </a:rPr>
                        <a:t>82% </a:t>
                      </a:r>
                      <a:r>
                        <a:rPr lang="en-US" sz="10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000" u="none" strike="noStrike" dirty="0" smtClean="0">
                          <a:effectLst/>
                        </a:rPr>
                        <a:t>18% Disagree</a:t>
                      </a:r>
                    </a:p>
                    <a:p>
                      <a:pPr algn="l" fontAlgn="ctr"/>
                      <a:endParaRPr lang="en-US" sz="1000" b="0" i="0" u="none" strike="noStrike" dirty="0">
                        <a:solidFill>
                          <a:srgbClr val="000000"/>
                        </a:solidFill>
                        <a:effectLst/>
                        <a:latin typeface="Times New Roman"/>
                      </a:endParaRPr>
                    </a:p>
                  </a:txBody>
                  <a:tcPr marL="12700" marR="12700" marT="12700" marB="0" anchor="ctr"/>
                </a:tc>
              </a:tr>
            </a:tbl>
          </a:graphicData>
        </a:graphic>
      </p:graphicFrame>
    </p:spTree>
    <p:extLst>
      <p:ext uri="{BB962C8B-B14F-4D97-AF65-F5344CB8AC3E}">
        <p14:creationId xmlns:p14="http://schemas.microsoft.com/office/powerpoint/2010/main" val="2698466977"/>
      </p:ext>
    </p:extLst>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Questions and Themes Cont’d</a:t>
            </a:r>
            <a:endParaRPr lang="en-US" dirty="0"/>
          </a:p>
        </p:txBody>
      </p:sp>
      <p:sp>
        <p:nvSpPr>
          <p:cNvPr id="3" name="Footer Placeholder 2"/>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4" name="Slide Number Placeholder 3"/>
          <p:cNvSpPr>
            <a:spLocks noGrp="1"/>
          </p:cNvSpPr>
          <p:nvPr>
            <p:ph type="sldNum" sz="quarter" idx="12"/>
          </p:nvPr>
        </p:nvSpPr>
        <p:spPr/>
        <p:txBody>
          <a:bodyPr/>
          <a:lstStyle/>
          <a:p>
            <a:fld id="{6D4F7528-EB8A-2F42-BE20-B4492BC9CD67}" type="slidenum">
              <a:rPr lang="en-US" smtClean="0"/>
              <a:pPr/>
              <a:t>45</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548082424"/>
              </p:ext>
            </p:extLst>
          </p:nvPr>
        </p:nvGraphicFramePr>
        <p:xfrm>
          <a:off x="457200" y="1244604"/>
          <a:ext cx="8470903" cy="4815103"/>
        </p:xfrm>
        <a:graphic>
          <a:graphicData uri="http://schemas.openxmlformats.org/drawingml/2006/table">
            <a:tbl>
              <a:tblPr>
                <a:tableStyleId>{3C2FFA5D-87B4-456A-9821-1D502468CF0F}</a:tableStyleId>
              </a:tblPr>
              <a:tblGrid>
                <a:gridCol w="1815954"/>
                <a:gridCol w="1730443"/>
                <a:gridCol w="1813006"/>
                <a:gridCol w="2095500"/>
                <a:gridCol w="1016000"/>
              </a:tblGrid>
              <a:tr h="431796">
                <a:tc>
                  <a:txBody>
                    <a:bodyPr/>
                    <a:lstStyle/>
                    <a:p>
                      <a:pPr algn="ctr" fontAlgn="ctr"/>
                      <a:r>
                        <a:rPr lang="en-US" sz="1200" b="1" u="none" strike="noStrike" dirty="0">
                          <a:effectLst/>
                        </a:rPr>
                        <a:t>Research questions</a:t>
                      </a:r>
                      <a:endParaRPr lang="en-US" sz="12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200" b="1" u="none" strike="noStrike" dirty="0">
                          <a:effectLst/>
                        </a:rPr>
                        <a:t>Open-ended questions</a:t>
                      </a:r>
                      <a:endParaRPr lang="en-US" sz="12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200" b="1" u="none" strike="noStrike" dirty="0">
                          <a:effectLst/>
                        </a:rPr>
                        <a:t>Themes from interviews</a:t>
                      </a:r>
                      <a:endParaRPr lang="en-US" sz="12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200" b="1" u="none" strike="noStrike" dirty="0">
                          <a:effectLst/>
                        </a:rPr>
                        <a:t>Questions from Diction 6.0</a:t>
                      </a:r>
                      <a:endParaRPr lang="en-US" sz="12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c>
                  <a:txBody>
                    <a:bodyPr/>
                    <a:lstStyle/>
                    <a:p>
                      <a:pPr algn="ctr" fontAlgn="ctr"/>
                      <a:r>
                        <a:rPr lang="en-US" sz="1200" b="1" u="none" strike="noStrike" dirty="0">
                          <a:effectLst/>
                        </a:rPr>
                        <a:t>Web results</a:t>
                      </a:r>
                      <a:endParaRPr lang="en-US" sz="1200" b="1" i="0" u="none" strike="noStrike" dirty="0">
                        <a:solidFill>
                          <a:srgbClr val="000000"/>
                        </a:solidFill>
                        <a:effectLst/>
                        <a:latin typeface="Times New Roman"/>
                      </a:endParaRPr>
                    </a:p>
                  </a:txBody>
                  <a:tcPr marL="12700" marR="12700" marT="12700" marB="0" anchor="ctr">
                    <a:solidFill>
                      <a:schemeClr val="bg2">
                        <a:lumMod val="40000"/>
                        <a:lumOff val="60000"/>
                      </a:schemeClr>
                    </a:solidFill>
                  </a:tcPr>
                </a:tc>
              </a:tr>
              <a:tr h="1562060">
                <a:tc rowSpan="3">
                  <a:txBody>
                    <a:bodyPr/>
                    <a:lstStyle/>
                    <a:p>
                      <a:pPr algn="l" fontAlgn="ctr"/>
                      <a:r>
                        <a:rPr lang="en-US" sz="1000" u="none" strike="noStrike" dirty="0">
                          <a:effectLst/>
                        </a:rPr>
                        <a:t>4.  What, if any, obstacles were identified that hindered the process of the </a:t>
                      </a:r>
                      <a:r>
                        <a:rPr lang="en-US" sz="1000" u="none" strike="noStrike" dirty="0" smtClean="0">
                          <a:effectLst/>
                        </a:rPr>
                        <a:t>Hispanic </a:t>
                      </a:r>
                      <a:r>
                        <a:rPr lang="en-US" sz="1000" u="none" strike="noStrike" dirty="0">
                          <a:effectLst/>
                        </a:rPr>
                        <a:t>women with earned doctoral degrees achieving the moment of insight of academic recognition during the dissertation progression?</a:t>
                      </a:r>
                      <a:endParaRPr lang="en-US" sz="1000" b="0" i="0" u="none" strike="noStrike" dirty="0">
                        <a:solidFill>
                          <a:srgbClr val="000000"/>
                        </a:solidFill>
                        <a:effectLst/>
                        <a:latin typeface="Times New Roman"/>
                      </a:endParaRPr>
                    </a:p>
                  </a:txBody>
                  <a:tcPr marL="152400" marR="12700" marT="12700" marB="0" anchor="ctr"/>
                </a:tc>
                <a:tc rowSpan="3">
                  <a:txBody>
                    <a:bodyPr/>
                    <a:lstStyle/>
                    <a:p>
                      <a:pPr algn="ctr" fontAlgn="ctr"/>
                      <a:r>
                        <a:rPr lang="en-US" sz="1000" u="none" strike="noStrike" dirty="0">
                          <a:effectLst/>
                        </a:rPr>
                        <a:t>4.</a:t>
                      </a:r>
                      <a:r>
                        <a:rPr lang="en-US" sz="700" u="none" strike="noStrike" dirty="0">
                          <a:effectLst/>
                        </a:rPr>
                        <a:t>  </a:t>
                      </a:r>
                      <a:r>
                        <a:rPr lang="en-US" sz="1000" u="none" strike="noStrike" dirty="0">
                          <a:effectLst/>
                        </a:rPr>
                        <a:t>What were you told, if anything, growing up, about your role as a female in society?  (Interviewer provided an example if need be, girls do not play ball with boys, or girls cannot do anything but housework).</a:t>
                      </a:r>
                      <a:endParaRPr lang="en-US" sz="1000" b="0" i="0" u="none" strike="noStrike" dirty="0">
                        <a:solidFill>
                          <a:srgbClr val="000000"/>
                        </a:solidFill>
                        <a:effectLst/>
                        <a:latin typeface="Times New Roman"/>
                      </a:endParaRPr>
                    </a:p>
                  </a:txBody>
                  <a:tcPr marL="12700" marR="12700" marT="12700" marB="0" anchor="ctr"/>
                </a:tc>
                <a:tc>
                  <a:txBody>
                    <a:bodyPr/>
                    <a:lstStyle/>
                    <a:p>
                      <a:pPr algn="ctr" fontAlgn="ctr"/>
                      <a:r>
                        <a:rPr lang="en-US" sz="1000" u="none" strike="noStrike" dirty="0">
                          <a:effectLst/>
                        </a:rPr>
                        <a:t>Traditional roles were encouraged.</a:t>
                      </a:r>
                      <a:endParaRPr lang="en-US" sz="1000" b="0" i="0" u="none" strike="noStrike" dirty="0">
                        <a:solidFill>
                          <a:srgbClr val="000000"/>
                        </a:solidFill>
                        <a:effectLst/>
                        <a:latin typeface="Times New Roman"/>
                      </a:endParaRPr>
                    </a:p>
                  </a:txBody>
                  <a:tcPr marL="12700" marR="12700" marT="12700" marB="0" anchor="ctr"/>
                </a:tc>
                <a:tc>
                  <a:txBody>
                    <a:bodyPr/>
                    <a:lstStyle/>
                    <a:p>
                      <a:pPr algn="l" fontAlgn="ctr"/>
                      <a:r>
                        <a:rPr lang="en-US" sz="1000" u="none" strike="noStrike" dirty="0">
                          <a:effectLst/>
                        </a:rPr>
                        <a:t>16. When I was growing up it was conveyed that girls were expected to stay within a traditional female role.</a:t>
                      </a:r>
                      <a:endParaRPr lang="en-US" sz="1000" b="0" i="0" u="none" strike="noStrike" dirty="0">
                        <a:solidFill>
                          <a:srgbClr val="000000"/>
                        </a:solidFill>
                        <a:effectLst/>
                        <a:latin typeface="Times New Roman"/>
                      </a:endParaRPr>
                    </a:p>
                  </a:txBody>
                  <a:tcPr marL="152400" marR="12700" marT="12700" marB="0" anchor="ctr"/>
                </a:tc>
                <a:tc>
                  <a:txBody>
                    <a:bodyPr/>
                    <a:lstStyle/>
                    <a:p>
                      <a:pPr marL="0" marR="0" indent="0" algn="l" defTabSz="457200" rtl="0" eaLnBrk="1" fontAlgn="ctr" latinLnBrk="0" hangingPunct="1">
                        <a:lnSpc>
                          <a:spcPct val="100000"/>
                        </a:lnSpc>
                        <a:spcBef>
                          <a:spcPts val="0"/>
                        </a:spcBef>
                        <a:spcAft>
                          <a:spcPts val="0"/>
                        </a:spcAft>
                        <a:buClrTx/>
                        <a:buSzTx/>
                        <a:buFontTx/>
                        <a:buNone/>
                        <a:tabLst/>
                        <a:defRPr/>
                      </a:pPr>
                      <a:r>
                        <a:rPr lang="en-US" sz="1000" u="none" strike="noStrike" dirty="0">
                          <a:effectLst/>
                        </a:rPr>
                        <a:t>41% </a:t>
                      </a:r>
                      <a:r>
                        <a:rPr lang="en-US" sz="10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000" u="none" strike="noStrike" dirty="0" smtClean="0">
                          <a:effectLst/>
                        </a:rPr>
                        <a:t>59% Disagree</a:t>
                      </a:r>
                    </a:p>
                    <a:p>
                      <a:pPr algn="l" fontAlgn="ctr"/>
                      <a:endParaRPr lang="en-US" sz="1000" b="0" i="0" u="none" strike="noStrike" dirty="0">
                        <a:solidFill>
                          <a:srgbClr val="000000"/>
                        </a:solidFill>
                        <a:effectLst/>
                        <a:latin typeface="Times New Roman"/>
                      </a:endParaRPr>
                    </a:p>
                  </a:txBody>
                  <a:tcPr marL="12700" marR="12700" marT="12700" marB="0" anchor="ctr"/>
                </a:tc>
              </a:tr>
              <a:tr h="1183490">
                <a:tc vMerge="1">
                  <a:txBody>
                    <a:bodyPr/>
                    <a:lstStyle/>
                    <a:p>
                      <a:endParaRPr lang="en-US"/>
                    </a:p>
                  </a:txBody>
                  <a:tcPr/>
                </a:tc>
                <a:tc vMerge="1">
                  <a:txBody>
                    <a:bodyPr/>
                    <a:lstStyle/>
                    <a:p>
                      <a:endParaRPr lang="en-US"/>
                    </a:p>
                  </a:txBody>
                  <a:tcPr/>
                </a:tc>
                <a:tc>
                  <a:txBody>
                    <a:bodyPr/>
                    <a:lstStyle/>
                    <a:p>
                      <a:pPr algn="ctr" fontAlgn="ctr"/>
                      <a:r>
                        <a:rPr lang="en-US" sz="1000" u="none" strike="noStrike" dirty="0">
                          <a:effectLst/>
                        </a:rPr>
                        <a:t>Education was </a:t>
                      </a:r>
                      <a:r>
                        <a:rPr lang="en-US" sz="1000" u="none" strike="noStrike" dirty="0" smtClean="0">
                          <a:effectLst/>
                        </a:rPr>
                        <a:t>important</a:t>
                      </a:r>
                      <a:endParaRPr lang="en-US" sz="1000" b="0" i="0" u="none" strike="noStrike" dirty="0">
                        <a:solidFill>
                          <a:srgbClr val="000000"/>
                        </a:solidFill>
                        <a:effectLst/>
                        <a:latin typeface="Times New Roman"/>
                      </a:endParaRPr>
                    </a:p>
                  </a:txBody>
                  <a:tcPr marL="12700" marR="12700" marT="12700" marB="0" anchor="ctr"/>
                </a:tc>
                <a:tc>
                  <a:txBody>
                    <a:bodyPr/>
                    <a:lstStyle/>
                    <a:p>
                      <a:pPr algn="l" fontAlgn="ctr"/>
                      <a:r>
                        <a:rPr lang="en-US" sz="1000" u="none" strike="noStrike" dirty="0">
                          <a:effectLst/>
                        </a:rPr>
                        <a:t>17. When I was growing up it was conveyed to me that education was important</a:t>
                      </a:r>
                      <a:endParaRPr lang="en-US" sz="1000" b="0" i="0" u="none" strike="noStrike" dirty="0">
                        <a:solidFill>
                          <a:srgbClr val="000000"/>
                        </a:solidFill>
                        <a:effectLst/>
                        <a:latin typeface="Times New Roman"/>
                      </a:endParaRPr>
                    </a:p>
                  </a:txBody>
                  <a:tcPr marL="152400" marR="12700" marT="12700" marB="0" anchor="ctr"/>
                </a:tc>
                <a:tc>
                  <a:txBody>
                    <a:bodyPr/>
                    <a:lstStyle/>
                    <a:p>
                      <a:pPr algn="l" fontAlgn="ctr"/>
                      <a:r>
                        <a:rPr lang="en-US" sz="1000" u="none" strike="noStrike" dirty="0">
                          <a:effectLst/>
                        </a:rPr>
                        <a:t>93% </a:t>
                      </a:r>
                      <a:r>
                        <a:rPr lang="en-US" sz="10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000" u="none" strike="noStrike" dirty="0" smtClean="0">
                          <a:effectLst/>
                        </a:rPr>
                        <a:t>7% Disagree</a:t>
                      </a:r>
                    </a:p>
                    <a:p>
                      <a:pPr algn="l" fontAlgn="ctr"/>
                      <a:endParaRPr lang="en-US" sz="1000" b="0" i="0" u="none" strike="noStrike" dirty="0">
                        <a:solidFill>
                          <a:srgbClr val="000000"/>
                        </a:solidFill>
                        <a:effectLst/>
                        <a:latin typeface="Times New Roman"/>
                      </a:endParaRPr>
                    </a:p>
                  </a:txBody>
                  <a:tcPr marL="12700" marR="12700" marT="12700" marB="0" anchor="ctr"/>
                </a:tc>
              </a:tr>
              <a:tr h="1637757">
                <a:tc vMerge="1">
                  <a:txBody>
                    <a:bodyPr/>
                    <a:lstStyle/>
                    <a:p>
                      <a:endParaRPr lang="en-US"/>
                    </a:p>
                  </a:txBody>
                  <a:tcPr/>
                </a:tc>
                <a:tc vMerge="1">
                  <a:txBody>
                    <a:bodyPr/>
                    <a:lstStyle/>
                    <a:p>
                      <a:endParaRPr lang="en-US"/>
                    </a:p>
                  </a:txBody>
                  <a:tcPr/>
                </a:tc>
                <a:tc>
                  <a:txBody>
                    <a:bodyPr/>
                    <a:lstStyle/>
                    <a:p>
                      <a:pPr algn="l" fontAlgn="t"/>
                      <a:endParaRPr lang="en-US" sz="1200" b="0" i="0" u="none" strike="noStrike" dirty="0" smtClean="0">
                        <a:solidFill>
                          <a:srgbClr val="000000"/>
                        </a:solidFill>
                        <a:effectLst/>
                        <a:latin typeface="Calibri"/>
                      </a:endParaRPr>
                    </a:p>
                    <a:p>
                      <a:pPr algn="l" fontAlgn="t"/>
                      <a:endParaRPr lang="en-US" sz="1000" b="0" i="0" u="none" strike="noStrike" dirty="0" smtClean="0">
                        <a:solidFill>
                          <a:srgbClr val="000000"/>
                        </a:solidFill>
                        <a:effectLst/>
                        <a:latin typeface="Arial" panose="020B0604020202020204" pitchFamily="34" charset="0"/>
                        <a:cs typeface="Arial" panose="020B0604020202020204" pitchFamily="34" charset="0"/>
                      </a:endParaRPr>
                    </a:p>
                    <a:p>
                      <a:pPr algn="ctr" fontAlgn="t"/>
                      <a:r>
                        <a:rPr lang="en-US" sz="1000" b="0" i="0" u="none" strike="noStrike" dirty="0" smtClean="0">
                          <a:solidFill>
                            <a:srgbClr val="000000"/>
                          </a:solidFill>
                          <a:effectLst/>
                          <a:latin typeface="Arial" panose="020B0604020202020204" pitchFamily="34" charset="0"/>
                          <a:cs typeface="Arial" panose="020B0604020202020204" pitchFamily="34" charset="0"/>
                        </a:rPr>
                        <a:t>Females did</a:t>
                      </a:r>
                      <a:r>
                        <a:rPr lang="en-US" sz="1000" b="0" i="0" u="none" strike="noStrike" baseline="0" dirty="0" smtClean="0">
                          <a:solidFill>
                            <a:srgbClr val="000000"/>
                          </a:solidFill>
                          <a:effectLst/>
                          <a:latin typeface="Arial" panose="020B0604020202020204" pitchFamily="34" charset="0"/>
                          <a:cs typeface="Arial" panose="020B0604020202020204" pitchFamily="34" charset="0"/>
                        </a:rPr>
                        <a:t> not need to complete</a:t>
                      </a:r>
                      <a:endParaRPr lang="en-US" sz="1000" b="0" i="0" u="none" strike="noStrike" dirty="0">
                        <a:solidFill>
                          <a:srgbClr val="000000"/>
                        </a:solidFill>
                        <a:effectLst/>
                        <a:latin typeface="Arial" panose="020B0604020202020204" pitchFamily="34" charset="0"/>
                        <a:cs typeface="Arial" panose="020B0604020202020204" pitchFamily="34" charset="0"/>
                      </a:endParaRPr>
                    </a:p>
                  </a:txBody>
                  <a:tcPr marL="12700" marR="12700" marT="12700" marB="0"/>
                </a:tc>
                <a:tc>
                  <a:txBody>
                    <a:bodyPr/>
                    <a:lstStyle/>
                    <a:p>
                      <a:pPr algn="l" fontAlgn="ctr"/>
                      <a:r>
                        <a:rPr lang="en-US" sz="1000" u="none" strike="noStrike" dirty="0">
                          <a:effectLst/>
                        </a:rPr>
                        <a:t>18. When I was growing up there were no expectations for women to obtain a doctoral degree.</a:t>
                      </a:r>
                      <a:endParaRPr lang="en-US" sz="1000" b="0" i="0" u="none" strike="noStrike" dirty="0">
                        <a:solidFill>
                          <a:srgbClr val="000000"/>
                        </a:solidFill>
                        <a:effectLst/>
                        <a:latin typeface="Times New Roman"/>
                      </a:endParaRPr>
                    </a:p>
                  </a:txBody>
                  <a:tcPr marL="152400" marR="12700" marT="12700" marB="0" anchor="ctr"/>
                </a:tc>
                <a:tc>
                  <a:txBody>
                    <a:bodyPr/>
                    <a:lstStyle/>
                    <a:p>
                      <a:pPr algn="l" fontAlgn="ctr"/>
                      <a:r>
                        <a:rPr lang="en-US" sz="1000" u="none" strike="noStrike" dirty="0">
                          <a:effectLst/>
                        </a:rPr>
                        <a:t>73% </a:t>
                      </a:r>
                      <a:r>
                        <a:rPr lang="en-US" sz="1000" u="none" strike="noStrike" dirty="0" smtClean="0">
                          <a:effectLst/>
                        </a:rPr>
                        <a:t>Agree</a:t>
                      </a:r>
                    </a:p>
                    <a:p>
                      <a:pPr algn="l" fontAlgn="ctr"/>
                      <a:r>
                        <a:rPr lang="en-US" sz="1000" u="none" strike="noStrike" dirty="0" smtClean="0">
                          <a:effectLst/>
                        </a:rPr>
                        <a:t>27% Disagree</a:t>
                      </a:r>
                      <a:endParaRPr lang="en-US" sz="1000" b="0" i="0" u="none" strike="noStrike" dirty="0">
                        <a:solidFill>
                          <a:srgbClr val="000000"/>
                        </a:solidFill>
                        <a:effectLst/>
                        <a:latin typeface="Times New Roman"/>
                      </a:endParaRPr>
                    </a:p>
                  </a:txBody>
                  <a:tcPr marL="12700" marR="12700" marT="12700" marB="0" anchor="ctr"/>
                </a:tc>
              </a:tr>
            </a:tbl>
          </a:graphicData>
        </a:graphic>
      </p:graphicFrame>
    </p:spTree>
    <p:extLst>
      <p:ext uri="{BB962C8B-B14F-4D97-AF65-F5344CB8AC3E}">
        <p14:creationId xmlns:p14="http://schemas.microsoft.com/office/powerpoint/2010/main" val="2890553379"/>
      </p:ext>
    </p:extLst>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37571"/>
            <a:ext cx="8229600" cy="1143000"/>
          </a:xfrm>
        </p:spPr>
        <p:txBody>
          <a:bodyPr/>
          <a:lstStyle/>
          <a:p>
            <a:r>
              <a:rPr lang="en-US" dirty="0" smtClean="0"/>
              <a:t>Questions and Themes Cont’d</a:t>
            </a:r>
            <a:endParaRPr lang="en-US" dirty="0"/>
          </a:p>
        </p:txBody>
      </p:sp>
      <p:sp>
        <p:nvSpPr>
          <p:cNvPr id="3" name="Footer Placeholder 2"/>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4" name="Slide Number Placeholder 3"/>
          <p:cNvSpPr>
            <a:spLocks noGrp="1"/>
          </p:cNvSpPr>
          <p:nvPr>
            <p:ph type="sldNum" sz="quarter" idx="12"/>
          </p:nvPr>
        </p:nvSpPr>
        <p:spPr/>
        <p:txBody>
          <a:bodyPr/>
          <a:lstStyle/>
          <a:p>
            <a:fld id="{6D4F7528-EB8A-2F42-BE20-B4492BC9CD67}" type="slidenum">
              <a:rPr lang="en-US" smtClean="0"/>
              <a:pPr/>
              <a:t>46</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428347583"/>
              </p:ext>
            </p:extLst>
          </p:nvPr>
        </p:nvGraphicFramePr>
        <p:xfrm>
          <a:off x="457201" y="965198"/>
          <a:ext cx="8382000" cy="4783655"/>
        </p:xfrm>
        <a:graphic>
          <a:graphicData uri="http://schemas.openxmlformats.org/drawingml/2006/table">
            <a:tbl>
              <a:tblPr>
                <a:tableStyleId>{3C2FFA5D-87B4-456A-9821-1D502468CF0F}</a:tableStyleId>
              </a:tblPr>
              <a:tblGrid>
                <a:gridCol w="1824983"/>
                <a:gridCol w="1647330"/>
                <a:gridCol w="1954185"/>
                <a:gridCol w="1954185"/>
                <a:gridCol w="1001317"/>
              </a:tblGrid>
              <a:tr h="315797">
                <a:tc>
                  <a:txBody>
                    <a:bodyPr/>
                    <a:lstStyle/>
                    <a:p>
                      <a:pPr algn="ctr" fontAlgn="ctr"/>
                      <a:r>
                        <a:rPr lang="en-US" sz="1100" b="1" u="none" strike="noStrike" dirty="0">
                          <a:effectLst/>
                        </a:rPr>
                        <a:t>Research questions</a:t>
                      </a:r>
                      <a:endParaRPr lang="en-US" sz="1100" b="1" i="0" u="none" strike="noStrike" dirty="0">
                        <a:solidFill>
                          <a:srgbClr val="000000"/>
                        </a:solidFill>
                        <a:effectLst/>
                        <a:latin typeface="Times New Roman"/>
                        <a:cs typeface="Times New Roman"/>
                      </a:endParaRPr>
                    </a:p>
                  </a:txBody>
                  <a:tcPr marL="9237" marR="9237" marT="9237" marB="0" anchor="ctr">
                    <a:solidFill>
                      <a:schemeClr val="bg2">
                        <a:lumMod val="40000"/>
                        <a:lumOff val="60000"/>
                      </a:schemeClr>
                    </a:solidFill>
                  </a:tcPr>
                </a:tc>
                <a:tc>
                  <a:txBody>
                    <a:bodyPr/>
                    <a:lstStyle/>
                    <a:p>
                      <a:pPr algn="ctr" fontAlgn="ctr"/>
                      <a:r>
                        <a:rPr lang="en-US" sz="1100" b="1" u="none" strike="noStrike" dirty="0">
                          <a:effectLst/>
                        </a:rPr>
                        <a:t>Open-ended questions</a:t>
                      </a:r>
                      <a:endParaRPr lang="en-US" sz="1100" b="1" i="0" u="none" strike="noStrike" dirty="0">
                        <a:solidFill>
                          <a:srgbClr val="000000"/>
                        </a:solidFill>
                        <a:effectLst/>
                        <a:latin typeface="Times New Roman"/>
                        <a:cs typeface="Times New Roman"/>
                      </a:endParaRPr>
                    </a:p>
                  </a:txBody>
                  <a:tcPr marL="9237" marR="9237" marT="9237" marB="0" anchor="ctr">
                    <a:solidFill>
                      <a:schemeClr val="bg2">
                        <a:lumMod val="40000"/>
                        <a:lumOff val="60000"/>
                      </a:schemeClr>
                    </a:solidFill>
                  </a:tcPr>
                </a:tc>
                <a:tc>
                  <a:txBody>
                    <a:bodyPr/>
                    <a:lstStyle/>
                    <a:p>
                      <a:pPr algn="ctr" fontAlgn="ctr"/>
                      <a:r>
                        <a:rPr lang="en-US" sz="1100" b="1" u="none" strike="noStrike" dirty="0">
                          <a:effectLst/>
                        </a:rPr>
                        <a:t>Themes from interviews</a:t>
                      </a:r>
                      <a:endParaRPr lang="en-US" sz="1100" b="1" i="0" u="none" strike="noStrike" dirty="0">
                        <a:solidFill>
                          <a:srgbClr val="000000"/>
                        </a:solidFill>
                        <a:effectLst/>
                        <a:latin typeface="Times New Roman"/>
                        <a:cs typeface="Times New Roman"/>
                      </a:endParaRPr>
                    </a:p>
                  </a:txBody>
                  <a:tcPr marL="9237" marR="9237" marT="9237" marB="0" anchor="ctr">
                    <a:solidFill>
                      <a:schemeClr val="bg2">
                        <a:lumMod val="40000"/>
                        <a:lumOff val="60000"/>
                      </a:schemeClr>
                    </a:solidFill>
                  </a:tcPr>
                </a:tc>
                <a:tc>
                  <a:txBody>
                    <a:bodyPr/>
                    <a:lstStyle/>
                    <a:p>
                      <a:pPr algn="ctr" fontAlgn="ctr"/>
                      <a:r>
                        <a:rPr lang="en-US" sz="1100" b="1" u="none" strike="noStrike" dirty="0">
                          <a:effectLst/>
                        </a:rPr>
                        <a:t>Questions from Diction 6.0</a:t>
                      </a:r>
                      <a:endParaRPr lang="en-US" sz="1100" b="1" i="0" u="none" strike="noStrike" dirty="0">
                        <a:solidFill>
                          <a:srgbClr val="000000"/>
                        </a:solidFill>
                        <a:effectLst/>
                        <a:latin typeface="Times New Roman"/>
                        <a:cs typeface="Times New Roman"/>
                      </a:endParaRPr>
                    </a:p>
                  </a:txBody>
                  <a:tcPr marL="9237" marR="9237" marT="9237" marB="0" anchor="ctr">
                    <a:solidFill>
                      <a:schemeClr val="bg2">
                        <a:lumMod val="40000"/>
                        <a:lumOff val="60000"/>
                      </a:schemeClr>
                    </a:solidFill>
                  </a:tcPr>
                </a:tc>
                <a:tc>
                  <a:txBody>
                    <a:bodyPr/>
                    <a:lstStyle/>
                    <a:p>
                      <a:pPr algn="ctr" fontAlgn="ctr"/>
                      <a:r>
                        <a:rPr lang="en-US" sz="1100" b="1" u="none" strike="noStrike" dirty="0">
                          <a:effectLst/>
                        </a:rPr>
                        <a:t>Web results</a:t>
                      </a:r>
                      <a:endParaRPr lang="en-US" sz="1100" b="1" i="0" u="none" strike="noStrike" dirty="0">
                        <a:solidFill>
                          <a:srgbClr val="000000"/>
                        </a:solidFill>
                        <a:effectLst/>
                        <a:latin typeface="Times New Roman"/>
                        <a:cs typeface="Times New Roman"/>
                      </a:endParaRPr>
                    </a:p>
                  </a:txBody>
                  <a:tcPr marL="9237" marR="9237" marT="9237" marB="0" anchor="ctr">
                    <a:solidFill>
                      <a:schemeClr val="bg2">
                        <a:lumMod val="40000"/>
                        <a:lumOff val="60000"/>
                      </a:schemeClr>
                    </a:solidFill>
                  </a:tcPr>
                </a:tc>
              </a:tr>
              <a:tr h="825147">
                <a:tc rowSpan="3">
                  <a:txBody>
                    <a:bodyPr/>
                    <a:lstStyle/>
                    <a:p>
                      <a:pPr algn="l" fontAlgn="ctr"/>
                      <a:r>
                        <a:rPr lang="en-US" sz="1100" u="none" strike="noStrike" dirty="0">
                          <a:effectLst/>
                        </a:rPr>
                        <a:t>4.  What, if any, obstacles were identified that hindered the process of the </a:t>
                      </a:r>
                      <a:r>
                        <a:rPr lang="en-US" sz="1100" u="none" strike="noStrike" dirty="0" smtClean="0">
                          <a:effectLst/>
                        </a:rPr>
                        <a:t>Hispanic </a:t>
                      </a:r>
                      <a:r>
                        <a:rPr lang="en-US" sz="1100" u="none" strike="noStrike" dirty="0">
                          <a:effectLst/>
                        </a:rPr>
                        <a:t>women with earned doctoral degrees achieving the moment of insight of academic recognition during the dissertation progression?</a:t>
                      </a:r>
                      <a:endParaRPr lang="en-US" sz="1100" b="0" i="0" u="none" strike="noStrike" dirty="0">
                        <a:solidFill>
                          <a:srgbClr val="000000"/>
                        </a:solidFill>
                        <a:effectLst/>
                        <a:latin typeface="Times New Roman"/>
                        <a:cs typeface="Times New Roman"/>
                      </a:endParaRPr>
                    </a:p>
                  </a:txBody>
                  <a:tcPr marL="110840" marR="9237" marT="9237" marB="0" anchor="ctr"/>
                </a:tc>
                <a:tc rowSpan="3">
                  <a:txBody>
                    <a:bodyPr/>
                    <a:lstStyle/>
                    <a:p>
                      <a:pPr algn="l" fontAlgn="ctr"/>
                      <a:r>
                        <a:rPr lang="en-US" sz="1100" u="none" strike="noStrike" dirty="0">
                          <a:effectLst/>
                        </a:rPr>
                        <a:t>5.    Discuss what your understanding of obstacles are in relation to the dissertation process. Identify the obstacles, if any, you had to overcome during your dissertation process. </a:t>
                      </a:r>
                      <a:endParaRPr lang="en-US" sz="1100" b="0" i="0" u="none" strike="noStrike" dirty="0">
                        <a:solidFill>
                          <a:srgbClr val="000000"/>
                        </a:solidFill>
                        <a:effectLst/>
                        <a:latin typeface="Times New Roman"/>
                        <a:cs typeface="Times New Roman"/>
                      </a:endParaRPr>
                    </a:p>
                  </a:txBody>
                  <a:tcPr marL="110840" marR="9237" marT="9237" marB="0" anchor="ctr"/>
                </a:tc>
                <a:tc>
                  <a:txBody>
                    <a:bodyPr/>
                    <a:lstStyle/>
                    <a:p>
                      <a:pPr algn="l" fontAlgn="ctr"/>
                      <a:r>
                        <a:rPr lang="en-US" sz="1100" u="none" strike="noStrike" dirty="0" smtClean="0">
                          <a:effectLst/>
                        </a:rPr>
                        <a:t>Writing </a:t>
                      </a:r>
                      <a:r>
                        <a:rPr lang="en-US" sz="1100" u="none" strike="noStrike" dirty="0">
                          <a:effectLst/>
                        </a:rPr>
                        <a:t>and Writer's Block</a:t>
                      </a:r>
                      <a:endParaRPr lang="en-US" sz="1100" b="0" i="0" u="none" strike="noStrike" dirty="0">
                        <a:solidFill>
                          <a:srgbClr val="000000"/>
                        </a:solidFill>
                        <a:effectLst/>
                        <a:latin typeface="Times New Roman"/>
                        <a:cs typeface="Times New Roman"/>
                      </a:endParaRPr>
                    </a:p>
                  </a:txBody>
                  <a:tcPr marL="9237" marR="9237" marT="9237" marB="0" anchor="ctr"/>
                </a:tc>
                <a:tc>
                  <a:txBody>
                    <a:bodyPr/>
                    <a:lstStyle/>
                    <a:p>
                      <a:pPr algn="l" fontAlgn="ctr"/>
                      <a:r>
                        <a:rPr lang="en-US" sz="1100" u="none" strike="noStrike" dirty="0">
                          <a:effectLst/>
                        </a:rPr>
                        <a:t>19. Writing the dissertation was one of my biggest </a:t>
                      </a:r>
                      <a:r>
                        <a:rPr lang="en-US" sz="1100" u="none" strike="noStrike" dirty="0" smtClean="0">
                          <a:effectLst/>
                        </a:rPr>
                        <a:t>obstacles </a:t>
                      </a:r>
                      <a:r>
                        <a:rPr lang="en-US" sz="1100" u="none" strike="noStrike" dirty="0">
                          <a:effectLst/>
                        </a:rPr>
                        <a:t>during my doctoral studies.</a:t>
                      </a:r>
                      <a:endParaRPr lang="en-US" sz="1100" b="0" i="0" u="none" strike="noStrike" dirty="0">
                        <a:solidFill>
                          <a:srgbClr val="000000"/>
                        </a:solidFill>
                        <a:effectLst/>
                        <a:latin typeface="Times New Roman"/>
                        <a:cs typeface="Times New Roman"/>
                      </a:endParaRPr>
                    </a:p>
                  </a:txBody>
                  <a:tcPr marL="110840" marR="9237" marT="9237" marB="0" anchor="ctr"/>
                </a:tc>
                <a:tc>
                  <a:txBody>
                    <a:bodyPr/>
                    <a:lstStyle/>
                    <a:p>
                      <a:pPr algn="l" fontAlgn="ctr"/>
                      <a:r>
                        <a:rPr lang="en-US" sz="1100" u="none" strike="noStrike" dirty="0">
                          <a:effectLst/>
                        </a:rPr>
                        <a:t>57%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43% Disagree</a:t>
                      </a:r>
                    </a:p>
                    <a:p>
                      <a:pPr algn="l" fontAlgn="ctr"/>
                      <a:endParaRPr lang="en-US" sz="1100" b="0" i="0" u="none" strike="noStrike" dirty="0">
                        <a:solidFill>
                          <a:srgbClr val="000000"/>
                        </a:solidFill>
                        <a:effectLst/>
                        <a:latin typeface="Times New Roman"/>
                        <a:cs typeface="Times New Roman"/>
                      </a:endParaRPr>
                    </a:p>
                  </a:txBody>
                  <a:tcPr marL="9237" marR="9237" marT="9237" marB="0" anchor="ctr"/>
                </a:tc>
              </a:tr>
              <a:tr h="713090">
                <a:tc vMerge="1">
                  <a:txBody>
                    <a:bodyPr/>
                    <a:lstStyle/>
                    <a:p>
                      <a:endParaRPr lang="en-US"/>
                    </a:p>
                  </a:txBody>
                  <a:tcPr/>
                </a:tc>
                <a:tc vMerge="1">
                  <a:txBody>
                    <a:bodyPr/>
                    <a:lstStyle/>
                    <a:p>
                      <a:endParaRPr lang="en-US"/>
                    </a:p>
                  </a:txBody>
                  <a:tcPr/>
                </a:tc>
                <a:tc>
                  <a:txBody>
                    <a:bodyPr/>
                    <a:lstStyle/>
                    <a:p>
                      <a:pPr algn="l" fontAlgn="ctr"/>
                      <a:r>
                        <a:rPr lang="en-US" sz="1100" u="none" strike="noStrike" dirty="0">
                          <a:effectLst/>
                        </a:rPr>
                        <a:t>Time commitments were difficult to overcome. </a:t>
                      </a:r>
                      <a:endParaRPr lang="en-US" sz="1100" b="0" i="0" u="none" strike="noStrike" dirty="0">
                        <a:solidFill>
                          <a:srgbClr val="000000"/>
                        </a:solidFill>
                        <a:effectLst/>
                        <a:latin typeface="Times New Roman"/>
                        <a:cs typeface="Times New Roman"/>
                      </a:endParaRPr>
                    </a:p>
                  </a:txBody>
                  <a:tcPr marL="9237" marR="9237" marT="9237" marB="0" anchor="ctr"/>
                </a:tc>
                <a:tc>
                  <a:txBody>
                    <a:bodyPr/>
                    <a:lstStyle/>
                    <a:p>
                      <a:pPr algn="l" fontAlgn="ctr"/>
                      <a:r>
                        <a:rPr lang="en-US" sz="1100" u="none" strike="noStrike" dirty="0">
                          <a:effectLst/>
                        </a:rPr>
                        <a:t>20. Time management was one of my biggest obstacles during my doctoral studies</a:t>
                      </a:r>
                      <a:endParaRPr lang="en-US" sz="1100" b="0" i="0" u="none" strike="noStrike" dirty="0">
                        <a:solidFill>
                          <a:srgbClr val="000000"/>
                        </a:solidFill>
                        <a:effectLst/>
                        <a:latin typeface="Times New Roman"/>
                        <a:cs typeface="Times New Roman"/>
                      </a:endParaRPr>
                    </a:p>
                  </a:txBody>
                  <a:tcPr marL="110840" marR="9237" marT="9237" marB="0" anchor="ctr"/>
                </a:tc>
                <a:tc>
                  <a:txBody>
                    <a:bodyPr/>
                    <a:lstStyle/>
                    <a:p>
                      <a:pPr algn="l" fontAlgn="ctr"/>
                      <a:r>
                        <a:rPr lang="en-US" sz="1100" u="none" strike="noStrike" dirty="0">
                          <a:effectLst/>
                        </a:rPr>
                        <a:t>41%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59% Disagree</a:t>
                      </a:r>
                    </a:p>
                    <a:p>
                      <a:pPr algn="l" fontAlgn="ctr"/>
                      <a:endParaRPr lang="en-US" sz="1100" b="0" i="0" u="none" strike="noStrike" dirty="0">
                        <a:solidFill>
                          <a:srgbClr val="000000"/>
                        </a:solidFill>
                        <a:effectLst/>
                        <a:latin typeface="Times New Roman"/>
                        <a:cs typeface="Times New Roman"/>
                      </a:endParaRPr>
                    </a:p>
                  </a:txBody>
                  <a:tcPr marL="9237" marR="9237" marT="9237" marB="0" anchor="ctr"/>
                </a:tc>
              </a:tr>
              <a:tr h="698668">
                <a:tc vMerge="1">
                  <a:txBody>
                    <a:bodyPr/>
                    <a:lstStyle/>
                    <a:p>
                      <a:endParaRPr lang="en-US"/>
                    </a:p>
                  </a:txBody>
                  <a:tcPr/>
                </a:tc>
                <a:tc vMerge="1">
                  <a:txBody>
                    <a:bodyPr/>
                    <a:lstStyle/>
                    <a:p>
                      <a:endParaRPr lang="en-US"/>
                    </a:p>
                  </a:txBody>
                  <a:tcPr/>
                </a:tc>
                <a:tc>
                  <a:txBody>
                    <a:bodyPr/>
                    <a:lstStyle/>
                    <a:p>
                      <a:pPr algn="l" fontAlgn="ctr"/>
                      <a:r>
                        <a:rPr lang="en-US" sz="1100" u="none" strike="noStrike" dirty="0">
                          <a:effectLst/>
                        </a:rPr>
                        <a:t>No obstacles. Supportive family and cohort</a:t>
                      </a:r>
                      <a:endParaRPr lang="en-US" sz="1100" b="0" i="0" u="none" strike="noStrike" dirty="0">
                        <a:solidFill>
                          <a:srgbClr val="000000"/>
                        </a:solidFill>
                        <a:effectLst/>
                        <a:latin typeface="Times New Roman"/>
                        <a:cs typeface="Times New Roman"/>
                      </a:endParaRPr>
                    </a:p>
                  </a:txBody>
                  <a:tcPr marL="9237" marR="9237" marT="9237" marB="0" anchor="ctr"/>
                </a:tc>
                <a:tc>
                  <a:txBody>
                    <a:bodyPr/>
                    <a:lstStyle/>
                    <a:p>
                      <a:pPr algn="l" fontAlgn="ctr"/>
                      <a:r>
                        <a:rPr lang="en-US" sz="1100" u="none" strike="noStrike" dirty="0">
                          <a:effectLst/>
                        </a:rPr>
                        <a:t>21. There were very few obstacles </a:t>
                      </a:r>
                      <a:r>
                        <a:rPr lang="en-US" sz="1100" u="none" strike="noStrike" dirty="0" smtClean="0">
                          <a:effectLst/>
                        </a:rPr>
                        <a:t>during </a:t>
                      </a:r>
                      <a:r>
                        <a:rPr lang="en-US" sz="1100" u="none" strike="noStrike" dirty="0">
                          <a:effectLst/>
                        </a:rPr>
                        <a:t>my doctoral studies due to a strong support system.</a:t>
                      </a:r>
                      <a:endParaRPr lang="en-US" sz="1100" b="0" i="0" u="none" strike="noStrike" dirty="0">
                        <a:solidFill>
                          <a:srgbClr val="000000"/>
                        </a:solidFill>
                        <a:effectLst/>
                        <a:latin typeface="Times New Roman"/>
                        <a:cs typeface="Times New Roman"/>
                      </a:endParaRPr>
                    </a:p>
                  </a:txBody>
                  <a:tcPr marL="110840" marR="9237" marT="9237" marB="0" anchor="ctr"/>
                </a:tc>
                <a:tc>
                  <a:txBody>
                    <a:bodyPr/>
                    <a:lstStyle/>
                    <a:p>
                      <a:pPr algn="l" fontAlgn="ctr"/>
                      <a:r>
                        <a:rPr lang="en-US" sz="1100" u="none" strike="noStrike" dirty="0">
                          <a:effectLst/>
                        </a:rPr>
                        <a:t>43% </a:t>
                      </a:r>
                      <a:r>
                        <a:rPr lang="en-US" sz="1100" u="none" strike="noStrike" dirty="0" smtClean="0">
                          <a:effectLst/>
                        </a:rPr>
                        <a:t>Agree</a:t>
                      </a:r>
                    </a:p>
                    <a:p>
                      <a:pPr algn="l" fontAlgn="ctr"/>
                      <a:r>
                        <a:rPr lang="en-US" sz="1100" u="none" strike="noStrike" dirty="0" smtClean="0">
                          <a:effectLst/>
                        </a:rPr>
                        <a:t>57% Disagree</a:t>
                      </a:r>
                    </a:p>
                    <a:p>
                      <a:pPr algn="l" fontAlgn="ctr"/>
                      <a:endParaRPr lang="en-US" sz="1100" b="0" i="0" u="none" strike="noStrike" dirty="0">
                        <a:solidFill>
                          <a:srgbClr val="000000"/>
                        </a:solidFill>
                        <a:effectLst/>
                        <a:latin typeface="Times New Roman"/>
                        <a:cs typeface="Times New Roman"/>
                      </a:endParaRPr>
                    </a:p>
                  </a:txBody>
                  <a:tcPr marL="9237" marR="9237" marT="9237" marB="0" anchor="ctr"/>
                </a:tc>
              </a:tr>
              <a:tr h="743651">
                <a:tc rowSpan="3">
                  <a:txBody>
                    <a:bodyPr/>
                    <a:lstStyle/>
                    <a:p>
                      <a:pPr algn="l" fontAlgn="ctr"/>
                      <a:r>
                        <a:rPr lang="en-US" sz="1100" u="none" strike="noStrike" dirty="0">
                          <a:effectLst/>
                        </a:rPr>
                        <a:t>4.  What, if any, obstacles were identified that hindered the process of the </a:t>
                      </a:r>
                      <a:r>
                        <a:rPr lang="en-US" sz="1100" u="none" strike="noStrike" dirty="0" smtClean="0">
                          <a:effectLst/>
                        </a:rPr>
                        <a:t>Hispanic </a:t>
                      </a:r>
                      <a:r>
                        <a:rPr lang="en-US" sz="1100" u="none" strike="noStrike" dirty="0">
                          <a:effectLst/>
                        </a:rPr>
                        <a:t>women with earned doctoral degrees achieving the moment of insight of academic recognition during the dissertation progression?</a:t>
                      </a:r>
                      <a:endParaRPr lang="en-US" sz="1100" b="0" i="0" u="none" strike="noStrike" dirty="0">
                        <a:solidFill>
                          <a:srgbClr val="000000"/>
                        </a:solidFill>
                        <a:effectLst/>
                        <a:latin typeface="Times New Roman"/>
                        <a:cs typeface="Times New Roman"/>
                      </a:endParaRPr>
                    </a:p>
                  </a:txBody>
                  <a:tcPr marL="110840" marR="9237" marT="9237" marB="0" anchor="ctr"/>
                </a:tc>
                <a:tc rowSpan="3">
                  <a:txBody>
                    <a:bodyPr/>
                    <a:lstStyle/>
                    <a:p>
                      <a:pPr algn="l" fontAlgn="ctr"/>
                      <a:r>
                        <a:rPr lang="en-US" sz="1100" u="none" strike="noStrike" dirty="0">
                          <a:effectLst/>
                        </a:rPr>
                        <a:t> 6b. What were your lowest points in your doctoral journey?</a:t>
                      </a:r>
                      <a:endParaRPr lang="en-US" sz="1100" b="0" i="0" u="none" strike="noStrike" dirty="0">
                        <a:solidFill>
                          <a:srgbClr val="000000"/>
                        </a:solidFill>
                        <a:effectLst/>
                        <a:latin typeface="Times New Roman"/>
                        <a:cs typeface="Times New Roman"/>
                      </a:endParaRPr>
                    </a:p>
                  </a:txBody>
                  <a:tcPr marL="110840" marR="9237" marT="9237" marB="0" anchor="ctr"/>
                </a:tc>
                <a:tc>
                  <a:txBody>
                    <a:bodyPr/>
                    <a:lstStyle/>
                    <a:p>
                      <a:pPr algn="l" fontAlgn="ctr"/>
                      <a:r>
                        <a:rPr lang="en-US" sz="1100" u="none" strike="noStrike" dirty="0" smtClean="0">
                          <a:effectLst/>
                        </a:rPr>
                        <a:t>Loneliness </a:t>
                      </a:r>
                      <a:r>
                        <a:rPr lang="en-US" sz="1100" u="none" strike="noStrike" dirty="0">
                          <a:effectLst/>
                        </a:rPr>
                        <a:t>and being lost</a:t>
                      </a:r>
                      <a:endParaRPr lang="en-US" sz="1100" b="0" i="0" u="none" strike="noStrike" dirty="0">
                        <a:solidFill>
                          <a:srgbClr val="000000"/>
                        </a:solidFill>
                        <a:effectLst/>
                        <a:latin typeface="Times New Roman"/>
                        <a:cs typeface="Times New Roman"/>
                      </a:endParaRPr>
                    </a:p>
                  </a:txBody>
                  <a:tcPr marL="9237" marR="9237" marT="9237" marB="0" anchor="ctr"/>
                </a:tc>
                <a:tc>
                  <a:txBody>
                    <a:bodyPr/>
                    <a:lstStyle/>
                    <a:p>
                      <a:pPr algn="l" fontAlgn="ctr"/>
                      <a:r>
                        <a:rPr lang="en-US" sz="1100" u="none" strike="noStrike" dirty="0">
                          <a:effectLst/>
                        </a:rPr>
                        <a:t>22. Various personal situations contributed to my moment(s) of unhappiness</a:t>
                      </a:r>
                      <a:endParaRPr lang="en-US" sz="1100" b="0" i="0" u="none" strike="noStrike" dirty="0">
                        <a:solidFill>
                          <a:srgbClr val="000000"/>
                        </a:solidFill>
                        <a:effectLst/>
                        <a:latin typeface="Times New Roman"/>
                        <a:cs typeface="Times New Roman"/>
                      </a:endParaRPr>
                    </a:p>
                  </a:txBody>
                  <a:tcPr marL="110840" marR="9237" marT="9237" marB="0" anchor="ctr"/>
                </a:tc>
                <a:tc>
                  <a:txBody>
                    <a:bodyPr/>
                    <a:lstStyle/>
                    <a:p>
                      <a:pPr algn="l" fontAlgn="ctr"/>
                      <a:r>
                        <a:rPr lang="en-US" sz="1100" u="none" strike="noStrike" dirty="0">
                          <a:effectLst/>
                        </a:rPr>
                        <a:t>73%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27% Disagree</a:t>
                      </a:r>
                    </a:p>
                    <a:p>
                      <a:pPr algn="l" fontAlgn="ctr"/>
                      <a:endParaRPr lang="en-US" sz="1100" b="0" i="0" u="none" strike="noStrike" dirty="0">
                        <a:solidFill>
                          <a:srgbClr val="000000"/>
                        </a:solidFill>
                        <a:effectLst/>
                        <a:latin typeface="Times New Roman"/>
                        <a:cs typeface="Times New Roman"/>
                      </a:endParaRPr>
                    </a:p>
                  </a:txBody>
                  <a:tcPr marL="9237" marR="9237" marT="9237" marB="0" anchor="ctr"/>
                </a:tc>
              </a:tr>
              <a:tr h="865895">
                <a:tc vMerge="1">
                  <a:txBody>
                    <a:bodyPr/>
                    <a:lstStyle/>
                    <a:p>
                      <a:endParaRPr lang="en-US"/>
                    </a:p>
                  </a:txBody>
                  <a:tcPr/>
                </a:tc>
                <a:tc vMerge="1">
                  <a:txBody>
                    <a:bodyPr/>
                    <a:lstStyle/>
                    <a:p>
                      <a:endParaRPr lang="en-US"/>
                    </a:p>
                  </a:txBody>
                  <a:tcPr/>
                </a:tc>
                <a:tc>
                  <a:txBody>
                    <a:bodyPr/>
                    <a:lstStyle/>
                    <a:p>
                      <a:pPr algn="l" fontAlgn="ctr"/>
                      <a:r>
                        <a:rPr lang="en-US" sz="1100" u="none" strike="noStrike" dirty="0">
                          <a:effectLst/>
                        </a:rPr>
                        <a:t>Finances</a:t>
                      </a:r>
                      <a:endParaRPr lang="en-US" sz="1100" b="0" i="0" u="none" strike="noStrike" dirty="0">
                        <a:solidFill>
                          <a:srgbClr val="000000"/>
                        </a:solidFill>
                        <a:effectLst/>
                        <a:latin typeface="Times New Roman"/>
                        <a:cs typeface="Times New Roman"/>
                      </a:endParaRPr>
                    </a:p>
                  </a:txBody>
                  <a:tcPr marL="9237" marR="9237" marT="9237" marB="0" anchor="ctr"/>
                </a:tc>
                <a:tc>
                  <a:txBody>
                    <a:bodyPr/>
                    <a:lstStyle/>
                    <a:p>
                      <a:pPr algn="l" fontAlgn="ctr"/>
                      <a:r>
                        <a:rPr lang="en-US" sz="1100" u="none" strike="noStrike" dirty="0">
                          <a:effectLst/>
                        </a:rPr>
                        <a:t>23. Various situations related to finances contributed to my moment(s) of unhappiness.</a:t>
                      </a:r>
                      <a:endParaRPr lang="en-US" sz="1100" b="0" i="0" u="none" strike="noStrike" dirty="0">
                        <a:solidFill>
                          <a:srgbClr val="000000"/>
                        </a:solidFill>
                        <a:effectLst/>
                        <a:latin typeface="Times New Roman"/>
                        <a:cs typeface="Times New Roman"/>
                      </a:endParaRPr>
                    </a:p>
                  </a:txBody>
                  <a:tcPr marL="110840" marR="9237" marT="9237" marB="0" anchor="ctr"/>
                </a:tc>
                <a:tc>
                  <a:txBody>
                    <a:bodyPr/>
                    <a:lstStyle/>
                    <a:p>
                      <a:pPr algn="l" fontAlgn="ctr"/>
                      <a:r>
                        <a:rPr lang="en-US" sz="1100" u="none" strike="noStrike" dirty="0">
                          <a:effectLst/>
                        </a:rPr>
                        <a:t>60%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40% Disagree</a:t>
                      </a:r>
                    </a:p>
                    <a:p>
                      <a:pPr algn="l" fontAlgn="ctr"/>
                      <a:endParaRPr lang="en-US" sz="1100" b="0" i="0" u="none" strike="noStrike" dirty="0">
                        <a:solidFill>
                          <a:srgbClr val="000000"/>
                        </a:solidFill>
                        <a:effectLst/>
                        <a:latin typeface="Times New Roman"/>
                        <a:cs typeface="Times New Roman"/>
                      </a:endParaRPr>
                    </a:p>
                  </a:txBody>
                  <a:tcPr marL="9237" marR="9237" marT="9237" marB="0" anchor="ctr"/>
                </a:tc>
              </a:tr>
              <a:tr h="621407">
                <a:tc vMerge="1">
                  <a:txBody>
                    <a:bodyPr/>
                    <a:lstStyle/>
                    <a:p>
                      <a:endParaRPr lang="en-US"/>
                    </a:p>
                  </a:txBody>
                  <a:tcPr/>
                </a:tc>
                <a:tc vMerge="1">
                  <a:txBody>
                    <a:bodyPr/>
                    <a:lstStyle/>
                    <a:p>
                      <a:endParaRPr lang="en-US"/>
                    </a:p>
                  </a:txBody>
                  <a:tcPr/>
                </a:tc>
                <a:tc>
                  <a:txBody>
                    <a:bodyPr/>
                    <a:lstStyle/>
                    <a:p>
                      <a:pPr algn="l" fontAlgn="ctr"/>
                      <a:r>
                        <a:rPr lang="en-US" sz="1100" u="none" strike="noStrike" dirty="0">
                          <a:effectLst/>
                        </a:rPr>
                        <a:t>Family, death, divorce, illness, work</a:t>
                      </a:r>
                      <a:endParaRPr lang="en-US" sz="1100" b="0" i="0" u="none" strike="noStrike" dirty="0">
                        <a:solidFill>
                          <a:srgbClr val="000000"/>
                        </a:solidFill>
                        <a:effectLst/>
                        <a:latin typeface="Times New Roman"/>
                        <a:cs typeface="Times New Roman"/>
                      </a:endParaRPr>
                    </a:p>
                  </a:txBody>
                  <a:tcPr marL="9237" marR="9237" marT="9237" marB="0" anchor="ctr"/>
                </a:tc>
                <a:tc>
                  <a:txBody>
                    <a:bodyPr/>
                    <a:lstStyle/>
                    <a:p>
                      <a:pPr algn="l" fontAlgn="ctr"/>
                      <a:r>
                        <a:rPr lang="en-US" sz="1100" u="none" strike="noStrike" dirty="0">
                          <a:effectLst/>
                        </a:rPr>
                        <a:t>24. Various situations related to family contributed to my moment(s) of unhappiness</a:t>
                      </a:r>
                      <a:endParaRPr lang="en-US" sz="1100" b="0" i="0" u="none" strike="noStrike" dirty="0">
                        <a:solidFill>
                          <a:srgbClr val="000000"/>
                        </a:solidFill>
                        <a:effectLst/>
                        <a:latin typeface="Times New Roman"/>
                        <a:cs typeface="Times New Roman"/>
                      </a:endParaRPr>
                    </a:p>
                  </a:txBody>
                  <a:tcPr marL="110840" marR="9237" marT="9237" marB="0" anchor="ctr"/>
                </a:tc>
                <a:tc>
                  <a:txBody>
                    <a:bodyPr/>
                    <a:lstStyle/>
                    <a:p>
                      <a:pPr algn="l" fontAlgn="ctr"/>
                      <a:r>
                        <a:rPr lang="en-US" sz="1100" u="none" strike="noStrike" dirty="0">
                          <a:effectLst/>
                        </a:rPr>
                        <a:t>69% </a:t>
                      </a:r>
                      <a:r>
                        <a:rPr lang="en-US" sz="1100" u="none" strike="noStrike" dirty="0" smtClean="0">
                          <a:effectLst/>
                        </a:rPr>
                        <a:t>Agree</a:t>
                      </a:r>
                    </a:p>
                    <a:p>
                      <a:pPr marL="0" marR="0" indent="0" algn="l" defTabSz="457200" rtl="0" eaLnBrk="1" fontAlgn="ctr" latinLnBrk="0" hangingPunct="1">
                        <a:lnSpc>
                          <a:spcPct val="100000"/>
                        </a:lnSpc>
                        <a:spcBef>
                          <a:spcPts val="0"/>
                        </a:spcBef>
                        <a:spcAft>
                          <a:spcPts val="0"/>
                        </a:spcAft>
                        <a:buClrTx/>
                        <a:buSzTx/>
                        <a:buFontTx/>
                        <a:buNone/>
                        <a:tabLst/>
                        <a:defRPr/>
                      </a:pPr>
                      <a:r>
                        <a:rPr lang="en-US" sz="1100" u="none" strike="noStrike" dirty="0" smtClean="0">
                          <a:effectLst/>
                        </a:rPr>
                        <a:t>31% Disagree</a:t>
                      </a:r>
                    </a:p>
                    <a:p>
                      <a:pPr algn="l" fontAlgn="ctr"/>
                      <a:endParaRPr lang="en-US" sz="1100" b="0" i="0" u="none" strike="noStrike" dirty="0">
                        <a:solidFill>
                          <a:srgbClr val="000000"/>
                        </a:solidFill>
                        <a:effectLst/>
                        <a:latin typeface="Times New Roman"/>
                        <a:cs typeface="Times New Roman"/>
                      </a:endParaRPr>
                    </a:p>
                  </a:txBody>
                  <a:tcPr marL="9237" marR="9237" marT="9237" marB="0" anchor="ctr"/>
                </a:tc>
              </a:tr>
            </a:tbl>
          </a:graphicData>
        </a:graphic>
      </p:graphicFrame>
    </p:spTree>
    <p:extLst>
      <p:ext uri="{BB962C8B-B14F-4D97-AF65-F5344CB8AC3E}">
        <p14:creationId xmlns:p14="http://schemas.microsoft.com/office/powerpoint/2010/main" val="377131953"/>
      </p:ext>
    </p:extLst>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marL="0" indent="0" algn="ctr">
              <a:buNone/>
            </a:pPr>
            <a:r>
              <a:rPr lang="en-US" sz="6600" dirty="0">
                <a:ln w="18415" cmpd="sng">
                  <a:solidFill>
                    <a:srgbClr val="FFFFFF"/>
                  </a:solidFill>
                  <a:prstDash val="solid"/>
                </a:ln>
                <a:solidFill>
                  <a:srgbClr val="FFFFFF"/>
                </a:solidFill>
                <a:effectLst>
                  <a:outerShdw blurRad="38100" dist="38100" dir="2700000" algn="tl">
                    <a:srgbClr val="000000">
                      <a:alpha val="43137"/>
                    </a:srgbClr>
                  </a:outerShdw>
                </a:effectLst>
              </a:rPr>
              <a:t>Chapter </a:t>
            </a:r>
            <a:r>
              <a:rPr lang="en-US" sz="6600" dirty="0" smtClean="0">
                <a:ln w="18415" cmpd="sng">
                  <a:solidFill>
                    <a:srgbClr val="FFFFFF"/>
                  </a:solidFill>
                  <a:prstDash val="solid"/>
                </a:ln>
                <a:solidFill>
                  <a:srgbClr val="FFFFFF"/>
                </a:solidFill>
                <a:effectLst>
                  <a:outerShdw blurRad="38100" dist="38100" dir="2700000" algn="tl">
                    <a:srgbClr val="000000">
                      <a:alpha val="43137"/>
                    </a:srgbClr>
                  </a:outerShdw>
                </a:effectLst>
              </a:rPr>
              <a:t>Five: </a:t>
            </a:r>
          </a:p>
          <a:p>
            <a:pPr marL="0" indent="0" algn="ctr">
              <a:buNone/>
            </a:pPr>
            <a:r>
              <a:rPr lang="en-US" sz="4800" dirty="0" smtClean="0">
                <a:ln w="18415" cmpd="sng">
                  <a:solidFill>
                    <a:srgbClr val="FFFFFF"/>
                  </a:solidFill>
                  <a:prstDash val="solid"/>
                </a:ln>
                <a:solidFill>
                  <a:srgbClr val="FFFFFF"/>
                </a:solidFill>
                <a:effectLst>
                  <a:outerShdw blurRad="38100" dist="38100" dir="2700000" algn="tl">
                    <a:srgbClr val="000000">
                      <a:alpha val="43137"/>
                    </a:srgbClr>
                  </a:outerShdw>
                </a:effectLst>
              </a:rPr>
              <a:t>Summary Conclusions and Recommendations</a:t>
            </a:r>
            <a:endParaRPr lang="en-US" sz="4800"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47</a:t>
            </a:fld>
            <a:endParaRPr lang="en-US" dirty="0"/>
          </a:p>
        </p:txBody>
      </p:sp>
    </p:spTree>
    <p:extLst>
      <p:ext uri="{BB962C8B-B14F-4D97-AF65-F5344CB8AC3E}">
        <p14:creationId xmlns:p14="http://schemas.microsoft.com/office/powerpoint/2010/main" val="1328438702"/>
      </p:ext>
    </p:extLst>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5" name="Content Placeholder 4"/>
          <p:cNvSpPr>
            <a:spLocks noGrp="1"/>
          </p:cNvSpPr>
          <p:nvPr>
            <p:ph idx="1"/>
          </p:nvPr>
        </p:nvSpPr>
        <p:spPr/>
        <p:txBody>
          <a:bodyPr>
            <a:normAutofit/>
          </a:bodyPr>
          <a:lstStyle/>
          <a:p>
            <a:r>
              <a:rPr lang="en-US" dirty="0"/>
              <a:t>L</a:t>
            </a:r>
            <a:r>
              <a:rPr lang="en-US" dirty="0" smtClean="0"/>
              <a:t>imited scholarship pertaining to Hispanic women in academia.</a:t>
            </a:r>
          </a:p>
          <a:p>
            <a:r>
              <a:rPr lang="en-US" dirty="0" smtClean="0"/>
              <a:t>No pre-established adult learning models of Hispanic women in higher education.</a:t>
            </a:r>
          </a:p>
          <a:p>
            <a:r>
              <a:rPr lang="en-US" dirty="0" smtClean="0"/>
              <a:t>Sequential Mixed Methods</a:t>
            </a:r>
          </a:p>
          <a:p>
            <a:r>
              <a:rPr lang="en-US" dirty="0" smtClean="0"/>
              <a:t>Drawing meaning from the Moment(s) of Insight of when women are able to identify as Subject Matter Experts</a:t>
            </a:r>
          </a:p>
          <a:p>
            <a:pPr marL="0" indent="0">
              <a:buNone/>
            </a:pPr>
            <a:endParaRPr lang="en-US" dirty="0"/>
          </a:p>
        </p:txBody>
      </p:sp>
      <p:sp>
        <p:nvSpPr>
          <p:cNvPr id="3" name="Footer Placeholder 2"/>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4" name="Slide Number Placeholder 3"/>
          <p:cNvSpPr>
            <a:spLocks noGrp="1"/>
          </p:cNvSpPr>
          <p:nvPr>
            <p:ph type="sldNum" sz="quarter" idx="12"/>
          </p:nvPr>
        </p:nvSpPr>
        <p:spPr/>
        <p:txBody>
          <a:bodyPr/>
          <a:lstStyle/>
          <a:p>
            <a:fld id="{6D4F7528-EB8A-2F42-BE20-B4492BC9CD67}" type="slidenum">
              <a:rPr lang="en-US" smtClean="0"/>
              <a:pPr/>
              <a:t>48</a:t>
            </a:fld>
            <a:endParaRPr lang="en-US" dirty="0"/>
          </a:p>
        </p:txBody>
      </p:sp>
    </p:spTree>
    <p:extLst>
      <p:ext uri="{BB962C8B-B14F-4D97-AF65-F5344CB8AC3E}">
        <p14:creationId xmlns:p14="http://schemas.microsoft.com/office/powerpoint/2010/main" val="422477733"/>
      </p:ext>
    </p:extLst>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lnSpcReduction="10000"/>
          </a:bodyPr>
          <a:lstStyle/>
          <a:p>
            <a:r>
              <a:rPr lang="en-US" dirty="0" smtClean="0"/>
              <a:t>Moment(s) of Insight:</a:t>
            </a:r>
          </a:p>
          <a:p>
            <a:r>
              <a:rPr lang="en-US" dirty="0" smtClean="0"/>
              <a:t>Clarity</a:t>
            </a:r>
          </a:p>
          <a:p>
            <a:r>
              <a:rPr lang="en-US" dirty="0" smtClean="0"/>
              <a:t>Completion of Dissertation and Defense </a:t>
            </a:r>
          </a:p>
          <a:p>
            <a:r>
              <a:rPr lang="en-US" dirty="0" smtClean="0"/>
              <a:t>Benchmarks</a:t>
            </a:r>
          </a:p>
          <a:p>
            <a:r>
              <a:rPr lang="en-US" dirty="0" smtClean="0"/>
              <a:t>Completing the Journey Amidst Challenges</a:t>
            </a:r>
            <a:endParaRPr lang="en-US" dirty="0"/>
          </a:p>
          <a:p>
            <a:endParaRPr lang="en-US" dirty="0" smtClean="0"/>
          </a:p>
          <a:p>
            <a:r>
              <a:rPr lang="en-US" dirty="0" smtClean="0"/>
              <a:t>Never Identified</a:t>
            </a:r>
          </a:p>
          <a:p>
            <a:pPr lvl="1"/>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49</a:t>
            </a:fld>
            <a:endParaRPr lang="en-US" dirty="0"/>
          </a:p>
        </p:txBody>
      </p:sp>
    </p:spTree>
    <p:extLst>
      <p:ext uri="{BB962C8B-B14F-4D97-AF65-F5344CB8AC3E}">
        <p14:creationId xmlns:p14="http://schemas.microsoft.com/office/powerpoint/2010/main" val="91290822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Chapter One</a:t>
            </a:r>
            <a:endParaRPr lang="en-US" dirty="0"/>
          </a:p>
        </p:txBody>
      </p:sp>
      <p:sp>
        <p:nvSpPr>
          <p:cNvPr id="7" name="Subtitle 6"/>
          <p:cNvSpPr>
            <a:spLocks noGrp="1"/>
          </p:cNvSpPr>
          <p:nvPr>
            <p:ph idx="1"/>
          </p:nvPr>
        </p:nvSpPr>
        <p:spPr/>
        <p:txBody>
          <a:bodyPr>
            <a:normAutofit/>
          </a:bodyPr>
          <a:lstStyle/>
          <a:p>
            <a:pPr marL="457200" indent="-457200" algn="l">
              <a:buFont typeface="Arial"/>
              <a:buChar char="•"/>
            </a:pPr>
            <a:endParaRPr lang="en-US" sz="2800" dirty="0" smtClean="0"/>
          </a:p>
          <a:p>
            <a:pPr marL="457200" indent="-457200" algn="l">
              <a:buFont typeface="Arial"/>
              <a:buChar char="•"/>
            </a:pPr>
            <a:r>
              <a:rPr lang="en-US" sz="2800" dirty="0" smtClean="0"/>
              <a:t>Problem Background</a:t>
            </a:r>
          </a:p>
          <a:p>
            <a:pPr marL="457200" indent="-457200" algn="l">
              <a:buFont typeface="Arial"/>
              <a:buChar char="•"/>
            </a:pPr>
            <a:r>
              <a:rPr lang="en-US" sz="2800" dirty="0" smtClean="0"/>
              <a:t>Purpose </a:t>
            </a:r>
            <a:r>
              <a:rPr lang="en-US" sz="2800" dirty="0"/>
              <a:t>of </a:t>
            </a:r>
            <a:r>
              <a:rPr lang="en-US" sz="2800" dirty="0" smtClean="0"/>
              <a:t>Study</a:t>
            </a:r>
          </a:p>
          <a:p>
            <a:pPr marL="457200" indent="-457200" algn="l">
              <a:buFont typeface="Arial"/>
              <a:buChar char="•"/>
            </a:pPr>
            <a:r>
              <a:rPr lang="en-US" sz="2800" dirty="0" smtClean="0"/>
              <a:t>Research Questions</a:t>
            </a:r>
          </a:p>
          <a:p>
            <a:pPr marL="457200" indent="-457200" algn="l">
              <a:buFont typeface="Arial"/>
              <a:buChar char="•"/>
            </a:pPr>
            <a:r>
              <a:rPr lang="en-US" sz="2800" dirty="0" smtClean="0"/>
              <a:t>Limitations and Delimitations</a:t>
            </a:r>
          </a:p>
          <a:p>
            <a:pPr marL="457200" indent="-457200" algn="l">
              <a:buFont typeface="Arial"/>
              <a:buChar char="•"/>
            </a:pPr>
            <a:r>
              <a:rPr lang="en-US" sz="2800" dirty="0" smtClean="0"/>
              <a:t>Importance of Study</a:t>
            </a:r>
            <a:endParaRPr lang="en-US" sz="2800" dirty="0"/>
          </a:p>
          <a:p>
            <a:endParaRPr lang="en-US" sz="2800" dirty="0" smtClean="0"/>
          </a:p>
          <a:p>
            <a:endParaRPr lang="en-US" sz="2800"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2" name="Slide Number Placeholder 1"/>
          <p:cNvSpPr>
            <a:spLocks noGrp="1"/>
          </p:cNvSpPr>
          <p:nvPr>
            <p:ph type="sldNum" sz="quarter" idx="12"/>
          </p:nvPr>
        </p:nvSpPr>
        <p:spPr/>
        <p:txBody>
          <a:bodyPr/>
          <a:lstStyle/>
          <a:p>
            <a:fld id="{6D4F7528-EB8A-2F42-BE20-B4492BC9CD67}" type="slidenum">
              <a:rPr lang="en-US" smtClean="0"/>
              <a:pPr/>
              <a:t>5</a:t>
            </a:fld>
            <a:endParaRPr lang="en-US" dirty="0"/>
          </a:p>
        </p:txBody>
      </p:sp>
    </p:spTree>
    <p:extLst>
      <p:ext uri="{BB962C8B-B14F-4D97-AF65-F5344CB8AC3E}">
        <p14:creationId xmlns:p14="http://schemas.microsoft.com/office/powerpoint/2010/main" val="2474580615"/>
      </p:ext>
    </p:extLst>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Hispanic women’s journeys were very similar to women’s study conducted by Dr. Waters (2012).</a:t>
            </a:r>
          </a:p>
          <a:p>
            <a:r>
              <a:rPr lang="en-US" dirty="0" smtClean="0"/>
              <a:t>Gender plays a significant role </a:t>
            </a:r>
          </a:p>
          <a:p>
            <a:pPr marL="0" indent="0">
              <a:buNone/>
            </a:pPr>
            <a:endParaRPr lang="en-US" dirty="0" smtClean="0"/>
          </a:p>
          <a:p>
            <a:r>
              <a:rPr lang="en-US" dirty="0" smtClean="0"/>
              <a:t>Empowerment due to education</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50</a:t>
            </a:fld>
            <a:endParaRPr lang="en-US" dirty="0"/>
          </a:p>
        </p:txBody>
      </p:sp>
    </p:spTree>
    <p:extLst>
      <p:ext uri="{BB962C8B-B14F-4D97-AF65-F5344CB8AC3E}">
        <p14:creationId xmlns:p14="http://schemas.microsoft.com/office/powerpoint/2010/main" val="3914619186"/>
      </p:ext>
    </p:extLst>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 11"/>
          <p:cNvGraphicFramePr/>
          <p:nvPr>
            <p:extLst>
              <p:ext uri="{D42A27DB-BD31-4B8C-83A1-F6EECF244321}">
                <p14:modId xmlns:p14="http://schemas.microsoft.com/office/powerpoint/2010/main" val="57706056"/>
              </p:ext>
            </p:extLst>
          </p:nvPr>
        </p:nvGraphicFramePr>
        <p:xfrm>
          <a:off x="135116" y="1185067"/>
          <a:ext cx="3202257" cy="49349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 Placeholder 10"/>
          <p:cNvSpPr>
            <a:spLocks noGrp="1"/>
          </p:cNvSpPr>
          <p:nvPr>
            <p:ph type="body" sz="half" idx="2"/>
          </p:nvPr>
        </p:nvSpPr>
        <p:spPr>
          <a:xfrm>
            <a:off x="3080653" y="162121"/>
            <a:ext cx="3014736" cy="936118"/>
          </a:xfrm>
        </p:spPr>
        <p:txBody>
          <a:bodyPr>
            <a:normAutofit/>
          </a:bodyPr>
          <a:lstStyle/>
          <a:p>
            <a:pPr algn="ctr"/>
            <a:r>
              <a:rPr lang="en-US" sz="1600" dirty="0">
                <a:latin typeface="Times New Roman"/>
                <a:cs typeface="Times New Roman"/>
              </a:rPr>
              <a:t>Women’s Model </a:t>
            </a:r>
          </a:p>
          <a:p>
            <a:pPr algn="ctr"/>
            <a:r>
              <a:rPr lang="en-US" sz="1600" dirty="0">
                <a:latin typeface="Times New Roman"/>
                <a:cs typeface="Times New Roman"/>
              </a:rPr>
              <a:t>to Support Self- Actualization</a:t>
            </a:r>
          </a:p>
          <a:p>
            <a:pPr algn="ctr"/>
            <a:r>
              <a:rPr lang="en-US" sz="1600" dirty="0">
                <a:latin typeface="Times New Roman"/>
                <a:cs typeface="Times New Roman"/>
              </a:rPr>
              <a:t>(Waters, 2012)</a:t>
            </a:r>
          </a:p>
          <a:p>
            <a:pPr algn="ctr"/>
            <a:endParaRPr lang="en-US" sz="2000" dirty="0">
              <a:latin typeface="Times New Roman"/>
              <a:cs typeface="Times New Roman"/>
            </a:endParaRPr>
          </a:p>
        </p:txBody>
      </p:sp>
      <p:graphicFrame>
        <p:nvGraphicFramePr>
          <p:cNvPr id="14" name="Diagram 13"/>
          <p:cNvGraphicFramePr/>
          <p:nvPr>
            <p:extLst>
              <p:ext uri="{D42A27DB-BD31-4B8C-83A1-F6EECF244321}">
                <p14:modId xmlns:p14="http://schemas.microsoft.com/office/powerpoint/2010/main" val="1798026314"/>
              </p:ext>
            </p:extLst>
          </p:nvPr>
        </p:nvGraphicFramePr>
        <p:xfrm>
          <a:off x="2949160" y="1189095"/>
          <a:ext cx="3214977" cy="526867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5" name="Right Arrow 14"/>
          <p:cNvSpPr/>
          <p:nvPr/>
        </p:nvSpPr>
        <p:spPr>
          <a:xfrm>
            <a:off x="2526676" y="3242392"/>
            <a:ext cx="1145992" cy="54524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Text Placeholder 10"/>
          <p:cNvSpPr txBox="1">
            <a:spLocks/>
          </p:cNvSpPr>
          <p:nvPr/>
        </p:nvSpPr>
        <p:spPr>
          <a:xfrm>
            <a:off x="489407" y="567606"/>
            <a:ext cx="2691326" cy="530632"/>
          </a:xfrm>
          <a:prstGeom prst="rect">
            <a:avLst/>
          </a:prstGeom>
        </p:spPr>
        <p:txBody>
          <a:bodyPr vert="horz" lIns="91440" tIns="45720" rIns="91440" bIns="45720" rtlCol="0">
            <a:normAutofit lnSpcReduction="10000"/>
          </a:bodyPr>
          <a:lstStyle>
            <a:lvl1pPr marL="0" indent="0" algn="l" defTabSz="457200" rtl="0" eaLnBrk="1" latinLnBrk="0" hangingPunct="1">
              <a:spcBef>
                <a:spcPct val="20000"/>
              </a:spcBef>
              <a:buFont typeface="Arial"/>
              <a:buNone/>
              <a:defRPr sz="14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2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0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9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900"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900"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9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900"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900" kern="1200">
                <a:solidFill>
                  <a:schemeClr val="tx1"/>
                </a:solidFill>
                <a:latin typeface="+mn-lt"/>
                <a:ea typeface="+mn-ea"/>
                <a:cs typeface="+mn-cs"/>
              </a:defRPr>
            </a:lvl9pPr>
          </a:lstStyle>
          <a:p>
            <a:pPr algn="ctr"/>
            <a:r>
              <a:rPr lang="en-US" dirty="0" smtClean="0">
                <a:latin typeface="Times New Roman"/>
                <a:cs typeface="Times New Roman"/>
              </a:rPr>
              <a:t>Maslow’s Hierarchy of Needs</a:t>
            </a:r>
          </a:p>
          <a:p>
            <a:pPr algn="ctr"/>
            <a:r>
              <a:rPr lang="en-US" dirty="0" smtClean="0">
                <a:latin typeface="Times New Roman"/>
                <a:cs typeface="Times New Roman"/>
              </a:rPr>
              <a:t>(McLeod, 2007)</a:t>
            </a:r>
          </a:p>
          <a:p>
            <a:pPr algn="ctr"/>
            <a:endParaRPr lang="en-US" sz="2000" dirty="0">
              <a:latin typeface="Times New Roman"/>
              <a:cs typeface="Times New Roman"/>
            </a:endParaRPr>
          </a:p>
        </p:txBody>
      </p:sp>
      <p:sp>
        <p:nvSpPr>
          <p:cNvPr id="8" name="Right Arrow 7"/>
          <p:cNvSpPr/>
          <p:nvPr/>
        </p:nvSpPr>
        <p:spPr>
          <a:xfrm>
            <a:off x="5401978" y="3242392"/>
            <a:ext cx="1145992" cy="54524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9" name="Diagram 8"/>
          <p:cNvGraphicFramePr/>
          <p:nvPr>
            <p:extLst>
              <p:ext uri="{D42A27DB-BD31-4B8C-83A1-F6EECF244321}">
                <p14:modId xmlns:p14="http://schemas.microsoft.com/office/powerpoint/2010/main" val="3986664411"/>
              </p:ext>
            </p:extLst>
          </p:nvPr>
        </p:nvGraphicFramePr>
        <p:xfrm>
          <a:off x="5755956" y="1185065"/>
          <a:ext cx="3388044" cy="5556411"/>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cxnSp>
        <p:nvCxnSpPr>
          <p:cNvPr id="23" name="Curved Connector 22"/>
          <p:cNvCxnSpPr/>
          <p:nvPr/>
        </p:nvCxnSpPr>
        <p:spPr>
          <a:xfrm rot="5400000">
            <a:off x="6070986" y="1999023"/>
            <a:ext cx="1459069" cy="505102"/>
          </a:xfrm>
          <a:prstGeom prst="curvedConnector3">
            <a:avLst>
              <a:gd name="adj1" fmla="val 50000"/>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29" name="Curved Connector 28"/>
          <p:cNvCxnSpPr/>
          <p:nvPr/>
        </p:nvCxnSpPr>
        <p:spPr>
          <a:xfrm rot="5400000">
            <a:off x="5608401" y="4296887"/>
            <a:ext cx="1069019" cy="341534"/>
          </a:xfrm>
          <a:prstGeom prst="curvedConnector3">
            <a:avLst>
              <a:gd name="adj1" fmla="val 50000"/>
            </a:avLst>
          </a:prstGeom>
          <a:ln>
            <a:solidFill>
              <a:srgbClr val="FFFFFF"/>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flipV="1">
            <a:off x="3767614" y="1522039"/>
            <a:ext cx="432374" cy="1459070"/>
          </a:xfrm>
          <a:prstGeom prst="straightConnector1">
            <a:avLst/>
          </a:prstGeom>
          <a:ln>
            <a:solidFill>
              <a:srgbClr val="FFFFFF"/>
            </a:solidFill>
            <a:tailEnd type="arrow"/>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flipV="1">
            <a:off x="947453" y="1674439"/>
            <a:ext cx="432374" cy="1459070"/>
          </a:xfrm>
          <a:prstGeom prst="straightConnector1">
            <a:avLst/>
          </a:prstGeom>
          <a:ln>
            <a:solidFill>
              <a:srgbClr val="FFFFFF"/>
            </a:solidFill>
            <a:tailEnd type="arrow"/>
          </a:ln>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V="1">
            <a:off x="429860" y="3787641"/>
            <a:ext cx="313280" cy="1214523"/>
          </a:xfrm>
          <a:prstGeom prst="straightConnector1">
            <a:avLst/>
          </a:prstGeom>
          <a:ln>
            <a:solidFill>
              <a:srgbClr val="FFFFFF"/>
            </a:solidFill>
            <a:tailEnd type="arrow"/>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flipV="1">
            <a:off x="3180733" y="3933144"/>
            <a:ext cx="313280" cy="1214523"/>
          </a:xfrm>
          <a:prstGeom prst="straightConnector1">
            <a:avLst/>
          </a:prstGeom>
          <a:ln>
            <a:solidFill>
              <a:srgbClr val="FFFFFF"/>
            </a:solidFill>
            <a:tailEnd type="arrow"/>
          </a:ln>
        </p:spPr>
        <p:style>
          <a:lnRef idx="2">
            <a:schemeClr val="accent1"/>
          </a:lnRef>
          <a:fillRef idx="0">
            <a:schemeClr val="accent1"/>
          </a:fillRef>
          <a:effectRef idx="1">
            <a:schemeClr val="accent1"/>
          </a:effectRef>
          <a:fontRef idx="minor">
            <a:schemeClr val="tx1"/>
          </a:fontRef>
        </p:style>
      </p:cxnSp>
      <p:sp>
        <p:nvSpPr>
          <p:cNvPr id="38" name="Text Placeholder 10"/>
          <p:cNvSpPr txBox="1">
            <a:spLocks/>
          </p:cNvSpPr>
          <p:nvPr/>
        </p:nvSpPr>
        <p:spPr>
          <a:xfrm>
            <a:off x="6095389" y="276489"/>
            <a:ext cx="2641010" cy="821749"/>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14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2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0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9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900"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900"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9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900"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900" kern="1200">
                <a:solidFill>
                  <a:schemeClr val="tx1"/>
                </a:solidFill>
                <a:latin typeface="+mn-lt"/>
                <a:ea typeface="+mn-ea"/>
                <a:cs typeface="+mn-cs"/>
              </a:defRPr>
            </a:lvl9pPr>
          </a:lstStyle>
          <a:p>
            <a:pPr algn="ctr"/>
            <a:r>
              <a:rPr lang="en-US" sz="2000" dirty="0">
                <a:latin typeface="Times New Roman"/>
                <a:cs typeface="Times New Roman"/>
              </a:rPr>
              <a:t>ERG Motivational Model for Women </a:t>
            </a:r>
          </a:p>
        </p:txBody>
      </p:sp>
      <p:sp>
        <p:nvSpPr>
          <p:cNvPr id="2" name="TextBox 1"/>
          <p:cNvSpPr txBox="1"/>
          <p:nvPr/>
        </p:nvSpPr>
        <p:spPr>
          <a:xfrm rot="4296804">
            <a:off x="7496302" y="2413035"/>
            <a:ext cx="1136661" cy="369332"/>
          </a:xfrm>
          <a:prstGeom prst="rect">
            <a:avLst/>
          </a:prstGeom>
          <a:noFill/>
        </p:spPr>
        <p:txBody>
          <a:bodyPr wrap="square" rtlCol="0">
            <a:spAutoFit/>
          </a:bodyPr>
          <a:lstStyle/>
          <a:p>
            <a:r>
              <a:rPr lang="en-US" dirty="0" smtClean="0"/>
              <a:t>Growth</a:t>
            </a:r>
            <a:endParaRPr lang="en-US" dirty="0"/>
          </a:p>
        </p:txBody>
      </p:sp>
      <p:sp>
        <p:nvSpPr>
          <p:cNvPr id="17" name="TextBox 16"/>
          <p:cNvSpPr txBox="1"/>
          <p:nvPr/>
        </p:nvSpPr>
        <p:spPr>
          <a:xfrm rot="4296804">
            <a:off x="7645623" y="3588719"/>
            <a:ext cx="1547034" cy="369332"/>
          </a:xfrm>
          <a:prstGeom prst="rect">
            <a:avLst/>
          </a:prstGeom>
          <a:noFill/>
        </p:spPr>
        <p:txBody>
          <a:bodyPr wrap="square" rtlCol="0">
            <a:spAutoFit/>
          </a:bodyPr>
          <a:lstStyle/>
          <a:p>
            <a:r>
              <a:rPr lang="en-US" dirty="0" smtClean="0"/>
              <a:t>Relatedness</a:t>
            </a:r>
            <a:endParaRPr lang="en-US" dirty="0"/>
          </a:p>
        </p:txBody>
      </p:sp>
      <p:sp>
        <p:nvSpPr>
          <p:cNvPr id="18" name="TextBox 17"/>
          <p:cNvSpPr txBox="1"/>
          <p:nvPr/>
        </p:nvSpPr>
        <p:spPr>
          <a:xfrm rot="4296804">
            <a:off x="8204675" y="4963001"/>
            <a:ext cx="1267385" cy="369332"/>
          </a:xfrm>
          <a:prstGeom prst="rect">
            <a:avLst/>
          </a:prstGeom>
          <a:noFill/>
        </p:spPr>
        <p:txBody>
          <a:bodyPr wrap="square" rtlCol="0">
            <a:spAutoFit/>
          </a:bodyPr>
          <a:lstStyle/>
          <a:p>
            <a:r>
              <a:rPr lang="en-US" dirty="0" smtClean="0"/>
              <a:t>Existence</a:t>
            </a:r>
            <a:endParaRPr lang="en-US" dirty="0"/>
          </a:p>
        </p:txBody>
      </p:sp>
    </p:spTree>
    <p:extLst>
      <p:ext uri="{BB962C8B-B14F-4D97-AF65-F5344CB8AC3E}">
        <p14:creationId xmlns:p14="http://schemas.microsoft.com/office/powerpoint/2010/main" val="113307266"/>
      </p:ext>
    </p:extLst>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sz="half" idx="2"/>
          </p:nvPr>
        </p:nvSpPr>
        <p:spPr>
          <a:xfrm>
            <a:off x="1912284" y="131556"/>
            <a:ext cx="5167299" cy="781655"/>
          </a:xfrm>
        </p:spPr>
        <p:txBody>
          <a:bodyPr>
            <a:normAutofit/>
          </a:bodyPr>
          <a:lstStyle/>
          <a:p>
            <a:pPr algn="ctr"/>
            <a:r>
              <a:rPr lang="en-US" sz="2000" dirty="0" smtClean="0">
                <a:latin typeface="Times New Roman"/>
                <a:cs typeface="Times New Roman"/>
              </a:rPr>
              <a:t>Women’s Model to Support Self - Actualization</a:t>
            </a:r>
          </a:p>
          <a:p>
            <a:pPr algn="ctr"/>
            <a:r>
              <a:rPr lang="en-US" sz="2000" dirty="0" smtClean="0">
                <a:latin typeface="Times New Roman"/>
                <a:cs typeface="Times New Roman"/>
              </a:rPr>
              <a:t>(Waters, 2012)</a:t>
            </a:r>
          </a:p>
          <a:p>
            <a:pPr algn="ctr"/>
            <a:endParaRPr lang="en-US" sz="2000" dirty="0">
              <a:latin typeface="Times New Roman"/>
              <a:cs typeface="Times New Roman"/>
            </a:endParaRPr>
          </a:p>
        </p:txBody>
      </p:sp>
      <p:sp>
        <p:nvSpPr>
          <p:cNvPr id="16" name="Text Placeholder 10"/>
          <p:cNvSpPr txBox="1">
            <a:spLocks/>
          </p:cNvSpPr>
          <p:nvPr/>
        </p:nvSpPr>
        <p:spPr>
          <a:xfrm>
            <a:off x="646047" y="239436"/>
            <a:ext cx="3459358" cy="804862"/>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14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2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0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9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900"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900"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9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900"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900" kern="1200">
                <a:solidFill>
                  <a:schemeClr val="tx1"/>
                </a:solidFill>
                <a:latin typeface="+mn-lt"/>
                <a:ea typeface="+mn-ea"/>
                <a:cs typeface="+mn-cs"/>
              </a:defRPr>
            </a:lvl9pPr>
          </a:lstStyle>
          <a:p>
            <a:pPr algn="ctr"/>
            <a:endParaRPr lang="en-US" sz="2000" dirty="0">
              <a:latin typeface="Times New Roman"/>
              <a:cs typeface="Times New Roman"/>
            </a:endParaRPr>
          </a:p>
        </p:txBody>
      </p:sp>
      <p:sp>
        <p:nvSpPr>
          <p:cNvPr id="4" name="Rounded Rectangle 3"/>
          <p:cNvSpPr/>
          <p:nvPr/>
        </p:nvSpPr>
        <p:spPr>
          <a:xfrm>
            <a:off x="1812389" y="1044298"/>
            <a:ext cx="2054991" cy="51101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Self – Esteem </a:t>
            </a:r>
            <a:endParaRPr lang="en-US" dirty="0"/>
          </a:p>
        </p:txBody>
      </p:sp>
      <p:sp>
        <p:nvSpPr>
          <p:cNvPr id="5" name="Right Arrow 4"/>
          <p:cNvSpPr/>
          <p:nvPr/>
        </p:nvSpPr>
        <p:spPr>
          <a:xfrm>
            <a:off x="4105405" y="1044298"/>
            <a:ext cx="770621" cy="40846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Rounded Rectangle 17"/>
          <p:cNvSpPr/>
          <p:nvPr/>
        </p:nvSpPr>
        <p:spPr>
          <a:xfrm>
            <a:off x="431960" y="2637859"/>
            <a:ext cx="3153842" cy="7821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Self – Esteem </a:t>
            </a:r>
            <a:endParaRPr lang="en-US" dirty="0"/>
          </a:p>
        </p:txBody>
      </p:sp>
      <p:sp>
        <p:nvSpPr>
          <p:cNvPr id="19" name="Rounded Rectangle 18"/>
          <p:cNvSpPr/>
          <p:nvPr/>
        </p:nvSpPr>
        <p:spPr>
          <a:xfrm>
            <a:off x="5446858" y="2637859"/>
            <a:ext cx="3153842" cy="7821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Self – Actualization </a:t>
            </a:r>
            <a:endParaRPr lang="en-US" dirty="0"/>
          </a:p>
        </p:txBody>
      </p:sp>
      <p:sp>
        <p:nvSpPr>
          <p:cNvPr id="7" name="Striped Right Arrow 6"/>
          <p:cNvSpPr/>
          <p:nvPr/>
        </p:nvSpPr>
        <p:spPr>
          <a:xfrm>
            <a:off x="3867380" y="2882321"/>
            <a:ext cx="1284370" cy="399531"/>
          </a:xfrm>
          <a:prstGeom prst="striped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Left-Up Arrow 7"/>
          <p:cNvSpPr/>
          <p:nvPr/>
        </p:nvSpPr>
        <p:spPr>
          <a:xfrm flipH="1">
            <a:off x="2239769" y="3538692"/>
            <a:ext cx="756352" cy="813328"/>
          </a:xfrm>
          <a:prstGeom prst="lef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Left-Up Arrow 19"/>
          <p:cNvSpPr/>
          <p:nvPr/>
        </p:nvSpPr>
        <p:spPr>
          <a:xfrm>
            <a:off x="6149963" y="3538692"/>
            <a:ext cx="746659" cy="813328"/>
          </a:xfrm>
          <a:prstGeom prst="lef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Rounded Rectangle 21"/>
          <p:cNvSpPr/>
          <p:nvPr/>
        </p:nvSpPr>
        <p:spPr>
          <a:xfrm>
            <a:off x="2996121" y="3803352"/>
            <a:ext cx="3153842" cy="7821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Intrinsic Motivation </a:t>
            </a:r>
            <a:endParaRPr lang="en-US" dirty="0"/>
          </a:p>
        </p:txBody>
      </p:sp>
      <p:sp>
        <p:nvSpPr>
          <p:cNvPr id="23" name="Rounded Rectangle 22"/>
          <p:cNvSpPr/>
          <p:nvPr/>
        </p:nvSpPr>
        <p:spPr>
          <a:xfrm>
            <a:off x="5014692" y="1045668"/>
            <a:ext cx="2064891" cy="51101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Self – Actualization </a:t>
            </a:r>
            <a:endParaRPr lang="en-US" dirty="0"/>
          </a:p>
        </p:txBody>
      </p:sp>
      <p:sp>
        <p:nvSpPr>
          <p:cNvPr id="24" name="Rounded Rectangle 23"/>
          <p:cNvSpPr/>
          <p:nvPr/>
        </p:nvSpPr>
        <p:spPr>
          <a:xfrm>
            <a:off x="2266393" y="5766556"/>
            <a:ext cx="1459456" cy="33789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Existence</a:t>
            </a:r>
            <a:endParaRPr lang="en-US" dirty="0"/>
          </a:p>
        </p:txBody>
      </p:sp>
      <p:sp>
        <p:nvSpPr>
          <p:cNvPr id="27" name="Rounded Rectangle 26"/>
          <p:cNvSpPr/>
          <p:nvPr/>
        </p:nvSpPr>
        <p:spPr>
          <a:xfrm>
            <a:off x="3841339" y="5791939"/>
            <a:ext cx="1660035" cy="33789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Relatedness</a:t>
            </a:r>
            <a:endParaRPr lang="en-US" dirty="0"/>
          </a:p>
        </p:txBody>
      </p:sp>
      <p:sp>
        <p:nvSpPr>
          <p:cNvPr id="28" name="Rounded Rectangle 27"/>
          <p:cNvSpPr/>
          <p:nvPr/>
        </p:nvSpPr>
        <p:spPr>
          <a:xfrm>
            <a:off x="5622686" y="5766555"/>
            <a:ext cx="1456897" cy="33789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Growth</a:t>
            </a:r>
            <a:endParaRPr lang="en-US" dirty="0"/>
          </a:p>
        </p:txBody>
      </p:sp>
      <p:sp>
        <p:nvSpPr>
          <p:cNvPr id="9" name="Left Arrow 8"/>
          <p:cNvSpPr/>
          <p:nvPr/>
        </p:nvSpPr>
        <p:spPr>
          <a:xfrm rot="16200000">
            <a:off x="2759242" y="5397442"/>
            <a:ext cx="473758" cy="264467"/>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Left Arrow 28"/>
          <p:cNvSpPr/>
          <p:nvPr/>
        </p:nvSpPr>
        <p:spPr>
          <a:xfrm rot="16200000">
            <a:off x="4410864" y="5397441"/>
            <a:ext cx="473758" cy="264467"/>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Left Arrow 29"/>
          <p:cNvSpPr/>
          <p:nvPr/>
        </p:nvSpPr>
        <p:spPr>
          <a:xfrm rot="16200000">
            <a:off x="6045318" y="5397443"/>
            <a:ext cx="473758" cy="264467"/>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Text Placeholder 10"/>
          <p:cNvSpPr txBox="1">
            <a:spLocks/>
          </p:cNvSpPr>
          <p:nvPr/>
        </p:nvSpPr>
        <p:spPr>
          <a:xfrm>
            <a:off x="2064092" y="1854781"/>
            <a:ext cx="5167299" cy="781655"/>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14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2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0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9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900"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900"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9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900"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900" kern="1200">
                <a:solidFill>
                  <a:schemeClr val="tx1"/>
                </a:solidFill>
                <a:latin typeface="+mn-lt"/>
                <a:ea typeface="+mn-ea"/>
                <a:cs typeface="+mn-cs"/>
              </a:defRPr>
            </a:lvl9pPr>
          </a:lstStyle>
          <a:p>
            <a:pPr algn="ctr"/>
            <a:r>
              <a:rPr lang="en-US" sz="2000" dirty="0" smtClean="0">
                <a:latin typeface="Times New Roman"/>
                <a:cs typeface="Times New Roman"/>
              </a:rPr>
              <a:t>ERG Motivational Model for Women </a:t>
            </a:r>
            <a:endParaRPr lang="en-US" sz="2000" dirty="0">
              <a:latin typeface="Times New Roman"/>
              <a:cs typeface="Times New Roman"/>
            </a:endParaRPr>
          </a:p>
        </p:txBody>
      </p:sp>
      <p:cxnSp>
        <p:nvCxnSpPr>
          <p:cNvPr id="34" name="Straight Connector 33"/>
          <p:cNvCxnSpPr>
            <a:stCxn id="9" idx="3"/>
            <a:endCxn id="30" idx="3"/>
          </p:cNvCxnSpPr>
          <p:nvPr/>
        </p:nvCxnSpPr>
        <p:spPr>
          <a:xfrm>
            <a:off x="2996122" y="5292797"/>
            <a:ext cx="3286076" cy="1"/>
          </a:xfrm>
          <a:prstGeom prst="line">
            <a:avLst/>
          </a:prstGeom>
        </p:spPr>
        <p:style>
          <a:lnRef idx="2">
            <a:schemeClr val="accent1"/>
          </a:lnRef>
          <a:fillRef idx="0">
            <a:schemeClr val="accent1"/>
          </a:fillRef>
          <a:effectRef idx="1">
            <a:schemeClr val="accent1"/>
          </a:effectRef>
          <a:fontRef idx="minor">
            <a:schemeClr val="tx1"/>
          </a:fontRef>
        </p:style>
      </p:cxnSp>
      <p:sp>
        <p:nvSpPr>
          <p:cNvPr id="35" name="Rectangle 34"/>
          <p:cNvSpPr/>
          <p:nvPr/>
        </p:nvSpPr>
        <p:spPr>
          <a:xfrm>
            <a:off x="2996122" y="5292795"/>
            <a:ext cx="3286076" cy="4571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Rectangle 37"/>
          <p:cNvSpPr/>
          <p:nvPr/>
        </p:nvSpPr>
        <p:spPr>
          <a:xfrm>
            <a:off x="4625638" y="4585479"/>
            <a:ext cx="45719" cy="70731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65948605"/>
      </p:ext>
    </p:extLst>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lstStyle/>
          <a:p>
            <a:r>
              <a:rPr lang="en-US" dirty="0"/>
              <a:t>Develop workshops informing women on the influence gender has on their educational journeys</a:t>
            </a:r>
          </a:p>
          <a:p>
            <a:r>
              <a:rPr lang="en-US" dirty="0" smtClean="0"/>
              <a:t>Conduct further research on identifying what influences or causes intrinsic motivation</a:t>
            </a:r>
          </a:p>
          <a:p>
            <a:r>
              <a:rPr lang="en-US" dirty="0" smtClean="0"/>
              <a:t>Create measurable assessment</a:t>
            </a:r>
            <a:r>
              <a:rPr lang="en-US" dirty="0"/>
              <a:t> b</a:t>
            </a:r>
            <a:r>
              <a:rPr lang="en-US" dirty="0" smtClean="0"/>
              <a:t>ased on  ERG Motivational Model for Women</a:t>
            </a:r>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53</a:t>
            </a:fld>
            <a:endParaRPr lang="en-US" dirty="0"/>
          </a:p>
        </p:txBody>
      </p:sp>
    </p:spTree>
    <p:extLst>
      <p:ext uri="{BB962C8B-B14F-4D97-AF65-F5344CB8AC3E}">
        <p14:creationId xmlns:p14="http://schemas.microsoft.com/office/powerpoint/2010/main" val="4069234800"/>
      </p:ext>
    </p:extLst>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p:txBody>
          <a:bodyPr>
            <a:normAutofit/>
          </a:bodyPr>
          <a:lstStyle/>
          <a:p>
            <a:pPr algn="ctr"/>
            <a:r>
              <a:rPr lang="en-US" sz="8000" dirty="0" smtClean="0"/>
              <a:t>THANK YOU!</a:t>
            </a:r>
            <a:endParaRPr lang="en-US" sz="8000"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54</a:t>
            </a:fld>
            <a:endParaRPr lang="en-US" dirty="0"/>
          </a:p>
        </p:txBody>
      </p:sp>
      <p:sp>
        <p:nvSpPr>
          <p:cNvPr id="6" name="Title 5"/>
          <p:cNvSpPr>
            <a:spLocks noGrp="1"/>
          </p:cNvSpPr>
          <p:nvPr>
            <p:ph type="title"/>
          </p:nvPr>
        </p:nvSpPr>
        <p:spPr/>
        <p:txBody>
          <a:bodyPr/>
          <a:lstStyle/>
          <a:p>
            <a:endParaRPr lang="en-US"/>
          </a:p>
        </p:txBody>
      </p:sp>
    </p:spTree>
    <p:extLst>
      <p:ext uri="{BB962C8B-B14F-4D97-AF65-F5344CB8AC3E}">
        <p14:creationId xmlns:p14="http://schemas.microsoft.com/office/powerpoint/2010/main" val="2691970052"/>
      </p:ext>
    </p:extLst>
  </p:cSld>
  <p:clrMapOvr>
    <a:masterClrMapping/>
  </p:clrMapOvr>
  <p:transition>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40000" lnSpcReduction="20000"/>
          </a:bodyPr>
          <a:lstStyle/>
          <a:p>
            <a:r>
              <a:rPr lang="en-US" sz="3400" dirty="0" smtClean="0">
                <a:cs typeface="Times New Roman"/>
              </a:rPr>
              <a:t>AWSEM. (2011). </a:t>
            </a:r>
            <a:r>
              <a:rPr lang="en-US" sz="3400" i="1" dirty="0" smtClean="0">
                <a:cs typeface="Times New Roman"/>
              </a:rPr>
              <a:t>Women and education</a:t>
            </a:r>
            <a:r>
              <a:rPr lang="en-US" sz="3400" dirty="0" smtClean="0">
                <a:cs typeface="Times New Roman"/>
              </a:rPr>
              <a:t>. Retrieved from </a:t>
            </a:r>
            <a:r>
              <a:rPr lang="en-US" sz="3400" u="sng" dirty="0" smtClean="0">
                <a:cs typeface="Times New Roman"/>
                <a:hlinkClick r:id="rId2"/>
              </a:rPr>
              <a:t>http://www.awsem.com/</a:t>
            </a:r>
            <a:endParaRPr lang="en-US" sz="3400" dirty="0" smtClean="0">
              <a:cs typeface="Times New Roman"/>
            </a:endParaRPr>
          </a:p>
          <a:p>
            <a:r>
              <a:rPr lang="en-US" sz="3400" dirty="0" smtClean="0">
                <a:cs typeface="Times New Roman"/>
              </a:rPr>
              <a:t>Archer, T.M. (2003). </a:t>
            </a:r>
            <a:r>
              <a:rPr lang="en-US" sz="3400" i="1" dirty="0" smtClean="0">
                <a:cs typeface="Times New Roman"/>
              </a:rPr>
              <a:t>Web-based surveys.</a:t>
            </a:r>
            <a:r>
              <a:rPr lang="en-US" sz="3400" dirty="0" smtClean="0">
                <a:cs typeface="Times New Roman"/>
              </a:rPr>
              <a:t> Journal of Extension. 41(4), 2. Retrieved from </a:t>
            </a:r>
            <a:r>
              <a:rPr lang="en-US" sz="3400" u="sng" dirty="0" smtClean="0">
                <a:cs typeface="Times New Roman"/>
                <a:hlinkClick r:id="rId3"/>
              </a:rPr>
              <a:t>http://www.joe.org/joe/2003august/tt6.php</a:t>
            </a:r>
            <a:endParaRPr lang="en-US" sz="3400" dirty="0" smtClean="0">
              <a:cs typeface="Times New Roman"/>
            </a:endParaRPr>
          </a:p>
          <a:p>
            <a:r>
              <a:rPr lang="en-US" sz="3400" dirty="0" smtClean="0">
                <a:cs typeface="Times New Roman"/>
              </a:rPr>
              <a:t>Bhaskaran, V. &amp; Lal Das D.K. (2008) </a:t>
            </a:r>
            <a:r>
              <a:rPr lang="en-US" sz="3400" i="1" dirty="0" smtClean="0">
                <a:cs typeface="Times New Roman"/>
              </a:rPr>
              <a:t>Research methods for social work.</a:t>
            </a:r>
            <a:r>
              <a:rPr lang="en-US" sz="3400" dirty="0" smtClean="0">
                <a:cs typeface="Times New Roman"/>
              </a:rPr>
              <a:t> New Dheli: Rawat, p. 173-193.</a:t>
            </a:r>
          </a:p>
          <a:p>
            <a:r>
              <a:rPr lang="en-US" sz="3400" dirty="0" smtClean="0">
                <a:cs typeface="Times New Roman"/>
              </a:rPr>
              <a:t>Belenky, M. F., Clinchy, B. M., Goldberger, N. R., and Tarule, J. M. (1997).  Women's ways of knowing: The development of self, voice and mind.  Tenth anniversary edition.  New York: Basic Books</a:t>
            </a:r>
          </a:p>
          <a:p>
            <a:r>
              <a:rPr lang="en-US" sz="3400" dirty="0" smtClean="0">
                <a:cs typeface="Times New Roman"/>
              </a:rPr>
              <a:t>Britannica, E. (2012). </a:t>
            </a:r>
            <a:r>
              <a:rPr lang="en-US" sz="3400" i="1" dirty="0" smtClean="0">
                <a:cs typeface="Times New Roman"/>
              </a:rPr>
              <a:t>Phenomenology</a:t>
            </a:r>
            <a:r>
              <a:rPr lang="en-US" sz="3400" dirty="0" smtClean="0">
                <a:cs typeface="Times New Roman"/>
              </a:rPr>
              <a:t>. Retrieved from </a:t>
            </a:r>
            <a:r>
              <a:rPr lang="en-US" sz="3400" u="sng" dirty="0" smtClean="0">
                <a:cs typeface="Times New Roman"/>
                <a:hlinkClick r:id="rId4"/>
              </a:rPr>
              <a:t>http://www.britannica.com/EBchecked/topic/455564/phenomenology</a:t>
            </a:r>
            <a:endParaRPr lang="en-US" sz="3400" dirty="0" smtClean="0">
              <a:cs typeface="Times New Roman"/>
            </a:endParaRPr>
          </a:p>
          <a:p>
            <a:r>
              <a:rPr lang="en-US" sz="3400" dirty="0" smtClean="0">
                <a:cs typeface="Times New Roman"/>
              </a:rPr>
              <a:t>Callanan, Corey &amp; Corey (2007).</a:t>
            </a:r>
            <a:r>
              <a:rPr lang="en-US" sz="3400" i="1" dirty="0" smtClean="0">
                <a:cs typeface="Times New Roman"/>
              </a:rPr>
              <a:t> Issues and ethics in the helping professions. 7</a:t>
            </a:r>
            <a:r>
              <a:rPr lang="en-US" sz="3400" i="1" baseline="30000" dirty="0" smtClean="0">
                <a:cs typeface="Times New Roman"/>
              </a:rPr>
              <a:t>th</a:t>
            </a:r>
            <a:r>
              <a:rPr lang="en-US" sz="3400" i="1" dirty="0" smtClean="0">
                <a:cs typeface="Times New Roman"/>
              </a:rPr>
              <a:t> ed. </a:t>
            </a:r>
            <a:r>
              <a:rPr lang="en-US" sz="3400" dirty="0" smtClean="0">
                <a:cs typeface="Times New Roman"/>
              </a:rPr>
              <a:t>United States: Thomson Brooks and Cole. </a:t>
            </a:r>
          </a:p>
          <a:p>
            <a:r>
              <a:rPr lang="en-US" sz="3400" dirty="0" smtClean="0">
                <a:cs typeface="Times New Roman"/>
              </a:rPr>
              <a:t>Census (2013).</a:t>
            </a:r>
            <a:r>
              <a:rPr lang="en-US" sz="3400" i="1" dirty="0" smtClean="0">
                <a:cs typeface="Times New Roman"/>
              </a:rPr>
              <a:t> Hispanic</a:t>
            </a:r>
            <a:r>
              <a:rPr lang="en-US" sz="3400" dirty="0" smtClean="0">
                <a:cs typeface="Times New Roman"/>
              </a:rPr>
              <a:t>.  Retrieved from www.census.gov/population/hispanic/</a:t>
            </a:r>
          </a:p>
          <a:p>
            <a:r>
              <a:rPr lang="en-US" sz="3400" dirty="0" smtClean="0">
                <a:cs typeface="Times New Roman"/>
              </a:rPr>
              <a:t>Clason, D.L. &amp; Dormody, T.J. (1994)</a:t>
            </a:r>
            <a:r>
              <a:rPr lang="en-US" sz="3400" i="1" dirty="0" smtClean="0">
                <a:cs typeface="Times New Roman"/>
              </a:rPr>
              <a:t> </a:t>
            </a:r>
            <a:r>
              <a:rPr lang="en-US" sz="3400" dirty="0" smtClean="0">
                <a:cs typeface="Times New Roman"/>
              </a:rPr>
              <a:t>Analyzing data measured by individual Likert-type items.</a:t>
            </a:r>
            <a:r>
              <a:rPr lang="en-US" sz="3400" i="1" dirty="0" smtClean="0">
                <a:cs typeface="Times New Roman"/>
              </a:rPr>
              <a:t> Journal of Agricultural Education </a:t>
            </a:r>
            <a:r>
              <a:rPr lang="en-US" sz="3400" dirty="0" smtClean="0">
                <a:cs typeface="Times New Roman"/>
              </a:rPr>
              <a:t>Vol 35. No 3 p31-35.</a:t>
            </a:r>
          </a:p>
          <a:p>
            <a:r>
              <a:rPr lang="en-US" sz="3400" dirty="0" smtClean="0">
                <a:cs typeface="Times New Roman"/>
              </a:rPr>
              <a:t>Clark, A.M. (2012) </a:t>
            </a:r>
            <a:r>
              <a:rPr lang="en-US" sz="3400" i="1" dirty="0" smtClean="0">
                <a:cs typeface="Times New Roman"/>
              </a:rPr>
              <a:t>A phenomenology of the meaning of motherhood for African American and Hispanic women who do not have children in the united states.</a:t>
            </a:r>
            <a:r>
              <a:rPr lang="en-US" sz="3400" dirty="0" smtClean="0">
                <a:cs typeface="Times New Roman"/>
              </a:rPr>
              <a:t> The University of Nebraska: Dissertations and Theses, 109.</a:t>
            </a:r>
          </a:p>
          <a:p>
            <a:r>
              <a:rPr lang="en-US" sz="3400" dirty="0" smtClean="0">
                <a:cs typeface="Times New Roman"/>
              </a:rPr>
              <a:t>Cross, P. (2009).  What Do We Know about Students' Learning and How Do We Know It? </a:t>
            </a:r>
            <a:r>
              <a:rPr lang="en-US" sz="3400" i="1" dirty="0" smtClean="0">
                <a:cs typeface="Times New Roman"/>
              </a:rPr>
              <a:t>The Catalyst</a:t>
            </a:r>
            <a:r>
              <a:rPr lang="en-US" sz="3400" dirty="0" smtClean="0">
                <a:cs typeface="Times New Roman"/>
              </a:rPr>
              <a:t>. Vol. 38.  Issue: 3.  National Council for Continuing Education &amp; Training</a:t>
            </a:r>
          </a:p>
          <a:p>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55</a:t>
            </a:fld>
            <a:endParaRPr lang="en-US" dirty="0"/>
          </a:p>
        </p:txBody>
      </p:sp>
    </p:spTree>
    <p:extLst>
      <p:ext uri="{BB962C8B-B14F-4D97-AF65-F5344CB8AC3E}">
        <p14:creationId xmlns:p14="http://schemas.microsoft.com/office/powerpoint/2010/main" val="2408301058"/>
      </p:ext>
    </p:extLst>
  </p:cSld>
  <p:clrMapOvr>
    <a:masterClrMapping/>
  </p:clrMapOvr>
  <p:transition>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25000" lnSpcReduction="20000"/>
          </a:bodyPr>
          <a:lstStyle/>
          <a:p>
            <a:r>
              <a:rPr lang="en-US" sz="6400" dirty="0" smtClean="0"/>
              <a:t>Creswell, J. (2009). </a:t>
            </a:r>
            <a:r>
              <a:rPr lang="en-US" sz="6400" i="1" dirty="0" smtClean="0"/>
              <a:t>Research design: Qualitative, quantitative and mixed method approaches</a:t>
            </a:r>
            <a:r>
              <a:rPr lang="en-US" sz="6400" dirty="0" smtClean="0"/>
              <a:t> (3rd Edition ed.). Los Angeles: SAGE.</a:t>
            </a:r>
          </a:p>
          <a:p>
            <a:r>
              <a:rPr lang="en-US" sz="6400" dirty="0" smtClean="0"/>
              <a:t>DuPre, C.P (2011) </a:t>
            </a:r>
            <a:r>
              <a:rPr lang="en-US" sz="6400" i="1" dirty="0" smtClean="0"/>
              <a:t>How undergraduate women at a predominantly white institution view leadership: A phenomenology. </a:t>
            </a:r>
            <a:r>
              <a:rPr lang="en-US" sz="6400" dirty="0" smtClean="0"/>
              <a:t>Clemson University: UMI Dissertations Publishing. </a:t>
            </a:r>
          </a:p>
          <a:p>
            <a:r>
              <a:rPr lang="en-US" sz="6400" dirty="0" smtClean="0"/>
              <a:t>Fry, R. (2002). </a:t>
            </a:r>
            <a:r>
              <a:rPr lang="en-US" sz="6400" i="1" dirty="0" smtClean="0"/>
              <a:t>Latinos in higher education: Many enroll, too few graduate.</a:t>
            </a:r>
            <a:r>
              <a:rPr lang="en-US" sz="6400" dirty="0" smtClean="0"/>
              <a:t> Washington, DC: pew Hispanic</a:t>
            </a:r>
          </a:p>
          <a:p>
            <a:r>
              <a:rPr lang="en-US" sz="6400" dirty="0" smtClean="0"/>
              <a:t>Gabe, K. (2002).  Male and female college students’ learning styles differ: An opportunity for instructional diversification.  College Student Journal, 36(2), 433.  Retrieved from </a:t>
            </a:r>
            <a:r>
              <a:rPr lang="en-US" sz="6400" u="sng" dirty="0" smtClean="0">
                <a:hlinkClick r:id="rId2"/>
              </a:rPr>
              <a:t>http://www.questia.com/PM.qst?a=o&amp;d=5000661452</a:t>
            </a:r>
            <a:r>
              <a:rPr lang="en-US" sz="6400" dirty="0" smtClean="0"/>
              <a:t> </a:t>
            </a:r>
          </a:p>
          <a:p>
            <a:r>
              <a:rPr lang="en-US" sz="6400" dirty="0" smtClean="0"/>
              <a:t>Hayes, B., &amp; Khine, M.S. (2010). Investigating ways of knowing: An exploratory study in the UAE. </a:t>
            </a:r>
            <a:r>
              <a:rPr lang="en-US" sz="6400" i="1" dirty="0" smtClean="0"/>
              <a:t>Issues in Educational Research</a:t>
            </a:r>
            <a:r>
              <a:rPr lang="en-US" sz="6400" dirty="0" smtClean="0"/>
              <a:t> </a:t>
            </a:r>
            <a:r>
              <a:rPr lang="en-US" sz="6400" i="1" dirty="0" smtClean="0"/>
              <a:t>, 20</a:t>
            </a:r>
            <a:r>
              <a:rPr lang="en-US" sz="6400" dirty="0" smtClean="0"/>
              <a:t> (2), 105-117</a:t>
            </a:r>
          </a:p>
          <a:p>
            <a:r>
              <a:rPr lang="en-US" sz="6400" dirty="0" smtClean="0"/>
              <a:t>Hinojosa, R. (2004). Hispanics in graduate education: Advancing in the next generation. </a:t>
            </a:r>
            <a:r>
              <a:rPr lang="en-US" sz="6400" i="1" dirty="0" smtClean="0"/>
              <a:t>Harvard Journal of Hispanic Policy</a:t>
            </a:r>
            <a:r>
              <a:rPr lang="en-US" sz="6400" dirty="0" smtClean="0"/>
              <a:t> </a:t>
            </a:r>
            <a:r>
              <a:rPr lang="en-US" sz="6400" i="1" dirty="0" smtClean="0"/>
              <a:t>, 16</a:t>
            </a:r>
            <a:r>
              <a:rPr lang="en-US" sz="6400" dirty="0" smtClean="0"/>
              <a:t>, 93-99</a:t>
            </a:r>
          </a:p>
          <a:p>
            <a:r>
              <a:rPr lang="en-US" sz="6400" dirty="0" smtClean="0"/>
              <a:t>Jenkins, T.S. (2009). </a:t>
            </a:r>
            <a:r>
              <a:rPr lang="en-US" sz="6400" i="1" dirty="0" smtClean="0"/>
              <a:t>A portrait of culture in contemporary America.</a:t>
            </a:r>
            <a:r>
              <a:rPr lang="en-US" sz="6400" dirty="0" smtClean="0"/>
              <a:t> NASPA Journal, 46(2), 131-162.  Retrieved from http://search.proquest/com/docview/61838791?accountid=34899</a:t>
            </a:r>
          </a:p>
          <a:p>
            <a:r>
              <a:rPr lang="en-US" sz="6400" dirty="0" smtClean="0"/>
              <a:t>LNC (2013) </a:t>
            </a:r>
            <a:r>
              <a:rPr lang="en-US" sz="6400" i="1" dirty="0" smtClean="0"/>
              <a:t>Latino Networking Consortium</a:t>
            </a:r>
            <a:r>
              <a:rPr lang="en-US" sz="6400" dirty="0" smtClean="0"/>
              <a:t>. Retrieved from http://lncsd.org/</a:t>
            </a:r>
          </a:p>
          <a:p>
            <a:r>
              <a:rPr lang="en-US" sz="6400" dirty="0" smtClean="0"/>
              <a:t>Mather, M., &amp; Adams, D. (2007). </a:t>
            </a:r>
            <a:r>
              <a:rPr lang="en-US" sz="6400" i="1" dirty="0" smtClean="0"/>
              <a:t>Crossover in female-male college enrollment rates.</a:t>
            </a:r>
            <a:r>
              <a:rPr lang="en-US" sz="6400" dirty="0" smtClean="0"/>
              <a:t> Retrieved from http://www.prb.org/Articles/2007/CrossoverinFemaleMaleCollegeEnrollmentRates.aspx</a:t>
            </a:r>
          </a:p>
          <a:p>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56</a:t>
            </a:fld>
            <a:endParaRPr lang="en-US" dirty="0"/>
          </a:p>
        </p:txBody>
      </p:sp>
    </p:spTree>
    <p:extLst>
      <p:ext uri="{BB962C8B-B14F-4D97-AF65-F5344CB8AC3E}">
        <p14:creationId xmlns:p14="http://schemas.microsoft.com/office/powerpoint/2010/main" val="4004593124"/>
      </p:ext>
    </p:extLst>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32500" lnSpcReduction="20000"/>
          </a:bodyPr>
          <a:lstStyle/>
          <a:p>
            <a:r>
              <a:rPr lang="en-US" sz="5000" dirty="0" smtClean="0">
                <a:cs typeface="Times New Roman"/>
              </a:rPr>
              <a:t>McGrath, V. (2009). Reviewing the evidence on how adult students learn: An examination of Knowles' model of andragogy. </a:t>
            </a:r>
            <a:r>
              <a:rPr lang="en-US" sz="5000" i="1" dirty="0" smtClean="0">
                <a:cs typeface="Times New Roman"/>
              </a:rPr>
              <a:t>The Irish Journal of Adult and Community Education</a:t>
            </a:r>
            <a:r>
              <a:rPr lang="en-US" sz="5000" dirty="0" smtClean="0">
                <a:cs typeface="Times New Roman"/>
              </a:rPr>
              <a:t> , 99-110. </a:t>
            </a:r>
          </a:p>
          <a:p>
            <a:r>
              <a:rPr lang="en-US" sz="5000" dirty="0" smtClean="0">
                <a:cs typeface="Times New Roman"/>
              </a:rPr>
              <a:t>Merriam, S.B. (2009). </a:t>
            </a:r>
            <a:r>
              <a:rPr lang="en-US" sz="5000" i="1" dirty="0" smtClean="0">
                <a:cs typeface="Times New Roman"/>
              </a:rPr>
              <a:t>Qualitative research: A guide to design and implementation revised an expanded from qualitative research and case study application in education.</a:t>
            </a:r>
            <a:r>
              <a:rPr lang="en-US" sz="5000" dirty="0" smtClean="0">
                <a:cs typeface="Times New Roman"/>
              </a:rPr>
              <a:t> John Wiley &amp; Sons Inc. </a:t>
            </a:r>
          </a:p>
          <a:p>
            <a:r>
              <a:rPr lang="en-US" sz="5000" dirty="0" smtClean="0">
                <a:cs typeface="Times New Roman"/>
              </a:rPr>
              <a:t>Merriam-Webster (2012) </a:t>
            </a:r>
            <a:r>
              <a:rPr lang="en-US" sz="5000" i="1" dirty="0" smtClean="0">
                <a:cs typeface="Times New Roman"/>
              </a:rPr>
              <a:t>Hispanic.</a:t>
            </a:r>
            <a:r>
              <a:rPr lang="en-US" sz="5000" dirty="0" smtClean="0">
                <a:cs typeface="Times New Roman"/>
              </a:rPr>
              <a:t> Retrieved from </a:t>
            </a:r>
            <a:r>
              <a:rPr lang="en-US" sz="5000" u="sng" dirty="0" smtClean="0">
                <a:cs typeface="Times New Roman"/>
                <a:hlinkClick r:id="rId2"/>
              </a:rPr>
              <a:t>http://www.merriam-webster.com/dictionary/hispanic</a:t>
            </a:r>
            <a:endParaRPr lang="en-US" sz="5000" dirty="0" smtClean="0">
              <a:cs typeface="Times New Roman"/>
            </a:endParaRPr>
          </a:p>
          <a:p>
            <a:r>
              <a:rPr lang="en-US" sz="5000" dirty="0" smtClean="0">
                <a:cs typeface="Times New Roman"/>
              </a:rPr>
              <a:t>Mezirow, J. (1996). Contemporary paradigms of learning. </a:t>
            </a:r>
            <a:r>
              <a:rPr lang="en-US" sz="5000" i="1" dirty="0" smtClean="0">
                <a:cs typeface="Times New Roman"/>
              </a:rPr>
              <a:t>Adult Education Quarterly</a:t>
            </a:r>
            <a:r>
              <a:rPr lang="en-US" sz="5000" dirty="0" smtClean="0">
                <a:cs typeface="Times New Roman"/>
              </a:rPr>
              <a:t> </a:t>
            </a:r>
            <a:r>
              <a:rPr lang="en-US" sz="5000" i="1" dirty="0" smtClean="0">
                <a:cs typeface="Times New Roman"/>
              </a:rPr>
              <a:t>, 46</a:t>
            </a:r>
            <a:r>
              <a:rPr lang="en-US" sz="5000" dirty="0" smtClean="0">
                <a:cs typeface="Times New Roman"/>
              </a:rPr>
              <a:t>, 158-172.</a:t>
            </a:r>
          </a:p>
          <a:p>
            <a:r>
              <a:rPr lang="en-US" sz="5000" dirty="0" smtClean="0">
                <a:cs typeface="Times New Roman"/>
              </a:rPr>
              <a:t>Miles, A. (2012). </a:t>
            </a:r>
            <a:r>
              <a:rPr lang="en-US" sz="5000" i="1" dirty="0" smtClean="0">
                <a:cs typeface="Times New Roman"/>
              </a:rPr>
              <a:t>Hispanic single mothers’ parenting styles as a contributing factor of students’ academic achievement</a:t>
            </a:r>
            <a:r>
              <a:rPr lang="en-US" sz="5000" dirty="0" smtClean="0">
                <a:cs typeface="Times New Roman"/>
              </a:rPr>
              <a:t> </a:t>
            </a:r>
          </a:p>
          <a:p>
            <a:r>
              <a:rPr lang="en-US" sz="5000" dirty="0" smtClean="0">
                <a:cs typeface="Times New Roman"/>
              </a:rPr>
              <a:t>National Center for Educational Statistics. (2012). </a:t>
            </a:r>
            <a:r>
              <a:rPr lang="en-US" sz="5000" i="1" dirty="0" smtClean="0">
                <a:cs typeface="Times New Roman"/>
              </a:rPr>
              <a:t>Degrees conferred by race and gender</a:t>
            </a:r>
            <a:r>
              <a:rPr lang="en-US" sz="5000" dirty="0" smtClean="0">
                <a:cs typeface="Times New Roman"/>
              </a:rPr>
              <a:t>. Washington, DC: Institute of Educational Sciences</a:t>
            </a:r>
          </a:p>
          <a:p>
            <a:r>
              <a:rPr lang="en-US" sz="5000" dirty="0" smtClean="0">
                <a:cs typeface="Times New Roman"/>
              </a:rPr>
              <a:t>Oberlin. (2012, July 28). History. Cleveland, Ohio, USA.</a:t>
            </a:r>
          </a:p>
          <a:p>
            <a:r>
              <a:rPr lang="en-US" sz="5000" dirty="0" smtClean="0">
                <a:cs typeface="Times New Roman"/>
              </a:rPr>
              <a:t>Quintanilla, Y., Gonzalez, N., Southern, S., &amp; Smith, R. (2007). An ecological model for Hispanic student success in graduate education. </a:t>
            </a:r>
            <a:r>
              <a:rPr lang="en-US" sz="5000" i="1" dirty="0" smtClean="0">
                <a:cs typeface="Times New Roman"/>
              </a:rPr>
              <a:t>International Journal of Learning</a:t>
            </a:r>
            <a:r>
              <a:rPr lang="en-US" sz="5000" dirty="0" smtClean="0">
                <a:cs typeface="Times New Roman"/>
              </a:rPr>
              <a:t> </a:t>
            </a:r>
            <a:r>
              <a:rPr lang="en-US" sz="5000" i="1" dirty="0" smtClean="0">
                <a:cs typeface="Times New Roman"/>
              </a:rPr>
              <a:t>, 13</a:t>
            </a:r>
            <a:r>
              <a:rPr lang="en-US" sz="5000" dirty="0" smtClean="0">
                <a:cs typeface="Times New Roman"/>
              </a:rPr>
              <a:t> (10), 125-136</a:t>
            </a:r>
          </a:p>
          <a:p>
            <a:r>
              <a:rPr lang="en-US" sz="5000" dirty="0" smtClean="0">
                <a:cs typeface="Times New Roman"/>
              </a:rPr>
              <a:t>Salter, L. (1997). Women and cultural shadow: Personal reflections on a process of transformative learning. </a:t>
            </a:r>
            <a:r>
              <a:rPr lang="en-US" sz="5000" i="1" dirty="0" smtClean="0">
                <a:cs typeface="Times New Roman"/>
              </a:rPr>
              <a:t>Revision</a:t>
            </a:r>
            <a:r>
              <a:rPr lang="en-US" sz="5000" dirty="0" smtClean="0">
                <a:cs typeface="Times New Roman"/>
              </a:rPr>
              <a:t> </a:t>
            </a:r>
            <a:r>
              <a:rPr lang="en-US" sz="5000" i="1" dirty="0" smtClean="0">
                <a:cs typeface="Times New Roman"/>
              </a:rPr>
              <a:t>, 2O</a:t>
            </a:r>
            <a:r>
              <a:rPr lang="en-US" sz="5000" dirty="0" smtClean="0">
                <a:cs typeface="Times New Roman"/>
              </a:rPr>
              <a:t> (1), 46.</a:t>
            </a:r>
          </a:p>
          <a:p>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57</a:t>
            </a:fld>
            <a:endParaRPr lang="en-US" dirty="0"/>
          </a:p>
        </p:txBody>
      </p:sp>
    </p:spTree>
    <p:extLst>
      <p:ext uri="{BB962C8B-B14F-4D97-AF65-F5344CB8AC3E}">
        <p14:creationId xmlns:p14="http://schemas.microsoft.com/office/powerpoint/2010/main" val="3698812791"/>
      </p:ext>
    </p:extLst>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62500" lnSpcReduction="20000"/>
          </a:bodyPr>
          <a:lstStyle/>
          <a:p>
            <a:r>
              <a:rPr lang="en-US" sz="2900" dirty="0" smtClean="0">
                <a:cs typeface="Times New Roman"/>
              </a:rPr>
              <a:t>Stevens-Long, J., Schapiro, S., &amp; McClintock, C. (2012). Passionate scholars: Transformative learning in doctoral education. </a:t>
            </a:r>
            <a:r>
              <a:rPr lang="en-US" sz="2900" i="1" dirty="0" smtClean="0">
                <a:cs typeface="Times New Roman"/>
              </a:rPr>
              <a:t>Adult Education Quarterly</a:t>
            </a:r>
            <a:r>
              <a:rPr lang="en-US" sz="2900" dirty="0" smtClean="0">
                <a:cs typeface="Times New Roman"/>
              </a:rPr>
              <a:t> </a:t>
            </a:r>
            <a:r>
              <a:rPr lang="en-US" sz="2900" i="1" dirty="0" smtClean="0">
                <a:cs typeface="Times New Roman"/>
              </a:rPr>
              <a:t>, 62</a:t>
            </a:r>
            <a:r>
              <a:rPr lang="en-US" sz="2900" dirty="0" smtClean="0">
                <a:cs typeface="Times New Roman"/>
              </a:rPr>
              <a:t> (2), 180-198.</a:t>
            </a:r>
          </a:p>
          <a:p>
            <a:r>
              <a:rPr lang="en-US" sz="2900" dirty="0" smtClean="0">
                <a:cs typeface="Times New Roman"/>
              </a:rPr>
              <a:t>Torres, J., &amp; Solberg, V. (2001). Role of self-efficacy, stress, social integration, and family support in Latino college student persistence and health. </a:t>
            </a:r>
            <a:r>
              <a:rPr lang="en-US" sz="2900" i="1" dirty="0" smtClean="0">
                <a:cs typeface="Times New Roman"/>
              </a:rPr>
              <a:t>Journal of vocational Behavior</a:t>
            </a:r>
            <a:r>
              <a:rPr lang="en-US" sz="2900" dirty="0" smtClean="0">
                <a:cs typeface="Times New Roman"/>
              </a:rPr>
              <a:t>,</a:t>
            </a:r>
            <a:r>
              <a:rPr lang="en-US" sz="2900" i="1" dirty="0" smtClean="0">
                <a:cs typeface="Times New Roman"/>
              </a:rPr>
              <a:t> 59</a:t>
            </a:r>
            <a:r>
              <a:rPr lang="en-US" sz="2900" dirty="0" smtClean="0">
                <a:cs typeface="Times New Roman"/>
              </a:rPr>
              <a:t>, 53-63</a:t>
            </a:r>
          </a:p>
          <a:p>
            <a:pPr hangingPunct="0"/>
            <a:r>
              <a:rPr lang="en-US" sz="2900" dirty="0" smtClean="0">
                <a:cs typeface="Times New Roman"/>
              </a:rPr>
              <a:t>Waters, R.Y. (2012). </a:t>
            </a:r>
            <a:r>
              <a:rPr lang="en-US" sz="2900" i="1" dirty="0" smtClean="0">
                <a:cs typeface="Times New Roman"/>
              </a:rPr>
              <a:t>The phenomenological process women with earned doctorates used to recognize their psychological structure of academic knowledge</a:t>
            </a:r>
            <a:r>
              <a:rPr lang="en-US" sz="2900" cap="all" dirty="0" smtClean="0">
                <a:cs typeface="Times New Roman"/>
              </a:rPr>
              <a:t> </a:t>
            </a:r>
            <a:endParaRPr lang="en-US" sz="2900" dirty="0" smtClean="0">
              <a:cs typeface="Times New Roman"/>
            </a:endParaRPr>
          </a:p>
          <a:p>
            <a:r>
              <a:rPr lang="en-US" sz="2900" dirty="0" smtClean="0">
                <a:cs typeface="Times New Roman"/>
              </a:rPr>
              <a:t>West, E. (2004). Perry's legacy: Models of epistemological development. </a:t>
            </a:r>
            <a:r>
              <a:rPr lang="en-US" sz="2900" i="1" dirty="0" smtClean="0">
                <a:cs typeface="Times New Roman"/>
              </a:rPr>
              <a:t>Journal of Adult Development</a:t>
            </a:r>
            <a:r>
              <a:rPr lang="en-US" sz="2900" dirty="0" smtClean="0">
                <a:cs typeface="Times New Roman"/>
              </a:rPr>
              <a:t> </a:t>
            </a:r>
            <a:r>
              <a:rPr lang="en-US" sz="2900" i="1" dirty="0" smtClean="0">
                <a:cs typeface="Times New Roman"/>
              </a:rPr>
              <a:t>, 11</a:t>
            </a:r>
            <a:r>
              <a:rPr lang="en-US" sz="2900" dirty="0" smtClean="0">
                <a:cs typeface="Times New Roman"/>
              </a:rPr>
              <a:t> (2), 61-70</a:t>
            </a:r>
          </a:p>
          <a:p>
            <a:r>
              <a:rPr lang="en-US" sz="2900" dirty="0" smtClean="0">
                <a:cs typeface="Times New Roman"/>
              </a:rPr>
              <a:t>Wren, T. (2011). </a:t>
            </a:r>
            <a:r>
              <a:rPr lang="en-US" sz="2900" i="1" dirty="0" smtClean="0">
                <a:cs typeface="Times New Roman"/>
              </a:rPr>
              <a:t>Existentialism based on phenomenology.</a:t>
            </a:r>
            <a:r>
              <a:rPr lang="en-US" sz="2900" dirty="0" smtClean="0">
                <a:cs typeface="Times New Roman"/>
              </a:rPr>
              <a:t> Retrieved from </a:t>
            </a:r>
            <a:r>
              <a:rPr lang="en-US" sz="2900" u="sng" dirty="0" smtClean="0">
                <a:cs typeface="Times New Roman"/>
                <a:hlinkClick r:id="rId2"/>
              </a:rPr>
              <a:t>http://www.dividingline.com/private/Philosophy/Philosophers/Existentialism/Phenomenology_Defined.shtml</a:t>
            </a:r>
            <a:endParaRPr lang="en-US" sz="2900" dirty="0" smtClean="0">
              <a:cs typeface="Times New Roman"/>
            </a:endParaRPr>
          </a:p>
          <a:p>
            <a:r>
              <a:rPr lang="en-US" sz="2900" dirty="0" smtClean="0">
                <a:cs typeface="Times New Roman"/>
              </a:rPr>
              <a:t>Zirion, A. Q. (2000). </a:t>
            </a:r>
            <a:r>
              <a:rPr lang="en-US" sz="2900" i="1" dirty="0" smtClean="0">
                <a:cs typeface="Times New Roman"/>
              </a:rPr>
              <a:t>Phenomenology in Mexico: A historical profile.</a:t>
            </a:r>
            <a:r>
              <a:rPr lang="en-US" sz="2900" dirty="0" smtClean="0">
                <a:cs typeface="Times New Roman"/>
              </a:rPr>
              <a:t> Continental Philosophy Review. 33: 75-92.</a:t>
            </a:r>
          </a:p>
          <a:p>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58</a:t>
            </a:fld>
            <a:endParaRPr lang="en-US" dirty="0"/>
          </a:p>
        </p:txBody>
      </p:sp>
    </p:spTree>
    <p:extLst>
      <p:ext uri="{BB962C8B-B14F-4D97-AF65-F5344CB8AC3E}">
        <p14:creationId xmlns:p14="http://schemas.microsoft.com/office/powerpoint/2010/main" val="2094571976"/>
      </p:ext>
    </p:extLst>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Phenomenological Process Hispanic Women With Earned Doctorates Used to Recognize Their Psychological Structure Of Academic Knowledge</a:t>
            </a:r>
            <a:endParaRPr lang="en-US" dirty="0"/>
          </a:p>
        </p:txBody>
      </p:sp>
      <p:sp>
        <p:nvSpPr>
          <p:cNvPr id="3" name="Subtitle 2"/>
          <p:cNvSpPr>
            <a:spLocks noGrp="1"/>
          </p:cNvSpPr>
          <p:nvPr>
            <p:ph type="subTitle" idx="1"/>
          </p:nvPr>
        </p:nvSpPr>
        <p:spPr>
          <a:xfrm>
            <a:off x="1371600" y="4762500"/>
            <a:ext cx="6400800" cy="1752600"/>
          </a:xfrm>
        </p:spPr>
        <p:txBody>
          <a:bodyPr>
            <a:noAutofit/>
          </a:bodyPr>
          <a:lstStyle/>
          <a:p>
            <a:r>
              <a:rPr lang="en-US" sz="2400" dirty="0" smtClean="0"/>
              <a:t>Yulian Navarro Cordero</a:t>
            </a:r>
          </a:p>
          <a:p>
            <a:r>
              <a:rPr lang="en-US" sz="2400" dirty="0" smtClean="0"/>
              <a:t>Argosy University San Diego</a:t>
            </a:r>
          </a:p>
          <a:p>
            <a:r>
              <a:rPr lang="en-US" sz="2400" dirty="0" smtClean="0"/>
              <a:t>Dissertation Defense</a:t>
            </a:r>
          </a:p>
          <a:p>
            <a:r>
              <a:rPr lang="en-US" sz="2400" dirty="0" smtClean="0"/>
              <a:t>March 2014</a:t>
            </a:r>
            <a:endParaRPr lang="en-US" sz="2400" dirty="0"/>
          </a:p>
        </p:txBody>
      </p:sp>
    </p:spTree>
    <p:extLst>
      <p:ext uri="{BB962C8B-B14F-4D97-AF65-F5344CB8AC3E}">
        <p14:creationId xmlns:p14="http://schemas.microsoft.com/office/powerpoint/2010/main" val="100555846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Statement</a:t>
            </a:r>
            <a:endParaRPr lang="en-US" dirty="0"/>
          </a:p>
        </p:txBody>
      </p:sp>
      <p:sp>
        <p:nvSpPr>
          <p:cNvPr id="3" name="Content Placeholder 2"/>
          <p:cNvSpPr>
            <a:spLocks noGrp="1"/>
          </p:cNvSpPr>
          <p:nvPr>
            <p:ph idx="1"/>
          </p:nvPr>
        </p:nvSpPr>
        <p:spPr/>
        <p:txBody>
          <a:bodyPr>
            <a:normAutofit/>
          </a:bodyPr>
          <a:lstStyle/>
          <a:p>
            <a:r>
              <a:rPr lang="en-US" dirty="0"/>
              <a:t>This study explored the phenomenological process that Hispanic women with earned doctorates (HWWED) used to recognize their psychological structure of academic knowledge. </a:t>
            </a:r>
          </a:p>
          <a:p>
            <a:pPr marL="857250" lvl="3" indent="0">
              <a:buNone/>
            </a:pPr>
            <a:endParaRPr lang="en-US" sz="3300" dirty="0" smtClean="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6</a:t>
            </a:fld>
            <a:endParaRPr lang="en-US" dirty="0"/>
          </a:p>
        </p:txBody>
      </p:sp>
    </p:spTree>
    <p:extLst>
      <p:ext uri="{BB962C8B-B14F-4D97-AF65-F5344CB8AC3E}">
        <p14:creationId xmlns:p14="http://schemas.microsoft.com/office/powerpoint/2010/main" val="312284976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Background</a:t>
            </a:r>
            <a:endParaRPr lang="en-US" dirty="0"/>
          </a:p>
        </p:txBody>
      </p:sp>
      <p:sp>
        <p:nvSpPr>
          <p:cNvPr id="3" name="Content Placeholder 2"/>
          <p:cNvSpPr>
            <a:spLocks noGrp="1"/>
          </p:cNvSpPr>
          <p:nvPr>
            <p:ph idx="1"/>
          </p:nvPr>
        </p:nvSpPr>
        <p:spPr/>
        <p:txBody>
          <a:bodyPr>
            <a:normAutofit fontScale="92500"/>
          </a:bodyPr>
          <a:lstStyle/>
          <a:p>
            <a:r>
              <a:rPr lang="en-US" dirty="0" smtClean="0"/>
              <a:t>Hispanic women with doctorates make up lowest percentage of women whom completed doctoral education (NCES, 2012).</a:t>
            </a:r>
          </a:p>
          <a:p>
            <a:r>
              <a:rPr lang="en-US" dirty="0" smtClean="0"/>
              <a:t>Few studies documenting educational process of Hispanic women.</a:t>
            </a:r>
          </a:p>
          <a:p>
            <a:r>
              <a:rPr lang="en-US" dirty="0" smtClean="0"/>
              <a:t>No </a:t>
            </a:r>
            <a:r>
              <a:rPr lang="en-US" dirty="0"/>
              <a:t>model </a:t>
            </a:r>
            <a:r>
              <a:rPr lang="en-US" dirty="0" smtClean="0"/>
              <a:t>pertaining to Hispanic women’s learning process.</a:t>
            </a:r>
          </a:p>
          <a:p>
            <a:r>
              <a:rPr lang="en-US" dirty="0" smtClean="0"/>
              <a:t>Limited data pertaining to influence of culture on Hispanic women’s educational journey. </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7</a:t>
            </a:fld>
            <a:endParaRPr lang="en-US" dirty="0"/>
          </a:p>
        </p:txBody>
      </p:sp>
      <p:sp>
        <p:nvSpPr>
          <p:cNvPr id="6" name="TextBox 5"/>
          <p:cNvSpPr txBox="1"/>
          <p:nvPr/>
        </p:nvSpPr>
        <p:spPr>
          <a:xfrm>
            <a:off x="5554133" y="1202267"/>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81426055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Study</a:t>
            </a:r>
            <a:endParaRPr lang="en-US" dirty="0"/>
          </a:p>
        </p:txBody>
      </p:sp>
      <p:sp>
        <p:nvSpPr>
          <p:cNvPr id="3" name="Content Placeholder 2"/>
          <p:cNvSpPr>
            <a:spLocks noGrp="1"/>
          </p:cNvSpPr>
          <p:nvPr>
            <p:ph idx="1"/>
          </p:nvPr>
        </p:nvSpPr>
        <p:spPr/>
        <p:txBody>
          <a:bodyPr>
            <a:normAutofit/>
          </a:bodyPr>
          <a:lstStyle/>
          <a:p>
            <a:r>
              <a:rPr lang="en-US" dirty="0" smtClean="0"/>
              <a:t>The purpose of the study will be to:</a:t>
            </a:r>
          </a:p>
          <a:p>
            <a:pPr lvl="1"/>
            <a:r>
              <a:rPr lang="en-US" dirty="0" smtClean="0"/>
              <a:t>Find meaning from the moment(s) of insight Hispanic women with earned doctorates recognized during their doctoral journeys. </a:t>
            </a:r>
          </a:p>
          <a:p>
            <a:pPr lvl="1"/>
            <a:endParaRPr lang="en-US" dirty="0"/>
          </a:p>
          <a:p>
            <a:pPr lvl="1"/>
            <a:r>
              <a:rPr lang="en-US" dirty="0" smtClean="0"/>
              <a:t>Integrate phenomenological inquiry to explore the similarities or differences between the experiences these women had in identifying themselves as subject matter experts</a:t>
            </a:r>
            <a:endParaRPr lang="en-US" dirty="0"/>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8</a:t>
            </a:fld>
            <a:endParaRPr lang="en-US" dirty="0"/>
          </a:p>
        </p:txBody>
      </p:sp>
    </p:spTree>
    <p:extLst>
      <p:ext uri="{BB962C8B-B14F-4D97-AF65-F5344CB8AC3E}">
        <p14:creationId xmlns:p14="http://schemas.microsoft.com/office/powerpoint/2010/main" val="4284290901"/>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Study Cont’d</a:t>
            </a:r>
            <a:endParaRPr lang="en-US" dirty="0"/>
          </a:p>
        </p:txBody>
      </p:sp>
      <p:sp>
        <p:nvSpPr>
          <p:cNvPr id="3" name="Content Placeholder 2"/>
          <p:cNvSpPr>
            <a:spLocks noGrp="1"/>
          </p:cNvSpPr>
          <p:nvPr>
            <p:ph idx="1"/>
          </p:nvPr>
        </p:nvSpPr>
        <p:spPr/>
        <p:txBody>
          <a:bodyPr>
            <a:normAutofit/>
          </a:bodyPr>
          <a:lstStyle/>
          <a:p>
            <a:r>
              <a:rPr lang="en-US" dirty="0" smtClean="0"/>
              <a:t>Discover when Hispanic women with earned doctorates had or did not have moment(s) of insight.</a:t>
            </a:r>
            <a:endParaRPr lang="en-US" dirty="0"/>
          </a:p>
          <a:p>
            <a:endParaRPr lang="en-US" dirty="0" smtClean="0"/>
          </a:p>
          <a:p>
            <a:r>
              <a:rPr lang="en-US" dirty="0" smtClean="0"/>
              <a:t>Compare Hispanic women’s psychological processes to Dr. Rochelle Waters (2012) study of women’s ways of knowing.</a:t>
            </a:r>
          </a:p>
        </p:txBody>
      </p:sp>
      <p:sp>
        <p:nvSpPr>
          <p:cNvPr id="4" name="Footer Placeholder 3"/>
          <p:cNvSpPr>
            <a:spLocks noGrp="1"/>
          </p:cNvSpPr>
          <p:nvPr>
            <p:ph type="ftr" sz="quarter" idx="11"/>
          </p:nvPr>
        </p:nvSpPr>
        <p:spPr/>
        <p:txBody>
          <a:bodyPr/>
          <a:lstStyle/>
          <a:p>
            <a:r>
              <a:rPr lang="en-US" dirty="0" smtClean="0"/>
              <a:t>Phenomenological Process Hispanic Women With Earned Doctorates Used To Recognize Their Psychological Structure Of Academic Knowledge</a:t>
            </a:r>
            <a:endParaRPr lang="en-US" dirty="0"/>
          </a:p>
        </p:txBody>
      </p:sp>
      <p:sp>
        <p:nvSpPr>
          <p:cNvPr id="5" name="Slide Number Placeholder 4"/>
          <p:cNvSpPr>
            <a:spLocks noGrp="1"/>
          </p:cNvSpPr>
          <p:nvPr>
            <p:ph type="sldNum" sz="quarter" idx="12"/>
          </p:nvPr>
        </p:nvSpPr>
        <p:spPr/>
        <p:txBody>
          <a:bodyPr/>
          <a:lstStyle/>
          <a:p>
            <a:fld id="{6D4F7528-EB8A-2F42-BE20-B4492BC9CD67}" type="slidenum">
              <a:rPr lang="en-US" smtClean="0"/>
              <a:pPr/>
              <a:t>9</a:t>
            </a:fld>
            <a:endParaRPr lang="en-US" dirty="0"/>
          </a:p>
        </p:txBody>
      </p:sp>
    </p:spTree>
    <p:extLst>
      <p:ext uri="{BB962C8B-B14F-4D97-AF65-F5344CB8AC3E}">
        <p14:creationId xmlns:p14="http://schemas.microsoft.com/office/powerpoint/2010/main" val="2910988213"/>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4588</TotalTime>
  <Words>5152</Words>
  <Application>Microsoft Office PowerPoint</Application>
  <PresentationFormat>On-screen Show (4:3)</PresentationFormat>
  <Paragraphs>794</Paragraphs>
  <Slides>59</Slides>
  <Notes>16</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Office Theme</vt:lpstr>
      <vt:lpstr>Phenomenological Process Hispanic Women With Earned Doctorates Used to Recognize Their Psychological Structure Of Academic Knowledge</vt:lpstr>
      <vt:lpstr>Committee Members</vt:lpstr>
      <vt:lpstr>Agenda</vt:lpstr>
      <vt:lpstr>PowerPoint Presentation</vt:lpstr>
      <vt:lpstr>Chapter One</vt:lpstr>
      <vt:lpstr>Problem Statement</vt:lpstr>
      <vt:lpstr>Problem Background</vt:lpstr>
      <vt:lpstr>Purpose of Study</vt:lpstr>
      <vt:lpstr>Purpose of Study Cont’d</vt:lpstr>
      <vt:lpstr>Research Questions</vt:lpstr>
      <vt:lpstr>Research Questions Cont’d</vt:lpstr>
      <vt:lpstr>Research Questions Cont’d</vt:lpstr>
      <vt:lpstr>Limitations and Delimitations</vt:lpstr>
      <vt:lpstr>Definitions</vt:lpstr>
      <vt:lpstr>Definitions Cont’d  </vt:lpstr>
      <vt:lpstr>Definitions Cont’d</vt:lpstr>
      <vt:lpstr>Importance of Study</vt:lpstr>
      <vt:lpstr>PowerPoint Presentation</vt:lpstr>
      <vt:lpstr>Chapter Two</vt:lpstr>
      <vt:lpstr>Literature Review</vt:lpstr>
      <vt:lpstr>Theoretical Outliers</vt:lpstr>
      <vt:lpstr>PowerPoint Presentation</vt:lpstr>
      <vt:lpstr>Chapter Three</vt:lpstr>
      <vt:lpstr>Research Methods</vt:lpstr>
      <vt:lpstr>Research Methodology</vt:lpstr>
      <vt:lpstr>Interview Questions</vt:lpstr>
      <vt:lpstr>Interview Questions Cont’d</vt:lpstr>
      <vt:lpstr>Interview Questions Cont’d</vt:lpstr>
      <vt:lpstr>Research / Interview Questions</vt:lpstr>
      <vt:lpstr>Research / Interview Questions</vt:lpstr>
      <vt:lpstr>Research / Interview Questions</vt:lpstr>
      <vt:lpstr>Research / Interview Questions</vt:lpstr>
      <vt:lpstr>Diction 6.0   </vt:lpstr>
      <vt:lpstr>Research Methodology</vt:lpstr>
      <vt:lpstr>PowerPoint Presentation</vt:lpstr>
      <vt:lpstr>Chapter Four</vt:lpstr>
      <vt:lpstr>Interview Participant Statistics</vt:lpstr>
      <vt:lpstr>Interview Themes</vt:lpstr>
      <vt:lpstr>Interview Themes</vt:lpstr>
      <vt:lpstr>Interview Themes</vt:lpstr>
      <vt:lpstr>Questions and Themes</vt:lpstr>
      <vt:lpstr>Questions and Themes Cont’d</vt:lpstr>
      <vt:lpstr>Questions and Themes Cont’d</vt:lpstr>
      <vt:lpstr>Questions and Themes Cont’d</vt:lpstr>
      <vt:lpstr>Questions and Themes Cont’d</vt:lpstr>
      <vt:lpstr>Questions and Themes Cont’d</vt:lpstr>
      <vt:lpstr>PowerPoint Presentation</vt:lpstr>
      <vt:lpstr>Summary</vt:lpstr>
      <vt:lpstr>Conclusions</vt:lpstr>
      <vt:lpstr>Conclusions</vt:lpstr>
      <vt:lpstr>PowerPoint Presentation</vt:lpstr>
      <vt:lpstr>PowerPoint Presentation</vt:lpstr>
      <vt:lpstr>Recommendations</vt:lpstr>
      <vt:lpstr>PowerPoint Presentation</vt:lpstr>
      <vt:lpstr>References</vt:lpstr>
      <vt:lpstr>References</vt:lpstr>
      <vt:lpstr>References</vt:lpstr>
      <vt:lpstr>References</vt:lpstr>
      <vt:lpstr>Phenomenological Process Hispanic Women With Earned Doctorates Used to Recognize Their Psychological Structure Of Academic Knowledge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Phenomenological Process Hispanic Women With Earned Doctorates Used to Recognize Their Psychological Structure Of Academic Knowledge</dc:title>
  <dc:creator>Yulian Cordero</dc:creator>
  <cp:lastModifiedBy>Dr. Anderson</cp:lastModifiedBy>
  <cp:revision>115</cp:revision>
  <dcterms:created xsi:type="dcterms:W3CDTF">2013-04-08T03:38:10Z</dcterms:created>
  <dcterms:modified xsi:type="dcterms:W3CDTF">2014-04-01T17:19:48Z</dcterms:modified>
</cp:coreProperties>
</file>