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22" r:id="rId16"/>
    <p:sldId id="323" r:id="rId17"/>
    <p:sldId id="324" r:id="rId18"/>
    <p:sldId id="325" r:id="rId19"/>
    <p:sldId id="319" r:id="rId20"/>
    <p:sldId id="326" r:id="rId21"/>
    <p:sldId id="327" r:id="rId22"/>
    <p:sldId id="320" r:id="rId23"/>
    <p:sldId id="328" r:id="rId24"/>
    <p:sldId id="329" r:id="rId25"/>
    <p:sldId id="321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</p:sldIdLst>
  <p:sldSz cx="9144000" cy="6858000" type="screen4x3"/>
  <p:notesSz cx="6997700" cy="9271000"/>
  <p:custDataLst>
    <p:tags r:id="rId3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3"/>
    <p:restoredTop sz="83654"/>
  </p:normalViewPr>
  <p:slideViewPr>
    <p:cSldViewPr>
      <p:cViewPr>
        <p:scale>
          <a:sx n="149" d="100"/>
          <a:sy n="149" d="100"/>
        </p:scale>
        <p:origin x="-48" y="-1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gs" Target="tags/tag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D0629A-00E8-3D41-83E3-238397185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fld id="{D19376C2-EBD2-B34C-A704-161ADBF11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8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C47B5F-17FA-1740-B1E3-6FA93234E0EB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91B0D-03D0-4BDB-94FD-C2C3841E1DA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HTML Uses Elements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to Describe the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Structure of Pages</a:t>
            </a:r>
            <a:endParaRPr lang="en-US" sz="8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17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Attributes Tell Us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More About Elements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4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When the browser comes across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two or more spaces next to each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other, it only displays one space.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Similarly if it comes across a line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break, it treats that as a single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space too. This is known as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800" b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white space collapsing.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25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There are some text elements that are not intended to affect the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structure of your web pages, but they do add extra information to the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pages — they are known as semantic markup.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44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42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There are lots of occasions when we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need to use lists. HTML provides us with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three different types: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33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4" Type="http://schemas.openxmlformats.org/officeDocument/2006/relationships/tags" Target="../tags/tag13.xml"/><Relationship Id="rId5" Type="http://schemas.openxmlformats.org/officeDocument/2006/relationships/tags" Target="../tags/tag14.xml"/><Relationship Id="rId6" Type="http://schemas.openxmlformats.org/officeDocument/2006/relationships/tags" Target="../tags/tag15.xml"/><Relationship Id="rId7" Type="http://schemas.openxmlformats.org/officeDocument/2006/relationships/tags" Target="../tags/tag16.xml"/><Relationship Id="rId8" Type="http://schemas.openxmlformats.org/officeDocument/2006/relationships/tags" Target="../tags/tag17.xml"/><Relationship Id="rId9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2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4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2" Type="http://schemas.openxmlformats.org/officeDocument/2006/relationships/tags" Target="../tags/tag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>
              <p:custDataLst>
                <p:tags r:id="rId7"/>
              </p:custDataLst>
            </p:nvPr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6751 w 4917"/>
                <a:gd name="T3" fmla="*/ -1 h 1000"/>
                <a:gd name="T4" fmla="*/ 7515 w 4917"/>
                <a:gd name="T5" fmla="*/ 765 h 1000"/>
                <a:gd name="T6" fmla="*/ 6750 w 4917"/>
                <a:gd name="T7" fmla="*/ 1529 h 1000"/>
                <a:gd name="T8" fmla="*/ 0 w 4917"/>
                <a:gd name="T9" fmla="*/ 1529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8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8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41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2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6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4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6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ags" Target="../tags/tag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tags" Target="../tags/tag2.xml"/><Relationship Id="rId14" Type="http://schemas.openxmlformats.org/officeDocument/2006/relationships/tags" Target="../tags/tag3.xml"/><Relationship Id="rId15" Type="http://schemas.openxmlformats.org/officeDocument/2006/relationships/tags" Target="../tags/tag4.xml"/><Relationship Id="rId16" Type="http://schemas.openxmlformats.org/officeDocument/2006/relationships/tags" Target="../tags/tag5.xml"/><Relationship Id="rId17" Type="http://schemas.openxmlformats.org/officeDocument/2006/relationships/tags" Target="../tags/tag6.xml"/><Relationship Id="rId18" Type="http://schemas.openxmlformats.org/officeDocument/2006/relationships/tags" Target="../tags/tag7.xml"/><Relationship Id="rId19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2945 w 7000"/>
                <a:gd name="T3" fmla="*/ -1 h 1000"/>
                <a:gd name="T4" fmla="*/ 3171 w 7000"/>
                <a:gd name="T5" fmla="*/ 227 h 1000"/>
                <a:gd name="T6" fmla="*/ 2944 w 7000"/>
                <a:gd name="T7" fmla="*/ 453 h 1000"/>
                <a:gd name="T8" fmla="*/ 0 w 7000"/>
                <a:gd name="T9" fmla="*/ 453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sp>
        <p:nvSpPr>
          <p:cNvPr id="4112" name="Text Box 16"/>
          <p:cNvSpPr txBox="1">
            <a:spLocks noChangeArrowheads="1"/>
          </p:cNvSpPr>
          <p:nvPr userDrawn="1">
            <p:custDataLst>
              <p:tags r:id="rId17"/>
            </p:custDataLst>
          </p:nvPr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3CDCB9BD-CFA8-9F41-AA19-3EF7EEE4652C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0" i="0" u="none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4" Type="http://schemas.openxmlformats.org/officeDocument/2006/relationships/tags" Target="../tags/tag24.xml"/><Relationship Id="rId5" Type="http://schemas.microsoft.com/office/2007/relationships/media" Target="../media/media1.m4a"/><Relationship Id="rId6" Type="http://schemas.openxmlformats.org/officeDocument/2006/relationships/audio" Target="../media/media1.m4a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.xml"/><Relationship Id="rId9" Type="http://schemas.openxmlformats.org/officeDocument/2006/relationships/image" Target="../media/image1.jpeg"/><Relationship Id="rId10" Type="http://schemas.openxmlformats.org/officeDocument/2006/relationships/image" Target="../media/image2.png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tiff"/><Relationship Id="rId6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.tiff"/><Relationship Id="rId6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tiff"/><Relationship Id="rId5" Type="http://schemas.openxmlformats.org/officeDocument/2006/relationships/image" Target="../media/image2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2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2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2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7" Type="http://schemas.openxmlformats.org/officeDocument/2006/relationships/image" Target="../media/image2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2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2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7" Type="http://schemas.openxmlformats.org/officeDocument/2006/relationships/image" Target="../media/image2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1" Type="http://schemas.microsoft.com/office/2007/relationships/media" Target="../media/media27.m4a"/><Relationship Id="rId2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2.png"/><Relationship Id="rId1" Type="http://schemas.microsoft.com/office/2007/relationships/media" Target="../media/media29.m4a"/><Relationship Id="rId2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6" Type="http://schemas.openxmlformats.org/officeDocument/2006/relationships/image" Target="../media/image2.png"/><Relationship Id="rId1" Type="http://schemas.microsoft.com/office/2007/relationships/media" Target="../media/media30.m4a"/><Relationship Id="rId2" Type="http://schemas.openxmlformats.org/officeDocument/2006/relationships/audio" Target="../media/media30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image" Target="../media/image2.png"/><Relationship Id="rId1" Type="http://schemas.microsoft.com/office/2007/relationships/media" Target="../media/media31.m4a"/><Relationship Id="rId2" Type="http://schemas.openxmlformats.org/officeDocument/2006/relationships/audio" Target="../media/media31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tiff"/><Relationship Id="rId5" Type="http://schemas.openxmlformats.org/officeDocument/2006/relationships/image" Target="../media/image33.tiff"/><Relationship Id="rId6" Type="http://schemas.openxmlformats.org/officeDocument/2006/relationships/image" Target="../media/image2.png"/><Relationship Id="rId1" Type="http://schemas.microsoft.com/office/2007/relationships/media" Target="../media/media32.m4a"/><Relationship Id="rId2" Type="http://schemas.openxmlformats.org/officeDocument/2006/relationships/audio" Target="../media/media32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3.m4a"/><Relationship Id="rId2" Type="http://schemas.openxmlformats.org/officeDocument/2006/relationships/audio" Target="../media/media3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"/>
          <p:cNvSpPr>
            <a:spLocks noGrp="1" noChangeArrowheads="1"/>
          </p:cNvSpPr>
          <p:nvPr>
            <p:ph type="ftr" sz="quarter" idx="10"/>
            <p:custDataLst>
              <p:tags r:id="rId2"/>
            </p:custDataLst>
          </p:nvPr>
        </p:nvSpPr>
        <p:spPr>
          <a:xfrm>
            <a:off x="0" y="6248400"/>
            <a:ext cx="9144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 smtClean="0">
                <a:cs typeface="Arial" charset="0"/>
              </a:rPr>
              <a:t>© Kristian Secor 2018 UC San Diego Extension Online Learning Course: HTML5 and CSS</a:t>
            </a:r>
            <a:endParaRPr lang="en-US" sz="1000" dirty="0">
              <a:cs typeface="Arial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>
          <a:xfrm>
            <a:off x="228600" y="1427163"/>
            <a:ext cx="8077200" cy="1609725"/>
          </a:xfrm>
        </p:spPr>
        <p:txBody>
          <a:bodyPr/>
          <a:lstStyle/>
          <a:p>
            <a:pPr eaLnBrk="1" hangingPunct="1"/>
            <a:r>
              <a:rPr lang="en-US" sz="4200" dirty="0">
                <a:latin typeface="Arial" charset="0"/>
                <a:ea typeface="ＭＳ Ｐゴシック" charset="0"/>
                <a:cs typeface="ＭＳ Ｐゴシック" charset="0"/>
              </a:rPr>
              <a:t>Session #1</a:t>
            </a:r>
            <a:r>
              <a:rPr lang="en-US" sz="4200" dirty="0" smtClean="0">
                <a:latin typeface="Arial" charset="0"/>
                <a:ea typeface="ＭＳ Ｐゴシック" charset="0"/>
                <a:cs typeface="ＭＳ Ｐゴシック" charset="0"/>
              </a:rPr>
              <a:t>: Intro to HTML</a:t>
            </a:r>
            <a:endParaRPr lang="en-US" sz="4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7" descr="keyboar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9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Structure, Text and Lists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important tags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&lt;h1&gt; to &lt;h6&gt;-Headings</a:t>
            </a:r>
          </a:p>
          <a:p>
            <a:r>
              <a:rPr lang="en-US" dirty="0" smtClean="0"/>
              <a:t>&lt;p&gt; - Paragraphs</a:t>
            </a:r>
          </a:p>
          <a:p>
            <a:r>
              <a:rPr lang="en-US" dirty="0" smtClean="0"/>
              <a:t>&lt;a </a:t>
            </a:r>
            <a:r>
              <a:rPr lang="en-US" dirty="0" err="1" smtClean="0"/>
              <a:t>href</a:t>
            </a:r>
            <a:r>
              <a:rPr lang="en-US" dirty="0" smtClean="0"/>
              <a:t>=“”&gt; Anchor tag – links</a:t>
            </a:r>
          </a:p>
          <a:p>
            <a:r>
              <a:rPr lang="en-US" dirty="0" smtClean="0"/>
              <a:t>&lt;</a:t>
            </a:r>
            <a:r>
              <a:rPr lang="en-US" dirty="0" err="1" smtClean="0"/>
              <a:t>img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=“”&gt; – adding images</a:t>
            </a:r>
          </a:p>
          <a:p>
            <a:r>
              <a:rPr lang="en-US" dirty="0" smtClean="0"/>
              <a:t>&lt;div&gt; -adding divisions, basically used for layout and with CSS</a:t>
            </a:r>
          </a:p>
          <a:p>
            <a:r>
              <a:rPr lang="en-US" dirty="0" smtClean="0"/>
              <a:t>&lt;input type=“”&gt; - checkboxes, text-area, submit buttons, </a:t>
            </a:r>
            <a:r>
              <a:rPr lang="en-US" dirty="0" err="1" smtClean="0"/>
              <a:t>radio,etc</a:t>
            </a:r>
            <a:r>
              <a:rPr lang="en-US" dirty="0" smtClean="0"/>
              <a:t>.</a:t>
            </a:r>
          </a:p>
          <a:p>
            <a:r>
              <a:rPr lang="en-US" dirty="0" smtClean="0"/>
              <a:t>&lt;form&gt; - creating a HTML form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5699126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that the &lt;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img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and &lt;input&gt; do not have  closing tags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important tags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&lt;table&gt; creates a table</a:t>
            </a:r>
          </a:p>
          <a:p>
            <a:r>
              <a:rPr lang="en-US" dirty="0" smtClean="0"/>
              <a:t>&lt;</a:t>
            </a:r>
            <a:r>
              <a:rPr lang="en-US" dirty="0" err="1" smtClean="0"/>
              <a:t>tr</a:t>
            </a:r>
            <a:r>
              <a:rPr lang="en-US" dirty="0" smtClean="0"/>
              <a:t>&gt; - table row</a:t>
            </a:r>
          </a:p>
          <a:p>
            <a:r>
              <a:rPr lang="en-US" dirty="0" smtClean="0"/>
              <a:t>&lt;td&gt; - table cell</a:t>
            </a:r>
          </a:p>
          <a:p>
            <a:r>
              <a:rPr lang="en-US" dirty="0" smtClean="0"/>
              <a:t>&lt;</a:t>
            </a:r>
            <a:r>
              <a:rPr lang="en-US" dirty="0" err="1" smtClean="0"/>
              <a:t>br</a:t>
            </a:r>
            <a:r>
              <a:rPr lang="en-US" dirty="0" smtClean="0"/>
              <a:t>&gt; - break line</a:t>
            </a:r>
          </a:p>
          <a:p>
            <a:r>
              <a:rPr lang="en-US" dirty="0" smtClean="0"/>
              <a:t>&lt;hr&gt; - horizontal line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to put it together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95400" y="1388796"/>
            <a:ext cx="6267107" cy="463100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5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37302" y="1600200"/>
            <a:ext cx="7269396" cy="4419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3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Summary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HTML </a:t>
            </a:r>
            <a:r>
              <a:rPr lang="en-US" sz="2000" dirty="0" smtClean="0"/>
              <a:t>pages </a:t>
            </a:r>
            <a:r>
              <a:rPr lang="en-US" sz="2000" dirty="0"/>
              <a:t>are text </a:t>
            </a:r>
            <a:r>
              <a:rPr lang="en-US" sz="2000" dirty="0" smtClean="0"/>
              <a:t>documents.</a:t>
            </a:r>
          </a:p>
          <a:p>
            <a:r>
              <a:rPr lang="en-US" sz="2000" dirty="0" smtClean="0"/>
              <a:t>HTML </a:t>
            </a:r>
            <a:r>
              <a:rPr lang="en-US" sz="2000" dirty="0"/>
              <a:t>uses tags (characters that sit inside </a:t>
            </a:r>
            <a:r>
              <a:rPr lang="en-US" sz="2000" dirty="0" smtClean="0"/>
              <a:t>angled brackets</a:t>
            </a:r>
            <a:r>
              <a:rPr lang="en-US" sz="2000" dirty="0"/>
              <a:t>) to give the information they surround </a:t>
            </a:r>
            <a:r>
              <a:rPr lang="en-US" sz="2000" dirty="0" smtClean="0"/>
              <a:t>special meaning. (</a:t>
            </a:r>
            <a:r>
              <a:rPr lang="en-US" sz="2000" dirty="0" err="1" smtClean="0"/>
              <a:t>ie</a:t>
            </a:r>
            <a:r>
              <a:rPr lang="en-US" sz="2000" dirty="0" smtClean="0"/>
              <a:t>: &lt;body&gt;&lt;/body&gt;</a:t>
            </a:r>
            <a:endParaRPr lang="en-US" sz="2000" dirty="0"/>
          </a:p>
          <a:p>
            <a:r>
              <a:rPr lang="en-US" sz="2000" dirty="0" smtClean="0"/>
              <a:t>Tags </a:t>
            </a:r>
            <a:r>
              <a:rPr lang="en-US" sz="2000" dirty="0"/>
              <a:t>are often referred to as elements.</a:t>
            </a:r>
          </a:p>
          <a:p>
            <a:r>
              <a:rPr lang="en-US" sz="2000" dirty="0" smtClean="0"/>
              <a:t>Tags </a:t>
            </a:r>
            <a:r>
              <a:rPr lang="en-US" sz="2000" dirty="0"/>
              <a:t>usually come in pairs. The opening tag </a:t>
            </a:r>
            <a:r>
              <a:rPr lang="en-US" sz="2000" dirty="0" smtClean="0"/>
              <a:t>denotes the </a:t>
            </a:r>
            <a:r>
              <a:rPr lang="en-US" sz="2000" dirty="0"/>
              <a:t>start of a piece of content; the closing tag </a:t>
            </a:r>
            <a:r>
              <a:rPr lang="en-US" sz="2000" dirty="0" smtClean="0"/>
              <a:t>denotes the </a:t>
            </a:r>
            <a:r>
              <a:rPr lang="en-US" sz="2000" dirty="0"/>
              <a:t>end</a:t>
            </a:r>
            <a:r>
              <a:rPr lang="en-US" sz="2000" dirty="0" smtClean="0"/>
              <a:t>. (</a:t>
            </a:r>
            <a:r>
              <a:rPr lang="en-US" sz="2000" dirty="0" err="1" smtClean="0"/>
              <a:t>ie</a:t>
            </a:r>
            <a:r>
              <a:rPr lang="en-US" sz="2000" dirty="0" smtClean="0"/>
              <a:t>: &lt;p&gt;&lt;/p&gt;</a:t>
            </a:r>
            <a:endParaRPr lang="en-US" sz="2000" dirty="0"/>
          </a:p>
          <a:p>
            <a:r>
              <a:rPr lang="en-US" sz="2000" dirty="0" smtClean="0"/>
              <a:t>Opening </a:t>
            </a:r>
            <a:r>
              <a:rPr lang="en-US" sz="2000" dirty="0"/>
              <a:t>tags can carry attributes, which tell us </a:t>
            </a:r>
            <a:r>
              <a:rPr lang="en-US" sz="2000" dirty="0" smtClean="0"/>
              <a:t>more about </a:t>
            </a:r>
            <a:r>
              <a:rPr lang="en-US" sz="2000" dirty="0"/>
              <a:t>the content of that element</a:t>
            </a:r>
            <a:r>
              <a:rPr lang="en-US" sz="2000" dirty="0" smtClean="0"/>
              <a:t>. &lt;p </a:t>
            </a:r>
            <a:r>
              <a:rPr lang="en-US" sz="2000" dirty="0" err="1" smtClean="0"/>
              <a:t>lang</a:t>
            </a:r>
            <a:r>
              <a:rPr lang="en-US" sz="2000" dirty="0" smtClean="0"/>
              <a:t>=“</a:t>
            </a:r>
            <a:r>
              <a:rPr lang="en-US" sz="2000" dirty="0" err="1" smtClean="0"/>
              <a:t>en</a:t>
            </a:r>
            <a:r>
              <a:rPr lang="en-US" sz="2000" dirty="0" smtClean="0"/>
              <a:t>”&gt;This is English&lt;/p&gt;</a:t>
            </a:r>
            <a:endParaRPr lang="en-US" sz="2000" dirty="0"/>
          </a:p>
          <a:p>
            <a:r>
              <a:rPr lang="en-US" sz="2000" dirty="0" smtClean="0"/>
              <a:t>Attributes </a:t>
            </a:r>
            <a:r>
              <a:rPr lang="en-US" sz="2000" dirty="0"/>
              <a:t>require a name and a value.</a:t>
            </a:r>
          </a:p>
          <a:p>
            <a:r>
              <a:rPr lang="en-US" sz="2000" dirty="0" smtClean="0"/>
              <a:t>To </a:t>
            </a:r>
            <a:r>
              <a:rPr lang="en-US" sz="2000" dirty="0"/>
              <a:t>learn HTML you need to know what tags </a:t>
            </a:r>
            <a:r>
              <a:rPr lang="en-US" sz="2000" dirty="0" smtClean="0"/>
              <a:t>are available </a:t>
            </a:r>
            <a:r>
              <a:rPr lang="en-US" sz="2000" dirty="0"/>
              <a:t>for you to use, what they do, and where </a:t>
            </a:r>
            <a:r>
              <a:rPr lang="en-US" sz="2000" dirty="0" smtClean="0"/>
              <a:t>they can </a:t>
            </a:r>
            <a:r>
              <a:rPr lang="en-US" sz="2000" dirty="0"/>
              <a:t>go.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1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</a:t>
            </a:r>
            <a:r>
              <a:rPr lang="en-US" dirty="0" smtClean="0"/>
              <a:t>(Chapter 2) - </a:t>
            </a:r>
            <a:r>
              <a:rPr lang="en-US" dirty="0" smtClean="0"/>
              <a:t>Headings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Html has 6 levels: </a:t>
            </a:r>
          </a:p>
          <a:p>
            <a:r>
              <a:rPr lang="en-US" dirty="0"/>
              <a:t>&lt;</a:t>
            </a:r>
            <a:r>
              <a:rPr lang="en-US" dirty="0" smtClean="0"/>
              <a:t>h1&gt;- &lt;h6&gt;</a:t>
            </a:r>
          </a:p>
          <a:p>
            <a:r>
              <a:rPr lang="en-US" dirty="0" smtClean="0"/>
              <a:t>H1 is the largest.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600200"/>
            <a:ext cx="2984500" cy="441230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2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Paragraphs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1600" y="1600200"/>
            <a:ext cx="5054600" cy="2260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306" y="3882571"/>
            <a:ext cx="5029200" cy="20447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8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Bold, Italics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752600"/>
            <a:ext cx="7924800" cy="183300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556" y="3822121"/>
            <a:ext cx="6108700" cy="22733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Superscript and Subscript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7924800" cy="107422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949" y="3534313"/>
            <a:ext cx="6982537" cy="118265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6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Space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7200" y="1600200"/>
            <a:ext cx="7924800" cy="159141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" y="3648811"/>
            <a:ext cx="5918200" cy="207353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HTML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smtClean="0"/>
              <a:t>H</a:t>
            </a:r>
            <a:r>
              <a:rPr lang="en-US" dirty="0" smtClean="0"/>
              <a:t>yper </a:t>
            </a:r>
            <a:r>
              <a:rPr lang="en-US" b="1" dirty="0" smtClean="0"/>
              <a:t>T</a:t>
            </a:r>
            <a:r>
              <a:rPr lang="en-US" dirty="0" smtClean="0"/>
              <a:t>ext </a:t>
            </a:r>
            <a:r>
              <a:rPr lang="en-US" b="1" dirty="0" smtClean="0"/>
              <a:t>M</a:t>
            </a:r>
            <a:r>
              <a:rPr lang="en-US" dirty="0" smtClean="0"/>
              <a:t>arkup </a:t>
            </a:r>
            <a:r>
              <a:rPr lang="en-US" b="1" dirty="0" smtClean="0"/>
              <a:t>L</a:t>
            </a:r>
            <a:r>
              <a:rPr lang="en-US" dirty="0" smtClean="0"/>
              <a:t>anguage</a:t>
            </a:r>
          </a:p>
          <a:p>
            <a:r>
              <a:rPr lang="en-US" dirty="0" smtClean="0"/>
              <a:t>It is a markup language used to create the content and semantic structure of Web pages. </a:t>
            </a:r>
          </a:p>
          <a:p>
            <a:r>
              <a:rPr lang="en-US" dirty="0" smtClean="0"/>
              <a:t>A Web page is comprised of a number of </a:t>
            </a:r>
            <a:r>
              <a:rPr lang="en-US" b="1" dirty="0" smtClean="0"/>
              <a:t>HTML elements</a:t>
            </a:r>
            <a:r>
              <a:rPr lang="en-US" dirty="0" smtClean="0"/>
              <a:t>, each of which has a particular meaning in the context of a Web page.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Line Breaks and Horizontal Rules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2643" y="1796481"/>
            <a:ext cx="7924800" cy="126614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156" y="3713899"/>
            <a:ext cx="5397500" cy="2057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4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Semantic Markup (Non-Structural)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html markup which communicates meaning instead of structure</a:t>
            </a:r>
          </a:p>
          <a:p>
            <a:r>
              <a:rPr lang="en-US" dirty="0" smtClean="0"/>
              <a:t>It helps the communication aspect of our webpages and is a positive for Search Engine Optimization</a:t>
            </a:r>
          </a:p>
          <a:p>
            <a:r>
              <a:rPr lang="en-US" dirty="0" smtClean="0"/>
              <a:t>They can still be either block level or inline elements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and Emphasis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4414" y="1568373"/>
            <a:ext cx="7924800" cy="14327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14" y="3342545"/>
            <a:ext cx="7886700" cy="20955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2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Quotations (</a:t>
            </a:r>
            <a:r>
              <a:rPr lang="en-US" dirty="0" err="1" smtClean="0"/>
              <a:t>blockquote</a:t>
            </a:r>
            <a:r>
              <a:rPr lang="en-US" dirty="0" smtClean="0"/>
              <a:t> and q)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" y="3355910"/>
            <a:ext cx="7924800" cy="90817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676400"/>
            <a:ext cx="8077200" cy="121866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Abbreviations and Acronyms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26356" y="3886200"/>
            <a:ext cx="5753100" cy="1193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48115"/>
            <a:ext cx="8153400" cy="97651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1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Citations and Definitions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9600" y="1676400"/>
            <a:ext cx="7924800" cy="10112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50" y="3129088"/>
            <a:ext cx="7759700" cy="914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6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HTML elements are used </a:t>
            </a:r>
            <a:r>
              <a:rPr lang="en-US" dirty="0" smtClean="0"/>
              <a:t>to </a:t>
            </a:r>
            <a:r>
              <a:rPr lang="en-US" dirty="0"/>
              <a:t>describe the structure </a:t>
            </a:r>
            <a:r>
              <a:rPr lang="en-US" dirty="0" smtClean="0"/>
              <a:t>of the </a:t>
            </a:r>
            <a:r>
              <a:rPr lang="en-US" dirty="0"/>
              <a:t>page (e.g. headings, subheadings, paragraphs).</a:t>
            </a:r>
          </a:p>
          <a:p>
            <a:r>
              <a:rPr lang="en-US" dirty="0" smtClean="0"/>
              <a:t>Elements also </a:t>
            </a:r>
            <a:r>
              <a:rPr lang="en-US" dirty="0"/>
              <a:t>provide semantic information (e.g. </a:t>
            </a:r>
            <a:r>
              <a:rPr lang="en-US" dirty="0" smtClean="0"/>
              <a:t>where emphasis </a:t>
            </a:r>
            <a:r>
              <a:rPr lang="en-US" dirty="0"/>
              <a:t>should be placed, the definition of </a:t>
            </a:r>
            <a:r>
              <a:rPr lang="en-US" dirty="0" smtClean="0"/>
              <a:t>any acronyms </a:t>
            </a:r>
            <a:r>
              <a:rPr lang="en-US" dirty="0"/>
              <a:t>used, when given text is a quotation).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Lists (Chapter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Ordered lists are lists where each item in the list </a:t>
            </a:r>
            <a:r>
              <a:rPr lang="en-US" sz="2600" dirty="0" smtClean="0"/>
              <a:t>is numbered</a:t>
            </a:r>
            <a:r>
              <a:rPr lang="en-US" sz="2600" dirty="0"/>
              <a:t>. For example, the list might be a set of steps </a:t>
            </a:r>
            <a:r>
              <a:rPr lang="en-US" sz="2600" dirty="0" smtClean="0"/>
              <a:t>for a </a:t>
            </a:r>
            <a:r>
              <a:rPr lang="en-US" sz="2600" dirty="0"/>
              <a:t>recipe that must be performed in order, or a legal </a:t>
            </a:r>
            <a:r>
              <a:rPr lang="en-US" sz="2600" dirty="0" smtClean="0"/>
              <a:t>contract where </a:t>
            </a:r>
            <a:r>
              <a:rPr lang="en-US" sz="2600" dirty="0"/>
              <a:t>each point needs to be identified by a </a:t>
            </a:r>
            <a:r>
              <a:rPr lang="en-US" sz="2600" dirty="0" smtClean="0"/>
              <a:t>section number</a:t>
            </a:r>
            <a:r>
              <a:rPr lang="en-US" sz="2600" dirty="0"/>
              <a:t>.</a:t>
            </a:r>
          </a:p>
          <a:p>
            <a:r>
              <a:rPr lang="en-US" sz="2600" dirty="0" smtClean="0"/>
              <a:t>Unordered </a:t>
            </a:r>
            <a:r>
              <a:rPr lang="en-US" sz="2600" dirty="0"/>
              <a:t>lists are lists that begin with a bullet </a:t>
            </a:r>
            <a:r>
              <a:rPr lang="en-US" sz="2600" dirty="0" smtClean="0"/>
              <a:t>point (rather </a:t>
            </a:r>
            <a:r>
              <a:rPr lang="en-US" sz="2600" dirty="0"/>
              <a:t>than characters that indicate order</a:t>
            </a:r>
            <a:r>
              <a:rPr lang="en-US" sz="2600" dirty="0" smtClean="0"/>
              <a:t>).</a:t>
            </a:r>
          </a:p>
          <a:p>
            <a:r>
              <a:rPr lang="en-US" sz="2600" dirty="0" smtClean="0"/>
              <a:t>Definition </a:t>
            </a:r>
            <a:r>
              <a:rPr lang="en-US" sz="2600" dirty="0"/>
              <a:t>lists are made up of a set of terms along with </a:t>
            </a:r>
            <a:r>
              <a:rPr lang="en-US" sz="2600" dirty="0" smtClean="0"/>
              <a:t>the definitions </a:t>
            </a:r>
            <a:r>
              <a:rPr lang="en-US" sz="2600" dirty="0"/>
              <a:t>for each of those terms.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Kristian Secor 2018 UC San Diego Extension Online Learning Course: HTML5 and CSS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Ordered Lists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69256" y="4038600"/>
            <a:ext cx="5067300" cy="12827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" y="1828800"/>
            <a:ext cx="7696200" cy="154798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0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Unordered Lists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62200" y="4114800"/>
            <a:ext cx="3688080" cy="16002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600200"/>
            <a:ext cx="6819900" cy="22987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9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Browsers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purpose of a web browser (Chrome, Internet Explorer, Firefox) is to read HTML documents and display them as web pages. </a:t>
            </a:r>
          </a:p>
          <a:p>
            <a:r>
              <a:rPr lang="en-US" dirty="0" smtClean="0"/>
              <a:t>The browser does not display the HTML tags, but uses these tags to interpret the content of the page.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Lists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" y="4281261"/>
            <a:ext cx="7924800" cy="172190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" y="1600200"/>
            <a:ext cx="7277100" cy="248345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7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Nested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406" y="4076700"/>
            <a:ext cx="2413000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1513826"/>
            <a:ext cx="3792141" cy="233427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9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52951" y="3923141"/>
            <a:ext cx="4795837" cy="219238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474" y="1585354"/>
            <a:ext cx="3786790" cy="220491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5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</a:t>
            </a:r>
            <a:r>
              <a:rPr lang="en-US"/>
              <a:t>three </a:t>
            </a:r>
            <a:r>
              <a:rPr lang="en-US" smtClean="0"/>
              <a:t>types </a:t>
            </a:r>
            <a:r>
              <a:rPr lang="en-US" dirty="0"/>
              <a:t>of HTML lists: </a:t>
            </a:r>
            <a:r>
              <a:rPr lang="en-US" dirty="0" smtClean="0"/>
              <a:t>ordered, unordered</a:t>
            </a:r>
            <a:r>
              <a:rPr lang="en-US" dirty="0"/>
              <a:t>, and definition.</a:t>
            </a:r>
          </a:p>
          <a:p>
            <a:r>
              <a:rPr lang="en-US" dirty="0" smtClean="0"/>
              <a:t>Ordered </a:t>
            </a:r>
            <a:r>
              <a:rPr lang="en-US" dirty="0"/>
              <a:t>lists use numbers.</a:t>
            </a:r>
          </a:p>
          <a:p>
            <a:r>
              <a:rPr lang="en-US" dirty="0" smtClean="0"/>
              <a:t>Unordered </a:t>
            </a:r>
            <a:r>
              <a:rPr lang="en-US" dirty="0"/>
              <a:t>lists use bullets.</a:t>
            </a:r>
          </a:p>
          <a:p>
            <a:r>
              <a:rPr lang="en-US" dirty="0" smtClean="0"/>
              <a:t>Definition </a:t>
            </a:r>
            <a:r>
              <a:rPr lang="en-US" dirty="0"/>
              <a:t>lists are used to define terminology.</a:t>
            </a:r>
          </a:p>
          <a:p>
            <a:r>
              <a:rPr lang="en-US" dirty="0" smtClean="0"/>
              <a:t>Lists </a:t>
            </a:r>
            <a:r>
              <a:rPr lang="en-US" dirty="0"/>
              <a:t>can be nested inside one another.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Tags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HTML tags are keywords (tag names) surrounded by </a:t>
            </a:r>
            <a:r>
              <a:rPr lang="en-US" sz="2800" b="1" dirty="0" smtClean="0"/>
              <a:t>angle brackets </a:t>
            </a:r>
            <a:r>
              <a:rPr lang="en-US" sz="2800" dirty="0" smtClean="0"/>
              <a:t>like &lt;html&gt;</a:t>
            </a:r>
          </a:p>
          <a:p>
            <a:r>
              <a:rPr lang="en-US" sz="2800" dirty="0" smtClean="0"/>
              <a:t>HTML tags normally </a:t>
            </a:r>
            <a:r>
              <a:rPr lang="en-US" sz="2800" b="1" dirty="0" smtClean="0"/>
              <a:t>come in pairs</a:t>
            </a:r>
            <a:r>
              <a:rPr lang="en-US" sz="2800" dirty="0" smtClean="0"/>
              <a:t> like &lt;b&gt; and &lt;/b&gt;</a:t>
            </a:r>
          </a:p>
          <a:p>
            <a:r>
              <a:rPr lang="en-US" sz="2800" dirty="0" smtClean="0"/>
              <a:t>The first tag in a pair is the </a:t>
            </a:r>
            <a:r>
              <a:rPr lang="en-US" sz="2800" b="1" dirty="0" smtClean="0"/>
              <a:t>start tag,</a:t>
            </a:r>
            <a:r>
              <a:rPr lang="en-US" sz="2800" dirty="0" smtClean="0"/>
              <a:t> the second tag is the </a:t>
            </a:r>
            <a:r>
              <a:rPr lang="en-US" sz="2800" b="1" dirty="0" smtClean="0"/>
              <a:t>end tag</a:t>
            </a:r>
            <a:endParaRPr lang="en-US" sz="2800" dirty="0" smtClean="0"/>
          </a:p>
          <a:p>
            <a:r>
              <a:rPr lang="en-US" sz="2800" dirty="0" smtClean="0"/>
              <a:t>The end tag is written like the start tag, with a </a:t>
            </a:r>
            <a:r>
              <a:rPr lang="en-US" sz="2800" b="1" dirty="0" smtClean="0"/>
              <a:t>forward slash</a:t>
            </a:r>
            <a:r>
              <a:rPr lang="en-US" sz="2800" dirty="0" smtClean="0"/>
              <a:t> before the tag name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HTML element is everything between the start tag and the end tag, including the tags: </a:t>
            </a:r>
          </a:p>
          <a:p>
            <a:r>
              <a:rPr lang="en-US" dirty="0" smtClean="0"/>
              <a:t>HTML Element:</a:t>
            </a:r>
          </a:p>
          <a:p>
            <a:pPr>
              <a:buNone/>
            </a:pPr>
            <a:r>
              <a:rPr lang="en-US" sz="2800" dirty="0" smtClean="0">
                <a:latin typeface="Lucida Console" pitchFamily="49" charset="0"/>
              </a:rPr>
              <a:t>  &lt;h1&gt;This is a heading&lt;/h1&gt;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HTML elements can have </a:t>
            </a:r>
            <a:r>
              <a:rPr lang="en-US" b="1" dirty="0" smtClean="0"/>
              <a:t>attributes, </a:t>
            </a:r>
            <a:r>
              <a:rPr lang="en-US" dirty="0" smtClean="0"/>
              <a:t>which provide </a:t>
            </a:r>
            <a:r>
              <a:rPr lang="en-US" b="1" dirty="0" smtClean="0"/>
              <a:t>additional information/usage</a:t>
            </a:r>
            <a:r>
              <a:rPr lang="en-US" dirty="0" smtClean="0"/>
              <a:t> </a:t>
            </a:r>
          </a:p>
          <a:p>
            <a:r>
              <a:rPr lang="en-US" dirty="0" smtClean="0"/>
              <a:t>Attributes are always specified in </a:t>
            </a:r>
            <a:r>
              <a:rPr lang="en-US" b="1" dirty="0" smtClean="0"/>
              <a:t>the start tag</a:t>
            </a:r>
            <a:endParaRPr lang="en-US" dirty="0" smtClean="0"/>
          </a:p>
          <a:p>
            <a:r>
              <a:rPr lang="en-US" dirty="0" smtClean="0"/>
              <a:t>Attributes come in name/value pairs</a:t>
            </a:r>
          </a:p>
          <a:p>
            <a:pPr>
              <a:buNone/>
            </a:pPr>
            <a:r>
              <a:rPr lang="en-US" dirty="0" err="1" smtClean="0"/>
              <a:t>Eg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sz="2600" dirty="0" smtClean="0">
                <a:latin typeface="Lucida Console" pitchFamily="49" charset="0"/>
              </a:rPr>
              <a:t>&lt;div id=“container” style=“background:#000;”&gt;&lt;/div&gt;</a:t>
            </a:r>
          </a:p>
          <a:p>
            <a:pPr>
              <a:buNone/>
            </a:pPr>
            <a:r>
              <a:rPr lang="en-US" sz="2400" dirty="0" smtClean="0">
                <a:latin typeface="Lucida Console" pitchFamily="49" charset="0"/>
              </a:rPr>
              <a:t>&lt;</a:t>
            </a:r>
            <a:r>
              <a:rPr lang="en-US" sz="2400" dirty="0" err="1" smtClean="0">
                <a:latin typeface="Lucida Console" pitchFamily="49" charset="0"/>
              </a:rPr>
              <a:t>img</a:t>
            </a:r>
            <a:r>
              <a:rPr lang="en-US" sz="2400" dirty="0" smtClean="0">
                <a:latin typeface="Lucida Console" pitchFamily="49" charset="0"/>
              </a:rPr>
              <a:t> </a:t>
            </a:r>
            <a:r>
              <a:rPr lang="en-US" sz="2400" dirty="0" err="1" smtClean="0">
                <a:latin typeface="Lucida Console" pitchFamily="49" charset="0"/>
              </a:rPr>
              <a:t>src</a:t>
            </a:r>
            <a:r>
              <a:rPr lang="en-US" sz="2400" dirty="0" smtClean="0">
                <a:latin typeface="Lucida Console" pitchFamily="49" charset="0"/>
              </a:rPr>
              <a:t>=“test.jpg” alt=“sample” width=“200” height=“200” /&gt;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tags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&lt;html&gt;</a:t>
            </a:r>
          </a:p>
          <a:p>
            <a:pPr marL="0" indent="0">
              <a:buNone/>
            </a:pPr>
            <a:r>
              <a:rPr lang="en-US" dirty="0" smtClean="0"/>
              <a:t>&lt;title&gt;</a:t>
            </a:r>
          </a:p>
          <a:p>
            <a:pPr marL="0" indent="0">
              <a:buNone/>
            </a:pPr>
            <a:r>
              <a:rPr lang="en-US" dirty="0" smtClean="0"/>
              <a:t>&lt;head&gt; </a:t>
            </a:r>
          </a:p>
          <a:p>
            <a:pPr marL="0" indent="0">
              <a:buNone/>
            </a:pPr>
            <a:r>
              <a:rPr lang="en-US" dirty="0" smtClean="0"/>
              <a:t>&lt;body&gt;</a:t>
            </a:r>
          </a:p>
          <a:p>
            <a:pPr marL="0" indent="0">
              <a:buNone/>
            </a:pPr>
            <a:r>
              <a:rPr lang="en-US" dirty="0" smtClean="0"/>
              <a:t>&lt;link type=“” </a:t>
            </a:r>
            <a:r>
              <a:rPr lang="en-US" dirty="0" err="1" smtClean="0"/>
              <a:t>rel</a:t>
            </a:r>
            <a:r>
              <a:rPr lang="en-US" dirty="0" smtClean="0"/>
              <a:t>=“” </a:t>
            </a:r>
            <a:r>
              <a:rPr lang="en-US" dirty="0" err="1" smtClean="0"/>
              <a:t>href</a:t>
            </a:r>
            <a:r>
              <a:rPr lang="en-US" dirty="0" smtClean="0"/>
              <a:t>=“” &gt;</a:t>
            </a:r>
          </a:p>
          <a:p>
            <a:pPr marL="0" indent="0">
              <a:buNone/>
            </a:pPr>
            <a:r>
              <a:rPr lang="en-US" dirty="0" smtClean="0"/>
              <a:t>&lt;script type=“” </a:t>
            </a:r>
            <a:r>
              <a:rPr lang="en-US" dirty="0" err="1" smtClean="0"/>
              <a:t>src</a:t>
            </a:r>
            <a:r>
              <a:rPr lang="en-US" dirty="0" smtClean="0"/>
              <a:t>=“”&gt;</a:t>
            </a:r>
          </a:p>
          <a:p>
            <a:pPr marL="0" indent="0">
              <a:buNone/>
            </a:pPr>
            <a:r>
              <a:rPr lang="en-US" dirty="0" smtClean="0"/>
              <a:t>&lt;style&gt;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Structure of a HTML document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&lt;html&gt;</a:t>
            </a:r>
          </a:p>
          <a:p>
            <a:pPr>
              <a:buNone/>
            </a:pPr>
            <a:r>
              <a:rPr lang="en-US" dirty="0" smtClean="0"/>
              <a:t>	&lt;title&gt;Page title&lt;/title&gt;</a:t>
            </a:r>
          </a:p>
          <a:p>
            <a:pPr>
              <a:buNone/>
            </a:pPr>
            <a:r>
              <a:rPr lang="en-US" dirty="0" smtClean="0"/>
              <a:t>    &lt;head&gt;&lt;/head&gt;</a:t>
            </a:r>
          </a:p>
          <a:p>
            <a:pPr>
              <a:buNone/>
            </a:pPr>
            <a:r>
              <a:rPr lang="en-US" dirty="0" smtClean="0"/>
              <a:t>     &lt;body&gt;</a:t>
            </a:r>
          </a:p>
          <a:p>
            <a:pPr>
              <a:buNone/>
            </a:pPr>
            <a:r>
              <a:rPr lang="en-US" dirty="0" smtClean="0"/>
              <a:t>		  ****Content comes here****</a:t>
            </a:r>
          </a:p>
          <a:p>
            <a:pPr>
              <a:buNone/>
            </a:pPr>
            <a:r>
              <a:rPr lang="en-US" dirty="0" smtClean="0"/>
              <a:t>	  &lt;/body&gt;</a:t>
            </a:r>
          </a:p>
          <a:p>
            <a:pPr>
              <a:buNone/>
            </a:pPr>
            <a:r>
              <a:rPr lang="en-US" dirty="0" smtClean="0"/>
              <a:t>&lt;/html&gt;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Deprecated Tags and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HTML 4, several deprecated tags and attributes were used to style documents. These tags are not supported in HTML 5.</a:t>
            </a:r>
          </a:p>
          <a:p>
            <a:r>
              <a:rPr lang="en-US" dirty="0" smtClean="0"/>
              <a:t>Avoid using the elements &lt;font&gt;, &lt;center&gt;, and &lt;strike&gt; and the attribute </a:t>
            </a:r>
            <a:r>
              <a:rPr lang="en-US" dirty="0" err="1" smtClean="0"/>
              <a:t>bgcolor</a:t>
            </a:r>
            <a:r>
              <a:rPr lang="en-US" dirty="0" smtClean="0"/>
              <a:t>. 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ie</a:t>
            </a:r>
            <a:r>
              <a:rPr lang="en-US" sz="2400" dirty="0" smtClean="0"/>
              <a:t>: &lt;center </a:t>
            </a:r>
            <a:r>
              <a:rPr lang="en-US" sz="2400" dirty="0" err="1" smtClean="0"/>
              <a:t>bgcolor</a:t>
            </a:r>
            <a:r>
              <a:rPr lang="en-US" sz="2400" dirty="0" smtClean="0"/>
              <a:t>=“blue”&gt;Content&lt;/center&gt;)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UC San Diego Extension Online Learning Course: HTML5 and CSS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THEME_BG_IMAGE" val=""/>
  <p:tag name="MMPROD_10484PHOTO" val="/9j/4AAQSkZJRgABAQAAAQABAAD/2wBDAAMCAgMCAgMDAwMEAwMEBQgFBQQEBQoHBwYIDAoMDAsKCwsNDhIQDQ4RDgsLEBYQERMUFRUVDA8XGBYUGBIUFRT/2wBDAQMEBAUEBQkFBQkUDQsNFBQUFBQUFBQUFBQUFBQUFBQUFBQUFBQUFBQUFBQUFBQUFBQUFBQUFBQUFBQUFBQUFBT/wAARCABUAE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GMEdzWxoehX+uz+XZQGY9Gc8Iv1Pb6daz1ZIWUyEYycbjgHj+Vb0fw/i8Xa/Y3d9qjzWgG6SxlV4odu0KFRVYBjkHkjoTgA819bisWqPuxWp89hcK63vSehtj4XeIFQGKK3nP92OYE/risK6ju9Ju2tryF7adOGSQYI9/ce44r3Lw3p9loemW+m2X7m0t1EaRgkkD056/wBPpXh/x1+N/hjwTrQ0bxvp2qeGpCGk0rXTCLqxvUGMrvjy6HkZVlypIPIIJ82jjXOSVVaHfVwvJG9Lcki1AKOT+VWE1AtgDj8a4nw18QPDHi8L/Yuv6fqLNwEhmG//AL5ODnj0rpVUj8+lev7OEleJ5ftJxdpKx0EEwK5J5+tMuJhggVkq79ieKy/FXiiz8I6JcatqcvlWkOAcnBdiflQe5PH1rHl5NWy1Ny91I+c/20Pjg2jWR+H2iyMdQvoll1WaMnMUB5WD/ekwC3omB/Hx8s6ZJLb2y7rVZSwB5Xp7Vu+Oxd6vZTeM9RlE+oa3fTXMmCMIS/C+wVQox2AArnNU1FI7WxLRpcO8e9iOcZxxXz9at7Wd5bdD6rC4fkpJx36n1f8AtU/GS/8Ah9a2Wk6BII9Zuly04XJgVidpX0b5WOT0G3uQR8sQaxqt9cm9vtW1C7vGO5p5ZnZ8+uc9fpX1L+1n4dv7bwrc6hoOlWstzqssVvqGozMZJoVQfu1jU8Ip2Asw5JVRjnNfG1pZ6xBqsEE90Z4mbaxVRgfgPr3610YyE3NyvZGOWunGCVrs+nfg9+3L4q+Et9bWXiGW48WeGgQj2t3NuuoFz1ilbn/gL5U9sda+gP2kfiF8P/2jfgFc3Phq/ubrWNPkiv7a3mtXheBj8jpIHAA3IWGFJBKrjPWvz68S/BXxbpOtRM9rdwfaQk0MhDAuGGVK+o4xx3/Cvpn4MfBbxDoXh69m8Wm48q8t/LhtLgFXIbaS5HpwOD1PbjnzJONKPM3c9iOElWm/d5T5+8Lxw29wjtHtCsBKORgex6qe+R0r69/Zp8eav4mk1Gy1HUpb3TtOfy7aVgZp7jeMqGbjhRxu6njOea8J+NPwT1XSA+vWNusWjXAd3kttyqpABUsv8JOG9iQSOoFdP+zJ490X4Xad4Tt9R3tLr90zyPEwLQKSRGxU9FwqjHbJNX7aUVz020zz6tCKk6c0nY+tbzVHbxJBokB8iRozPNPKo+WIYzsH945ABPHOcHGKm1rwHpPjm0ltbuJruzcbZLedt6n6eh9xzXOa78QdOtvEkF3LL5cUtvseZlBBXdxz6Zo8G/tH+ALu5uNIuddtNOnhneGGS7lWMSYPVSfvDIPPAzkZOK5KtWtU1cmx06VOGkY2Plb9o/8AZ1174bwR6fpeLzwjdztdW9zIx3W7AHMLgdSM8H+Ie4OPLvhV4Kv/ABPpl3PZX9pbvFIIpY7vcGXGcY+U+9fqE0GgfFrwdqOmi7hv7KQsi3NqwdUcAYZG6Hk9RxjIrwb4dfBNfh3FqemamY7y888MbhEUCRMfKRnb7+vOea53iJRjtqdcYu9uh1njywGseCNdtEVXeS0cqBySV+bj3+X86+I7y0tdO16EQ2yuJGVlUuFM0hPb1PGMdT0r7pTwjog66fFj2Zxj9a+e/jd8Ih4c1FtX063M+iFvN2oObNiygDPYbiu0jkHjqAT9LjYzklJdNzyMqrQpSdN9djXl8Q6n498ETz6laTWEtjGgsZ7G1dphKqjA3LwSQAuwckHJzxifwN8RdU1Hw9aNqsxLAvFLE6lXRl/vDsaxPhNrVyksrT6nHZwmMqvnMXcr6BjnB47dadqlxpkuuzLZSBop5C/BHzZ4Le2QOvevmqx9xzSVlfcXWfjDqHgb4laRpN+P7V8IeI9Hk87TpCBskV2VtjH7uQ68Hjr04I+frj4bM3iCy1zRmVdCF4RFJLIWuIVQhfJJIAYBQvP+1+NdP+0Jr8D/ABO8K2Vs2Tp9i5YjsXcf0TNc3ovxHfR9C+wSBHs5rv7dtOdwIBGxfZsqOP7te1Ti6uFjLqvyPmMVGMK8mj6dl0+LxB4XtNPmjWWd7WGMQuxBAyW7c9Oa5Rv2PWk1iPWb2/lkspm2yBYlLmPsMkEKcEruXBAP41z3w08capqfiQie1ltrm/gUrKWAVO+FHcYAXIyelfUPgz4kpb+DdTeaWIwxM0CwzkbgdvJyM4HBPPT8K8icZxdkWmmrne/Daxh8PeG9JgshFp1p5/kxwqigFAOFA5wMADJ9uea7LVLTSbuYST+U+c4Y4Of88V8naN8e9Y8R+H3ngsRp2mC78ixnlGZLnGNzjAO1DgLljkZPGeB6PpWu6rPaL9o1GKyjHMe8bjJnq3HTtXNO0NHqVG8meYfHv9pXTfgyiaZb2/8Aania4g86K3Y4hgQnAeU9Tkg4QcnGSQME/DXxJ+Ovi/4nakbrWtXkdLYYgt7bEMMXuqL0Pucngc1k/Fbx3c/ET4ga9r9yWBvbgiKNm3GKIcRp7hVCrkYzjPeuOiBkhnP96QjH0/8A119tUqN+6j52jSUEpPc9h+G/jK48WWs9tqN6yXtuwCyjgSofUDqRg/UfjXp+jeKrPw9GxmMkkxPzSt1OP5DjpXzV4AmNtqk0TEp5q5Q9Mke/416JfXwVN9zKFhVcuztxivmq9J8zifZ4SV6ancj1jUJfE3j281WUEBwCinsg+VR+lc14u0i+ewtdXtpS1nua3ZYyd0UgJYcf3SrAgj0I7VVj+IEUFzdS/YZCZm8mJw4GABxkemSDxWrYajNbeUqTkQSOglRsFSAe4PHGTz9a9ynTX1ZQT1R4VaXtaza6s9T+DWuajr+nXY1LU5NQ1YIfszSRiNgqjHIT7vAA65PUmu0i8RXh0C60KcC2u9TuAn2ZG3uMn5htX7oIA465JOeueE8DeDIvDEMurXF1carcxq5t7bzsxCQgBWcswXaudxLEAYxnpXbeE7fRPDWi/wBtf2jBqOpInmzTRTCWQEEtgsSNxzk549BwAT407rVI65w9mkm9ex6j4XYafIunSZitLGII21uZCASxOepJLHH5dK7aKSTxDGs3EcS8RrkqSPUgdM4rwbwD8V9N8ffEi70WIBrYW3nxyE5Mso5dT6gZzx3DdcV79arsiAC8V+ZcQ5hUpz9hC62dz0sJBSjzdT8tJn825Qg/fbJ+tNsryWzV9sEcoRicSA9f8jFRgGCcKwKkMHXPp/kVozIhnRyo8qQbWAOCSO9fs611Pl7WNR9dtr/TYpYiltfREyYVgpDew7jjGR1HGKmi8VnVbWW1eJWuHXGw9D6n37mse78OC+RfJCKuPvMec5rM0kyadqQWZsGEvjf0zj+XSoqQ5pRcl8zop1p001F6Mu3KRyfYzGpAGXZTnGT/AC6VtWl0cbCcA469Kx5dYiaOJIowSowzYIB5qxa35kcAIM/pW0Wk9GY2OjtrcSxCGVUlgJyNw6U+bTF06KWe2u2tJQjYZZM546Y/HFV7ONJUAcuDj+EkCtKbTjLp88cJ2SSIVVsZ59/btWjSkthnVfsnx2ek/Em41HWJ4LO1trOVYpriZUQSttHU8E7Swx719n2Hjfw7dRs0HiHSWQH/AJ/Yxj/x6vzOOq3VjdvEIsokglAIyYJOnbqDjaQeD7cGukTxTBIMy7reTuNu8H3Br8zzbI1jq/tOZrRLbsfYZSsNWg4VKvJJd9mjj9Y/dXp28bTx+Rq5uOMdqKK/Q4/Ez4xG5obF4dh5XP8ASpbnQ7W7kWZ1YSY+8rYoorqfwgYNzpsUQYqXB+tZ0c7xt8rYoorne5SOh0rUZsLyDx3FaL63diCXDgbU3DA74oordbDOU8NyNK96jMcTQsrkdSNy1oTaXD8vL9B/F7CiivKnsgP/2Q=="/>
  <p:tag name="MMPROD_10484LOGO" val=""/>
  <p:tag name="MMPROD_UIDATA" val="&lt;database version=&quot;11.0&quot;&gt;&lt;object type=&quot;1&quot; unique_id=&quot;10001&quot;&gt;&lt;property id=&quot;20141&quot; value=&quot;Intro and Life Cycles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3&quot;/&gt;&lt;property id=&quot;20183&quot; value=&quot;0&quot;/&gt;&lt;property id=&quot;20184&quot; value=&quot;7&quot;/&gt;&lt;property id=&quot;20193&quot; value=&quot;-1&quot;/&gt;&lt;property id=&quot;20224&quot; value=&quot;O:\Adobe_Presenter_Files\Kristian Secor, ART-40638, Principles of User Experience UX\AP11\lec01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519&quot; value=&quot;0&quot;/&gt;&lt;property id=&quot;20700&quot; value=&quot;0&quot;/&gt;&lt;object type=&quot;2&quot; unique_id=&quot;10265&quot;&gt;&lt;object type=&quot;3&quot; unique_id=&quot;10266&quot;&gt;&lt;property id=&quot;20148&quot; value=&quot;5&quot;/&gt;&lt;property id=&quot;20300&quot; value=&quot;Slide 1 - &amp;quot;Session #1: Intro and Life Cycles&amp;quot;&quot;/&gt;&lt;property id=&quot;20302&quot; value=&quot;0&quot;/&gt;&lt;property id=&quot;20303&quot; value=&quot;Kristian Secor, M.S.&quot;/&gt;&lt;property id=&quot;20307&quot; value=&quot;256&quot;/&gt;&lt;property id=&quot;20309&quot; value=&quot;10484&quot;/&gt;&lt;property id=&quot;20312&quot; value=&quot;0&quot;/&gt;&lt;/object&gt;&lt;object type=&quot;3&quot; unique_id=&quot;10267&quot;&gt;&lt;property id=&quot;20148&quot; value=&quot;5&quot;/&gt;&lt;property id=&quot;20300&quot; value=&quot;Slide 2 - &amp;quot;Objectives of this course&amp;quot;&quot;/&gt;&lt;property id=&quot;20302&quot; value=&quot;0&quot;/&gt;&lt;property id=&quot;20303&quot; value=&quot;Kristian Secor, M.S.&quot;/&gt;&lt;property id=&quot;20307&quot; value=&quot;304&quot;/&gt;&lt;property id=&quot;20309&quot; value=&quot;10484&quot;/&gt;&lt;property id=&quot;20312&quot; value=&quot;0&quot;/&gt;&lt;/object&gt;&lt;object type=&quot;3&quot; unique_id=&quot;10268&quot;&gt;&lt;property id=&quot;20148&quot; value=&quot;5&quot;/&gt;&lt;property id=&quot;20300&quot; value=&quot;Slide 3 - &amp;quot;The User Experience Process&amp;quot;&quot;/&gt;&lt;property id=&quot;20302&quot; value=&quot;0&quot;/&gt;&lt;property id=&quot;20303&quot; value=&quot;Kristian Secor, M.S.&quot;/&gt;&lt;property id=&quot;20307&quot; value=&quot;257&quot;/&gt;&lt;property id=&quot;20309&quot; value=&quot;10484&quot;/&gt;&lt;property id=&quot;20312&quot; value=&quot;0&quot;/&gt;&lt;/object&gt;&lt;object type=&quot;3&quot; unique_id=&quot;10269&quot;&gt;&lt;property id=&quot;20148&quot; value=&quot;5&quot;/&gt;&lt;property id=&quot;20300&quot; value=&quot;Slide 4 - &amp;quot;Use of the term “UX”&amp;quot;&quot;/&gt;&lt;property id=&quot;20302&quot; value=&quot;0&quot;/&gt;&lt;property id=&quot;20303&quot; value=&quot;Kristian Secor, M.S.&quot;/&gt;&lt;property id=&quot;20307&quot; value=&quot;271&quot;/&gt;&lt;property id=&quot;20309&quot; value=&quot;10484&quot;/&gt;&lt;property id=&quot;20312&quot; value=&quot;0&quot;/&gt;&lt;/object&gt;&lt;object type=&quot;3&quot; unique_id=&quot;10270&quot;&gt;&lt;property id=&quot;20148&quot; value=&quot;5&quot;/&gt;&lt;property id=&quot;20300&quot; value=&quot;Slide 5 - &amp;quot;Why worry about UX?&amp;quot;&quot;/&gt;&lt;property id=&quot;20302&quot; value=&quot;0&quot;/&gt;&lt;property id=&quot;20303&quot; value=&quot;Kristian Secor, M.S.&quot;/&gt;&lt;property id=&quot;20307&quot; value=&quot;272&quot;/&gt;&lt;property id=&quot;20309&quot; value=&quot;10484&quot;/&gt;&lt;property id=&quot;20312&quot; value=&quot;0&quot;/&gt;&lt;/object&gt;&lt;object type=&quot;3&quot; unique_id=&quot;10271&quot;&gt;&lt;property id=&quot;20148&quot; value=&quot;5&quot;/&gt;&lt;property id=&quot;20300&quot; value=&quot;Slide 6 - &amp;quot;Changing concept of computing&amp;quot;&quot;/&gt;&lt;property id=&quot;20302&quot; value=&quot;0&quot;/&gt;&lt;property id=&quot;20303&quot; value=&quot;Kristian Secor, M.S.&quot;/&gt;&lt;property id=&quot;20307&quot; value=&quot;273&quot;/&gt;&lt;property id=&quot;20309&quot; value=&quot;10484&quot;/&gt;&lt;property id=&quot;20312&quot; value=&quot;0&quot;/&gt;&lt;/object&gt;&lt;object type=&quot;3&quot; unique_id=&quot;10272&quot;&gt;&lt;property id=&quot;20148&quot; value=&quot;5&quot;/&gt;&lt;property id=&quot;20300&quot; value=&quot;Slide 7 - &amp;quot;Changing concept of interaction&amp;quot;&quot;/&gt;&lt;property id=&quot;20302&quot; value=&quot;0&quot;/&gt;&lt;property id=&quot;20303&quot; value=&quot;Kristian Secor, M.S.&quot;/&gt;&lt;property id=&quot;20307&quot; value=&quot;274&quot;/&gt;&lt;property id=&quot;20309&quot; value=&quot;10484&quot;/&gt;&lt;property id=&quot;20312&quot; value=&quot;0&quot;/&gt;&lt;/object&gt;&lt;object type=&quot;3&quot; unique_id=&quot;10273&quot;&gt;&lt;property id=&quot;20148&quot; value=&quot;5&quot;/&gt;&lt;property id=&quot;20300&quot; value=&quot;Slide 8 - &amp;quot;Interaction &amp;quot;&quot;/&gt;&lt;property id=&quot;20302&quot; value=&quot;0&quot;/&gt;&lt;property id=&quot;20303&quot; value=&quot;Kristian Secor, M.S.&quot;/&gt;&lt;property id=&quot;20307&quot; value=&quot;275&quot;/&gt;&lt;property id=&quot;20309&quot; value=&quot;10484&quot;/&gt;&lt;property id=&quot;20312&quot; value=&quot;0&quot;/&gt;&lt;/object&gt;&lt;object type=&quot;3&quot; unique_id=&quot;10274&quot;&gt;&lt;property id=&quot;20148&quot; value=&quot;5&quot;/&gt;&lt;property id=&quot;20300&quot; value=&quot;Slide 9 - &amp;quot;Term “interaction” is broad&amp;quot;&quot;/&gt;&lt;property id=&quot;20302&quot; value=&quot;0&quot;/&gt;&lt;property id=&quot;20303&quot; value=&quot;Kristian Secor, M.S.&quot;/&gt;&lt;property id=&quot;20307&quot; value=&quot;276&quot;/&gt;&lt;property id=&quot;20309&quot; value=&quot;10484&quot;/&gt;&lt;property id=&quot;20312&quot; value=&quot;0&quot;/&gt;&lt;/object&gt;&lt;object type=&quot;3&quot; unique_id=&quot;10275&quot;&gt;&lt;property id=&quot;20148&quot; value=&quot;5&quot;/&gt;&lt;property id=&quot;20300&quot; value=&quot;Slide 10 - &amp;quot;Very young to really old&amp;quot;&quot;/&gt;&lt;property id=&quot;20302&quot; value=&quot;0&quot;/&gt;&lt;property id=&quot;20303&quot; value=&quot;Kristian Secor, M.S.&quot;/&gt;&lt;property id=&quot;20307&quot; value=&quot;277&quot;/&gt;&lt;property id=&quot;20309&quot; value=&quot;10484&quot;/&gt;&lt;property id=&quot;20312&quot; value=&quot;0&quot;/&gt;&lt;/object&gt;&lt;object type=&quot;3&quot; unique_id=&quot;10276&quot;&gt;&lt;property id=&quot;20148&quot; value=&quot;5&quot;/&gt;&lt;property id=&quot;20300&quot; value=&quot;Slide 11 - &amp;quot;From usability to UX &amp;quot;&quot;/&gt;&lt;property id=&quot;20302&quot; value=&quot;0&quot;/&gt;&lt;property id=&quot;20303&quot; value=&quot;Kristian Secor, M.S.&quot;/&gt;&lt;property id=&quot;20307&quot; value=&quot;278&quot;/&gt;&lt;property id=&quot;20309&quot; value=&quot;10484&quot;/&gt;&lt;property id=&quot;20312&quot; value=&quot;0&quot;/&gt;&lt;/object&gt;&lt;object type=&quot;3&quot; unique_id=&quot;10277&quot;&gt;&lt;property id=&quot;20148&quot; value=&quot;5&quot;/&gt;&lt;property id=&quot;20300&quot; value=&quot;Slide 12 - &amp;quot;From usability to UX&amp;quot;&quot;/&gt;&lt;property id=&quot;20302&quot; value=&quot;0&quot;/&gt;&lt;property id=&quot;20303&quot; value=&quot;Kristian Secor, M.S.&quot;/&gt;&lt;property id=&quot;20307&quot; value=&quot;279&quot;/&gt;&lt;property id=&quot;20309&quot; value=&quot;10484&quot;/&gt;&lt;property id=&quot;20312&quot; value=&quot;0&quot;/&gt;&lt;/object&gt;&lt;object type=&quot;3&quot; unique_id=&quot;10278&quot;&gt;&lt;property id=&quot;20148&quot; value=&quot;5&quot;/&gt;&lt;property id=&quot;20300&quot; value=&quot;Slide 13 - &amp;quot;From usability to UX&amp;quot;&quot;/&gt;&lt;property id=&quot;20302&quot; value=&quot;0&quot;/&gt;&lt;property id=&quot;20303&quot; value=&quot;Kristian Secor, M.S.&quot;/&gt;&lt;property id=&quot;20307&quot; value=&quot;280&quot;/&gt;&lt;property id=&quot;20309&quot; value=&quot;10484&quot;/&gt;&lt;property id=&quot;20312&quot; value=&quot;0&quot;/&gt;&lt;/object&gt;&lt;object type=&quot;3&quot; unique_id=&quot;10279&quot;&gt;&lt;property id=&quot;20148&quot; value=&quot;5&quot;/&gt;&lt;property id=&quot;20300&quot; value=&quot;Slide 14 - &amp;quot;From usability to user experience&amp;quot;&quot;/&gt;&lt;property id=&quot;20302&quot; value=&quot;0&quot;/&gt;&lt;property id=&quot;20303&quot; value=&quot;Kristian Secor, M.S.&quot;/&gt;&lt;property id=&quot;20307&quot; value=&quot;281&quot;/&gt;&lt;property id=&quot;20309&quot; value=&quot;10484&quot;/&gt;&lt;property id=&quot;20312&quot; value=&quot;0&quot;/&gt;&lt;/object&gt;&lt;object type=&quot;3&quot; unique_id=&quot;10280&quot;&gt;&lt;property id=&quot;20148&quot; value=&quot;5&quot;/&gt;&lt;property id=&quot;20300&quot; value=&quot;Slide 15 - &amp;quot;From usability to user experience&amp;quot;&quot;/&gt;&lt;property id=&quot;20302&quot; value=&quot;0&quot;/&gt;&lt;property id=&quot;20303&quot; value=&quot;Kristian Secor, M.S.&quot;/&gt;&lt;property id=&quot;20307&quot; value=&quot;282&quot;/&gt;&lt;property id=&quot;20309&quot; value=&quot;10484&quot;/&gt;&lt;property id=&quot;20312&quot; value=&quot;0&quot;/&gt;&lt;/object&gt;&lt;object type=&quot;3&quot; unique_id=&quot;10281&quot;&gt;&lt;property id=&quot;20148&quot; value=&quot;5&quot;/&gt;&lt;property id=&quot;20300&quot; value=&quot;Slide 16 - &amp;quot;From usability to user experience&amp;quot;&quot;/&gt;&lt;property id=&quot;20302&quot; value=&quot;0&quot;/&gt;&lt;property id=&quot;20303&quot; value=&quot;Kristian Secor, M.S.&quot;/&gt;&lt;property id=&quot;20307&quot; value=&quot;283&quot;/&gt;&lt;property id=&quot;20309&quot; value=&quot;10484&quot;/&gt;&lt;property id=&quot;20312&quot; value=&quot;0&quot;/&gt;&lt;/object&gt;&lt;object type=&quot;3&quot; unique_id=&quot;10282&quot;&gt;&lt;property id=&quot;20148&quot; value=&quot;5&quot;/&gt;&lt;property id=&quot;20300&quot; value=&quot;Slide 17 - &amp;quot;From usability to UX&amp;quot;&quot;/&gt;&lt;property id=&quot;20302&quot; value=&quot;0&quot;/&gt;&lt;property id=&quot;20303&quot; value=&quot;Kristian Secor, M.S.&quot;/&gt;&lt;property id=&quot;20307&quot; value=&quot;284&quot;/&gt;&lt;property id=&quot;20309&quot; value=&quot;10484&quot;/&gt;&lt;property id=&quot;20312&quot; value=&quot;0&quot;/&gt;&lt;/object&gt;&lt;object type=&quot;3&quot; unique_id=&quot;10283&quot;&gt;&lt;property id=&quot;20148&quot; value=&quot;5&quot;/&gt;&lt;property id=&quot;20300&quot; value=&quot;Slide 18 - &amp;quot;From usability to user experience&amp;quot;&quot;/&gt;&lt;property id=&quot;20302&quot; value=&quot;0&quot;/&gt;&lt;property id=&quot;20303&quot; value=&quot;Kristian Secor, M.S.&quot;/&gt;&lt;property id=&quot;20307&quot; value=&quot;285&quot;/&gt;&lt;property id=&quot;20309&quot; value=&quot;10484&quot;/&gt;&lt;property id=&quot;20312&quot; value=&quot;0&quot;/&gt;&lt;/object&gt;&lt;object type=&quot;3&quot; unique_id=&quot;10284&quot;&gt;&lt;property id=&quot;20148&quot; value=&quot;5&quot;/&gt;&lt;property id=&quot;20300&quot; value=&quot;Slide 19 - &amp;quot;Rising importance of UX&amp;quot;&quot;/&gt;&lt;property id=&quot;20302&quot; value=&quot;0&quot;/&gt;&lt;property id=&quot;20303&quot; value=&quot;Kristian Secor, M.S.&quot;/&gt;&lt;property id=&quot;20307&quot; value=&quot;286&quot;/&gt;&lt;property id=&quot;20309&quot; value=&quot;10484&quot;/&gt;&lt;property id=&quot;20312&quot; value=&quot;0&quot;/&gt;&lt;/object&gt;&lt;object type=&quot;3&quot; unique_id=&quot;10285&quot;&gt;&lt;property id=&quot;20148&quot; value=&quot;5&quot;/&gt;&lt;property id=&quot;20300&quot; value=&quot;Slide 20 - &amp;quot;Branding is part of UX &amp;quot;&quot;/&gt;&lt;property id=&quot;20302&quot; value=&quot;0&quot;/&gt;&lt;property id=&quot;20303&quot; value=&quot;Kristian Secor, M.S.&quot;/&gt;&lt;property id=&quot;20307&quot; value=&quot;287&quot;/&gt;&lt;property id=&quot;20309&quot; value=&quot;10484&quot;/&gt;&lt;property id=&quot;20312&quot; value=&quot;0&quot;/&gt;&lt;/object&gt;&lt;object type=&quot;3&quot; unique_id=&quot;10286&quot;&gt;&lt;property id=&quot;20148&quot; value=&quot;5&quot;/&gt;&lt;property id=&quot;20300&quot; value=&quot;Slide 21 - &amp;quot;Branding, Marketing and Culture&amp;quot;&quot;/&gt;&lt;property id=&quot;20302&quot; value=&quot;0&quot;/&gt;&lt;property id=&quot;20303&quot; value=&quot;Kristian Secor, M.S.&quot;/&gt;&lt;property id=&quot;20307&quot; value=&quot;262&quot;/&gt;&lt;property id=&quot;20309&quot; value=&quot;10484&quot;/&gt;&lt;property id=&quot;20312&quot; value=&quot;0&quot;/&gt;&lt;/object&gt;&lt;object type=&quot;3&quot; unique_id=&quot;10287&quot;&gt;&lt;property id=&quot;20148&quot; value=&quot;5&quot;/&gt;&lt;property id=&quot;20300&quot; value=&quot;Slide 22 - &amp;quot;How is user experience more than usability?&amp;quot;&quot;/&gt;&lt;property id=&quot;20302&quot; value=&quot;0&quot;/&gt;&lt;property id=&quot;20303&quot; value=&quot;Kristian Secor, M.S.&quot;/&gt;&lt;property id=&quot;20307&quot; value=&quot;288&quot;/&gt;&lt;property id=&quot;20309&quot; value=&quot;10484&quot;/&gt;&lt;property id=&quot;20312&quot; value=&quot;0&quot;/&gt;&lt;/object&gt;&lt;object type=&quot;3&quot; unique_id=&quot;10288&quot;&gt;&lt;property id=&quot;20148&quot; value=&quot;5&quot;/&gt;&lt;property id=&quot;20300&quot; value=&quot;Slide 23 - &amp;quot;User experience vs. usability &amp;quot;&quot;/&gt;&lt;property id=&quot;20302&quot; value=&quot;0&quot;/&gt;&lt;property id=&quot;20303&quot; value=&quot;Kristian Secor, M.S.&quot;/&gt;&lt;property id=&quot;20307&quot; value=&quot;290&quot;/&gt;&lt;property id=&quot;20309&quot; value=&quot;10484&quot;/&gt;&lt;property id=&quot;20312&quot; value=&quot;0&quot;/&gt;&lt;/object&gt;&lt;object type=&quot;3&quot; unique_id=&quot;10289&quot;&gt;&lt;property id=&quot;20148&quot; value=&quot;5&quot;/&gt;&lt;property id=&quot;20300&quot; value=&quot;Slide 24 - &amp;quot;Usability includes &amp;quot;&quot;/&gt;&lt;property id=&quot;20302&quot; value=&quot;0&quot;/&gt;&lt;property id=&quot;20303&quot; value=&quot;Kristian Secor, M.S.&quot;/&gt;&lt;property id=&quot;20307&quot; value=&quot;291&quot;/&gt;&lt;property id=&quot;20309&quot; value=&quot;10484&quot;/&gt;&lt;property id=&quot;20312&quot; value=&quot;0&quot;/&gt;&lt;/object&gt;&lt;object type=&quot;3&quot; unique_id=&quot;10290&quot;&gt;&lt;property id=&quot;20148&quot; value=&quot;5&quot;/&gt;&lt;property id=&quot;20300&quot; value=&quot;Slide 25 - &amp;quot;Emotional impact includes &amp;quot;&quot;/&gt;&lt;property id=&quot;20302&quot; value=&quot;0&quot;/&gt;&lt;property id=&quot;20303&quot; value=&quot;Kristian Secor, M.S.&quot;/&gt;&lt;property id=&quot;20307&quot; value=&quot;294&quot;/&gt;&lt;property id=&quot;20309&quot; value=&quot;10484&quot;/&gt;&lt;property id=&quot;20312&quot; value=&quot;0&quot;/&gt;&lt;/object&gt;&lt;object type=&quot;3&quot; unique_id=&quot;10291&quot;&gt;&lt;property id=&quot;20148&quot; value=&quot;5&quot;/&gt;&lt;property id=&quot;20300&quot; value=&quot;Slide 26 - &amp;quot;Phenomenological aspects of interaction&amp;quot;&quot;/&gt;&lt;property id=&quot;20302&quot; value=&quot;0&quot;/&gt;&lt;property id=&quot;20303&quot; value=&quot;Kristian Secor, M.S.&quot;/&gt;&lt;property id=&quot;20307&quot; value=&quot;297&quot;/&gt;&lt;property id=&quot;20309&quot; value=&quot;10484&quot;/&gt;&lt;property id=&quot;20312&quot; value=&quot;0&quot;/&gt;&lt;/object&gt;&lt;object type=&quot;3&quot; unique_id=&quot;10292&quot;&gt;&lt;property id=&quot;20148&quot; value=&quot;5&quot;/&gt;&lt;property id=&quot;20300&quot; value=&quot;Slide 27 - &amp;quot;“Presence” of a product &amp;quot;&quot;/&gt;&lt;property id=&quot;20302&quot; value=&quot;0&quot;/&gt;&lt;property id=&quot;20303&quot; value=&quot;Kristian Secor, M.S.&quot;/&gt;&lt;property id=&quot;20307&quot; value=&quot;298&quot;/&gt;&lt;property id=&quot;20309&quot; value=&quot;10484&quot;/&gt;&lt;property id=&quot;20312&quot; value=&quot;0&quot;/&gt;&lt;/object&gt;&lt;object type=&quot;3&quot; unique_id=&quot;10293&quot;&gt;&lt;property id=&quot;20148&quot; value=&quot;5&quot;/&gt;&lt;property id=&quot;20300&quot; value=&quot;Slide 28 - &amp;quot;Measuring user experience&amp;quot;&quot;/&gt;&lt;property id=&quot;20302&quot; value=&quot;0&quot;/&gt;&lt;property id=&quot;20303&quot; value=&quot;Kristian Secor, M.S.&quot;/&gt;&lt;property id=&quot;20307&quot; value=&quot;299&quot;/&gt;&lt;property id=&quot;20309&quot; value=&quot;10484&quot;/&gt;&lt;property id=&quot;20312&quot; value=&quot;0&quot;/&gt;&lt;/object&gt;&lt;object type=&quot;3&quot; unique_id=&quot;10294&quot;&gt;&lt;property id=&quot;20148&quot; value=&quot;5&quot;/&gt;&lt;property id=&quot;20300&quot; value=&quot;Slide 29 - &amp;quot;Misconceptions about usability&amp;quot;&quot;/&gt;&lt;property id=&quot;20302&quot; value=&quot;0&quot;/&gt;&lt;property id=&quot;20303&quot; value=&quot;Kristian Secor, M.S.&quot;/&gt;&lt;property id=&quot;20307&quot; value=&quot;300&quot;/&gt;&lt;property id=&quot;20309&quot; value=&quot;10484&quot;/&gt;&lt;property id=&quot;20312&quot; value=&quot;0&quot;/&gt;&lt;/object&gt;&lt;object type=&quot;3&quot; unique_id=&quot;10295&quot;&gt;&lt;property id=&quot;20148&quot; value=&quot;5&quot;/&gt;&lt;property id=&quot;20300&quot; value=&quot;Slide 30 - &amp;quot;Misconceptions about usability&amp;quot;&quot;/&gt;&lt;property id=&quot;20302&quot; value=&quot;0&quot;/&gt;&lt;property id=&quot;20303&quot; value=&quot;Kristian Secor, M.S.&quot;/&gt;&lt;property id=&quot;20307&quot; value=&quot;301&quot;/&gt;&lt;property id=&quot;20309&quot; value=&quot;10484&quot;/&gt;&lt;property id=&quot;20312&quot; value=&quot;0&quot;/&gt;&lt;/object&gt;&lt;object type=&quot;3&quot; unique_id=&quot;10296&quot;&gt;&lt;property id=&quot;20148&quot; value=&quot;5&quot;/&gt;&lt;property id=&quot;20300&quot; value=&quot;Slide 31 - &amp;quot;Interaction design is not about software&amp;quot;&quot;/&gt;&lt;property id=&quot;20302&quot; value=&quot;0&quot;/&gt;&lt;property id=&quot;20303&quot; value=&quot;Kristian Secor, M.S.&quot;/&gt;&lt;property id=&quot;20307&quot; value=&quot;302&quot;/&gt;&lt;property id=&quot;20309&quot; value=&quot;10484&quot;/&gt;&lt;property id=&quot;20312&quot; value=&quot;0&quot;/&gt;&lt;/object&gt;&lt;object type=&quot;3&quot; unique_id=&quot;10297&quot;&gt;&lt;property id=&quot;20148&quot; value=&quot;5&quot;/&gt;&lt;property id=&quot;20300&quot; value=&quot;Slide 32 - &amp;quot;Two distinct roles&amp;quot;&quot;/&gt;&lt;property id=&quot;20302&quot; value=&quot;0&quot;/&gt;&lt;property id=&quot;20303&quot; value=&quot;Kristian Secor, M.S.&quot;/&gt;&lt;property id=&quot;20307&quot; value=&quot;303&quot;/&gt;&lt;property id=&quot;20309&quot; value=&quot;10484&quot;/&gt;&lt;property id=&quot;20312&quot; value=&quot;0&quot;/&gt;&lt;/object&gt;&lt;object type=&quot;3&quot; unique_id=&quot;10298&quot;&gt;&lt;property id=&quot;20148&quot; value=&quot;5&quot;/&gt;&lt;property id=&quot;20300&quot; value=&quot;Slide 33 - &amp;quot;UX beats added functionality&amp;quot;&quot;/&gt;&lt;property id=&quot;20302&quot; value=&quot;0&quot;/&gt;&lt;property id=&quot;20303&quot; value=&quot;Kristian Secor, M.S.&quot;/&gt;&lt;property id=&quot;20307&quot; value=&quot;260&quot;/&gt;&lt;property id=&quot;20309&quot; value=&quot;10484&quot;/&gt;&lt;property id=&quot;20312&quot; value=&quot;0&quot;/&gt;&lt;/object&gt;&lt;object type=&quot;3&quot; unique_id=&quot;10299&quot;&gt;&lt;property id=&quot;20148&quot; value=&quot;5&quot;/&gt;&lt;property id=&quot;20300&quot; value=&quot;Slide 34 - &amp;quot;Emotional Impact&amp;quot;&quot;/&gt;&lt;property id=&quot;20302&quot; value=&quot;0&quot;/&gt;&lt;property id=&quot;20303&quot; value=&quot;Kristian Secor, M.S.&quot;/&gt;&lt;property id=&quot;20307&quot; value=&quot;263&quot;/&gt;&lt;property id=&quot;20309&quot; value=&quot;10484&quot;/&gt;&lt;property id=&quot;20312&quot; value=&quot;0&quot;/&gt;&lt;/object&gt;&lt;/object&gt;&lt;object type=&quot;8&quot; unique_id=&quot;10335&quot;&gt;&lt;/object&gt;&lt;object type=&quot;10&quot; unique_id=&quot;10480&quot;&gt;&lt;object type=&quot;11&quot; unique_id=&quot;10481&quot;&gt;&lt;property id=&quot;20180&quot; value=&quot;1&quot;/&gt;&lt;property id=&quot;20181&quot; value=&quot;3&quot;/&gt;&lt;property id=&quot;20183&quot; value=&quot;0&quot;/&gt;&lt;/object&gt;&lt;object type=&quot;12&quot; unique_id=&quot;10483&quot;&gt;&lt;/object&gt;&lt;/object&gt;&lt;object type=&quot;4&quot; unique_id=&quot;10482&quot;&gt;&lt;object type=&quot;5&quot; unique_id=&quot;10484&quot;&gt;&lt;property id=&quot;20149&quot; value=&quot;Kristian Secor, M.S.&quot;/&gt;&lt;property id=&quot;20151&quot; value=&quot;kris_secor.jpg&quot;/&gt;&lt;/object&gt;&lt;/object&gt;&lt;/object&gt;&lt;/database&gt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SW50IG5hbWU9ImF1ZGlvQnVmZmVyVGltZSIgdmFsdWU9IjAiLz48L3ByZWxvYWRlcj4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IENvbGxhYm9yYXRpb24gZG9lcyBub3Qgd29yayBpbiB0aGlzIG1vZGUiLz4NCgkJPHVpdGV4dCBuYW1lPSJDT0xMQUJfTE9DQUxfUExBWUJBQ0tfVElUTEUiIHZhbHVlPSJMb2NhbCBQbGF5YmFjayIvPg0KCQk8dWl0ZXh0IG5hbWU9IkNPTExBQl9MT0NBTF9QTEFZQkFDS0JUTiIgdmFsdWU9Ik9r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Qk8dWl0ZXh0IG5hbWU9IkNPVVJTRV9TVEFUVVMiIHZhbHVlPSJTdGF0dXQgZHUgbW9kdWxlIi8+DQoJCTx1aXRleHQgbmFtZT0iUEFTU0VEX1NUUklORyIgdmFsdWU9IlLDqXVzc2kiLz4NCgkJPHVpdGV4dCBuYW1lPSJGQUlMRURfU1RSSU5HIiB2YWx1ZT0iRWNob3XDqSIvPg0KCQk8dWl0ZXh0IG5hbWU9IkFUVEFDSE1FTlRfUFJFVklFV19XQVJOSU5HTVNHX1RJVExFU1RSSU5HIiB2YWx1ZT0iQXZlcnRpc3NlbWVudCBjb25jZXJuYW50IGxhIHBpw6hjZSBqb2ludGUiLz4NCgkJPHVpdGV4dCBuYW1lPSJBVFRBQ0hNRU5UX1BSRVZJRVdfV0FSTklOR01TRyIgdmFsdWU9IkxlcyBwacOoY2VzIGpvaW50ZXMgbmUgcGV1dmVudCBwYXMgw6p0cmUgb3V2ZXJ0ZXMgZW4gbW9kZSBBcGVyw6d1LiBVdGlsaXNleiBsYSBwdWJsaWNhdGlvbiBwb3VyIGFmZmljaGVyIGxlcyByw6lzdWx0YXRzLiIvPg0KCQk8dWl0ZXh0IG5hbWU9IkNPTExBQl9MT0NBTF9QTEFZQkFDS19NU0ciIHZhbHVlPSJMZSBjb250ZW51IGVzdCBsdSBsb2NhbGVtZW50LiBMYSBjb2xsYWJvcmF0aW9uIG7igJllc3QgcGFzIHByaXNlIGVuIGNoYXJnZSBwb3VyIGNlIG1vZGUuIi8+DQoJCTx1aXRleHQgbmFtZT0iQ09MTEFCX0xPQ0FMX1BMQVlCQUNLX1RJVExFIiB2YWx1ZT0iTGVjdHVyZSBsb2NhbGUiLz4NCgkJPHVpdGV4dCBuYW1lPSJDT0xMQUJfTE9DQUxfUExBWUJBQ0tCVE4iIHZhbHVlPSJPay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JPHVpdGV4dCBuYW1lPSJDT1VSU0VfU1RBVFVTIiB2YWx1ZT0i44Oi44K444Ol44O844Or44K544OG44O844K/44K5Ii8+DQoJCTx1aXRleHQgbmFtZT0iUEFTU0VEX1NUUklORyIgdmFsdWU9IuWQiOagvCIvPg0KCQk8dWl0ZXh0IG5hbWU9IkZBSUxFRF9TVFJJTkciIHZhbHVlPSLkuI3lkIjmoLwiLz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+DQoJCTx1aXRleHQgbmFtZT0iQVRUQUNITUVOVF9QUkVWSUVXX1dBUk5JTkdNU0dfVElUTEVTVFJJTkciIHZhbHVlPSLssqjrtoAg7YyM7J28IOqyveqzoCIvPg0KCQk8dWl0ZXh0IG5hbWU9IkFUVEFDSE1FTlRfUFJFVklFV19XQVJOSU5HTVNHIiB2YWx1ZT0i66+466as67O06riwIOuqqOuTnOyXkOyEnOuKlCDssqjrtoAg7YyM7J287J20IOyXtOumrOyngCDslYrsirXri4jri6QuIOqysOqzvOulvCDrs7TroKTrqbQg6rKM7IucIOq4sOuKpeydhCDsgqzsmqntlZjsi63si5zsmKQuIi8+DQoJCTx1aXRleHQgbmFtZT0iQ09MTEFCX0xPQ0FMX1BMQVlCQUNLX01TRyIgdmFsdWU9Iuy9mO2FkO2KuOqwgCDroZzsu6zsl5DshJwg7J6s7IOdIOykkeyeheuLiOuLpC4g7J20IOuqqOuTnOyXkOyEnOuKlCDqs7Xrj5kg7J6R7JeF7J2EIOyImO2Wie2VoCDsiJgg7JeG7Iq164uI64ukLiIvPg0KCQk8dWl0ZXh0IG5hbWU9IkNPTExBQl9MT0NBTF9QTEFZQkFDS19USVRMRSIgdmFsdWU9IuuhnOy7rCDsnqzsg50iLz4NCgkJPHVpdGV4dCBuYW1lPSJDT0xMQUJfTE9DQUxfUExBWUJBQ0tCVE4iIHZhbHVlPSLtmZXsnbg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CTx1aXRleHQgbmFtZT0iQ09VUlNFX1NUQVRVUyIgdmFsdWU9IkVzdGFkbyBkZSBtb2R1bG8iLz4NCgkJPHVpdGV4dCBuYW1lPSJQQVNTRURfU1RSSU5HIiB2YWx1ZT0iQXByb2JhZG8iLz4NCgkJPHVpdGV4dCBuYW1lPSJGQUlMRURfU1RSSU5HIiB2YWx1ZT0iU3VzcGVuc28iLz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JPHVpdGV4dCBuYW1lPSJDT1VSU0VfU1RBVFVTIiB2YWx1ZT0iU3RhdHVzIGRvIG3Ds2R1bG8iLz4NCgkJPHVpdGV4dCBuYW1lPSJQQVNTRURfU1RSSU5HIiB2YWx1ZT0iQXByb3ZhZG8iLz4NCgkJPHVpdGV4dCBuYW1lPSJGQUlMRURfU1RSSU5HIiB2YWx1ZT0iUmVwcm92YWRvIi8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CTx1aXRleHQgbmFtZT0iQ09VUlNFX1NUQVRVUyIgdmFsdWU9Ik1vZHVsZSBTdGF0dXMiLz4NCgkJPHVpdGV4dCBuYW1lPSJQQVNTRURfU1RSSU5HIiB2YWx1ZT0iUGFzc2VkIi8+DQoJCTx1aXRleHQgbmFtZT0iRkFJTEVEX1NUUklORyIgdmFsdWU9IkZhaWxlZC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TwvbGFuZ3VhZ2U+DQoJPGxhbmd1YWdlIGlkPSJh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LYqtit2LDZitixINi52YYg2KfZhNmF2LHZgdmC2KfYqiIvPg0KCQk8dWl0ZXh0IG5hbWU9IkFUVEFDSE1FTlRfUFJFVklFV19XQVJOSU5HTVNHIiB2YWx1ZT0i2YTYpyDZitmF2YPZhiDZgdiq2K0g2KfZhNmF2LHZgdmC2KfYqiDZgdmKINmG2YXYtyDYp9mE2YXYudin2YrZhtipLiDYp9mE2LHYrNin2KEg2KfYs9iq2K7Yr9in2YUg2YbYtNixINmE2LHYpNmK2Kkg2KfZhNmG2KrYp9im2KwuIi8+DQoJCTx1aXRleHQgbmFtZT0iVU5OQU1FRFNMSURFVElUTEUiIHZhbHVlPSLYtNix2YrYrdipICVuIi8+DQoJCTx1aXRleHQgbmFtZT0iQ09MTEFCX0xPQ0FMX1BMQVlCQUNLX01TRyIgdmFsdWU9ItmK2KzYsdmKINit2KfZhNmK2KfZiyDYqti02LrZitmEINin2YTZhdit2KrZiNmJINmF2K3ZhNmK2KfZiy4g2KfZhNiq2LnYp9mI2YYg2YTYpyDZiti52YXZhCDZgdmKINmH2LDYpyDYp9mE2YjYtti5LiIvPg0KCQk8dWl0ZXh0IG5hbWU9IkNPTExBQl9MT0NBTF9QTEFZQkFDS19USVRMRSIgdmFsdWU9Itiq2LTYutmK2YQg2YXYrdmE2YoiLz4NCgkJPHVpdGV4dCBuYW1lPSJDT0xMQUJfTE9DQUxfUExBWUJBQ0tCVE4iIHZhbHVlPSLZhdmI2KfZgdmCIi8+DQoJCTwhLS0gc3Vic3RpdHV0aW9uOiAlbiA9PSBzbGlkZSBudW1iZXIgLS0+DQoJCTwhLS0gc3Vic3RpdHV0aW9uOiAldCA9PSB0b3RhbCBzbGlkZSBjb3VudCAtLT4NCgkJPHVpdGV4dCBuYW1lPSJTQ1JVQkJBUlNUQVRVU19TTElERUlORk8iIHZhbHVlPSLYtNix2YrYrdipICVuIC8gJXQgfCAiLz4NCgkJPHVpdGV4dCBuYW1lPSJTQ1JVQkJBUlNUQVRVU19TVE9QUEVEIiB2YWx1ZT0i2YXYqtmI2YLZgSIvPg0KCQk8dWl0ZXh0IG5hbWU9IlNDUlVCQkFSU1RBVFVTX1BMQVlJTkciIHZhbHVlPSLZgtmK2K8g2KfZhNiq2LTYutmK2YQiLz4NCgkJPHVpdGV4dCBuYW1lPSJTQ1JVQkJBUlNUQVRVU19OT0FVRElPIiB2YWx1ZT0i2YTYpyDZitmI2KzYryDYtdmI2KoiLz4NCgkJPHVpdGV4dCBuYW1lPSJTQ1JVQkJBUlNUQVRVU19WSURQTEFZSU5HIiB2YWx1ZT0i2KfZhNmB2YrYr9mK2Ygg2YLZitivINin2YTYqti02LrZitmEIi8+DQoJCTx1aXRleHQgbmFtZT0iU0NSVUJCQVJTVEFUVVNfTE9BRElORyIgdmFsdWU9ItmK2KzYsdmKINin2YTYotmGINin2YTYqtit2YXZitmELi4uIi8+DQoJCTx1aXRleHQgbmFtZT0iU0NSVUJCQVJTVEFUVVNfQlVGRkVSSU5HIiB2YWx1ZT0i2YrYrNix2Yog2KfZhNii2YYg2KfZhNiq2K7YstmK2YYg2KfZhNmF2KTZgtiqIi8+DQoJCTx1aXRleHQgbmFtZT0iU0NSVUJCQVJTVEFUVVNfUVVFU1RJT04iIHZhbHVlPSLYp9mE2KXYrNin2KjYqSDYudmE2Ykg2KfZhNiz2KTYp9mEIi8+DQoJCTx1aXRleHQgbmFtZT0iU0NSVUJCQVJTVEFUVVNfUkVWSUVXUVVJWiIgdmFsdWU9ItmF2LHYp9is2LnYqSDYp9mE2YXYs9in2KjZgtipIi8+DQoJCTwhLS0gc3Vic3RpdHV0aW9uOiAlbSA9PSBtaW51dGVzIHJlbWFpbmluZyAtLT4NCgkJPCEtLSBzdWJzdGl0dXRpb246ICVzID09IHNlY29uZHMgcmVtYWluaW5nIC0tPg0KCQk8dWl0ZXh0IG5hbWU9IkVMQVBTRUQiIHZhbHVlPSIlbSDYr9mC2KfYptmCJXMg2KvZiNin2YYg2YXYqtio2YLZitipIi8+DQoJCTx1aXRleHQgbmFtZT0iTk9URk9VTkQiIHZhbHVlPSLZhNmFINmK2Y/Yudir2LEg2LnZhNmJINi02YrYoSIvPg0KCQk8dWl0ZXh0IG5hbWU9IkFUVEFDSE1FTlRTIiB2YWx1ZT0i2KfZhNmF2LHZgdmC2KfYqiIvPg0KCQk8IS0tIHN1YnN0aXR1dGlvbjogJXAgPT0gY3VycmVudCBzcGVha2VyJ3MgdGl0bGUgLS0+DQoJCTx1aXRleHQgbmFtZT0iQklPV0lOX1RJVExFIiB2YWx1ZT0i2KfZhNiz2YrYsdipINin2YTYsNin2KrZitipOiAlcCIvPg0KCQk8dWl0ZXh0IG5hbWU9IkJJT0JUTl9USVRMRSIgdmFsdWU9Itin2YTYs9mK2LHYqSDYp9mE2LDYp9iq2YrYqSIvPg0KCQk8dWl0ZXh0IG5hbWU9IkRJVklERVJCVE5fVElUTEUiIHZhbHVlPSJ8Ii8+DQoJCTx1aXRleHQgbmFtZT0iQ09OVEFDVEJUTl9USVRMRSIgdmFsdWU9Itin2KrYtdin2YQiLz4NCgkJPHVpdGV4dCBuYW1lPSJUQUJfUVVJWiIgdmFsdWU9ItmF2LPYp9io2YLYqSIvPg0KCQk8dWl0ZXh0IG5hbWU9IlRBQl9PVVRMSU5FIiB2YWx1ZT0i2YXYrti32LciLz4NCgkJPHVpdGV4dCBuYW1lPSJUQUJfVEhVTUIiIHZhbHVlPSLZhdi12LrZkdix2KkiLz4NCgkJPHVpdGV4dCBuYW1lPSJUQUJfTk9URVMiIHZhbHVlPSLZhdmE2KfYrdi42KfYqiIvPg0KCQk8dWl0ZXh0IG5hbWU9IlRBQl9TRUFSQ0giIHZhbHVlPSLYqNit2KsiLz4NCgkJPHVpdGV4dCBuYW1lPSJTTElERV9IRUFESU5HIiB2YWx1ZT0i2LnZhtmI2KfZhiDYp9mE2LTYsdmK2K3YqSAiLz4NCgkJPHVpdGV4dCBuYW1lPSJEVVJBVElPTl9IRUFESU5HIiB2YWx1ZT0i2YXYr9ipIi8+DQoJCTx1aXRleHQgbmFtZT0iU0VBUkNIX0hFQURJTkciIHZhbHVlPSI62KfZhNio2K3YqyDYudmGINmG2LUiLz4NCgkJPHVpdGV4dCBuYW1lPSJUSFVNQl9IRUFESU5HIiB2YWx1ZT0i2LTYsdmK2K3YqSIvPg0KCQk8dWl0ZXh0IG5hbWU9IlRIVU1CX0lORk8iIHZhbHVlPSLYudmG2YjYp9mGL9mF2K/YqSDYp9mE2LTYsdmK2K3YqSIvPg0KCQk8dWl0ZXh0IG5hbWU9IkFUVEFDSE5BTUVfSEVBRElORyIgdmFsdWU9Itin2LPZhSDYp9mE2YXZhNmBIi8+DQoJCTx1aXRleHQgbmFtZT0iQVRUQUNIU0laRV9IRUFESU5HIiB2YWx1ZT0i2KfZhNit2KzZhSIvPg0KCQk8dWl0ZXh0IG5hbWU9IlNMSURFX05PVEVTIiB2YWx1ZT0i2YXZhNin2K3YuNin2Kog2KfZhNi02LHZitit2KkiLz4NCgkJPHVpdGV4dCBuYW1lPSJDT1VSU0VfU1RBVFVTIiB2YWx1ZT0i2K3Yp9mE2Kkg2KfZhNmI2K3Yr9ipIi8+DQoJCTx1aXRleHQgbmFtZT0iUEFTU0VEX1NUUklORyIgdmFsdWU9ItmG2KzYp9itIi8+DQoJCTx1aXRleHQgbmFtZT0iRkFJTEVEX1NUUklORyIgdmFsdWU9ItmB2LTZhCIvPg0KCQk8IS0tcXVpeiBwb2QgYW5kIG1lc3NhZ2UgYm94IHRleHRzLS0+DQoJCTx1aXRleHQgbmFtZT0iUVVJWlBPRF9RVUlaX0FUVEVNUFQiIHZhbHVlPSLYsdmC2YUg2KfZhNmF2K3Yp9mI2YTYqSDZgdmKINin2YTZhdiz2KfYqNmC2Kk6Ii8+DQoJCTx1aXRleHQgbmFtZT0iUVVJWlBPRF9RVUlaX0FUVEVNUFRfVkFMVUUiIHZhbHVlPSIlbiDZhdmGICV0Ii8+DQoJCTx1aXRleHQgbmFtZT0iUVVJWlBPRF9RVUlaX1NDT1JFIiB2YWx1ZT0iOtin2YTYr9ix2KzYqSDYp9mE2YXYs9is2YTYqSIvPg0KCQk8dWl0ZXh0IG5hbWU9IlFVSVpQT0RfUVVJWl9QQVNTU0NPUkUiIHZhbHVlPSI62K/Ysdis2Kkg2KfZhNmG2KzYp9itIi8+DQoJCTx1aXRleHQgbmFtZT0iUVVJWlBPRF9RVUlaX01BWFNDT1JFIiB2YWx1ZT0iOtin2YTYr9ix2KzYqSDYp9mE2YLYtdmI2YkiLz4NCgkJPHVpdGV4dCBuYW1lPSJRVUlaUE9EX1FVRVNBVE1QVF9TVFIiIHZhbHVlPSLYp9mE2YXYrdin2YjZhNipICVuINmF2YYgJXQiLz4NCgkJPHVpdGV4dCBuYW1lPSJRVUlaUE9EX1FVRVNUWVBFX1NUUiIgdmFsdWU9Itin2YTZhtmI2Lk6ICVzIi8+DQoJCTx1aXRleHQgbmFtZT0iUVVJWlBPRF9RVUVTVFlQRV9HUkQiIHZhbHVlPSLYqtmFINiq2LXYrdmK2K3ZhyIvPg0KCQk8dWl0ZXh0IG5hbWU9IlFVSVpQT0RfUVVFU1RZUEVfU1ZZIiB2YWx1ZT0i2KfYs9iq2LfZhNin2LkiLz4NCgkJPHVpdGV4dCBuYW1lPSJRVUlaUE9EX1FVSVpBVE1QVF9JTkYiIHZhbHVlPSLZhNinINmG2YfYp9im2YoiLz4NCgkJPHVpdGV4dCBuYW1lPSJRVUlaUE9EX1FVRVNBVE1QVF9JTkYiIHZhbHVlPSLZhNinINmG2YfYp9im2YoiLz4NCgkJPHVpdGV4dCBuYW1lPSJXQVJOSU5HTVNHX1lFU1NUUklORyIgdmFsdWU9ItmG2LnZhSIvPg0KCQk8dWl0ZXh0IG5hbWU9IldBUk5JTkdNU0dfTk9TVFJJTkciIHZhbHVlPSLZhNinIi8+DQoJCTx1aXRleHQgbmFtZT0iV0FSTklOR01TR19USVRMRVNUUklORyIgdmFsdWU9Itiq2K3YsNmK2LEg2LnZhiDYp9mE2KrZhtmC2YQg2YHZiiDYp9mE2YXYs9in2KjZgtipIi8+DQoJCTx1aXRleHQgbmFtZT0iV0FSTklOR01TR19NU0dTVFJJTkciIHZhbHVlPSLZh9mG2KfZgyDYo9iz2KbZhNipINmE2YUg2KrYqtmFINin2YTYpdis2KfYqNipINi52YTZitmH2Kcg2YHZiiDYp9mE2YXYs9in2KjZgtipLiDYp9mE2YbZgtixINi52YTZiSDZhti52YUg2LPZitiu2LHYrNmDINmF2YYg2KfZhNmF2LPYp9io2YLYqS4g2KfZhtmC2LEg2YTYpyDZhNmF2KrYp9io2LnYqSDYp9mE2YXYs9in2KjZgtipLiIvPg0KCQk8dWl0ZXh0IG5hbWU9IklORk9STUFUSU9OX0gyNjRfRkxBU0hQTEFZRVIiIHZhbHVlPSLZhtiz2K7YqSBGbGFzaCBQbGF5ZXIgINin2YTZhdir2KjYqtipINit2KfZhNmK2KfZiyDYudmE2Ykg2KzZh9in2LLZgyDZhNinINiq2K/YudmFINmH2LDYpyDYp9mE2YHZitiv2YrZiC4g2KfZhtmC2LEg2LnZhNmJINmF2YbYt9mC2Kkg2KfZhNmB2YrYr9mK2Ygg2YTYqtmG2LLZitmEINij2K3Yr9irINmG2LPYrtipINmF2YY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Ypdi42YfYp9ixINin2YTYtNix2YrYtyDYp9mE2KzYp9mG2KjZiiDZhNmE2YXYtNin2LHZg9mK2YYiLz4NCgkJPHVpdGV4dCBuYW1lPSJNVVRFIiB2YWx1ZT0i2LXYp9mF2KoiLz4NCgkJPHVpdGV4dCBuYW1lPSJET0NXUkFQX1RJVExFIiB2YWx1ZT0i2KfZhNmF2YTZgdin2Kog2KfZhNmF2LHZgdmC2Kkg2YHZiiBQcmVzZW50ZXIiLz4NCgkJPHVpdGV4dCBuYW1lPSJET0NXUkFQX01TRyIgdmFsdWU9Itin2YTYrdmB2Lgg2YHZiiDYrNmH2KfYsiDYp9mE2YPZhdio2YrZiNiq2LEiLz4NCgkJPHVpdGV4dCBuYW1lPSJET0NXUkFQX1BST01QVCIgdmFsdWU9Itin2YbZgtixINmH2YbYpyDZhNmE2KrZhtiy2YrZhCIvPg0KCTwvbGFuZ3VhZ2U+DQo8L2NvbmZpZ3VyYXRpb24+DQo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8A95C4-BD6C-469F-8981-83E2221176D7}&quot;/&gt;&lt;isInvalidForFieldText val=&quot;0&quot;/&gt;&lt;Image&gt;&lt;filename val=&quot;O:\Adobe_Presenter_Files\Kristian Secor, ART-40638, Principles of User Experience UX\AP11\lec01\data\asimages\{BB8A95C4-BD6C-469F-8981-83E2221176D7}_MtorLt.png&quot;/&gt;&lt;left val=&quot;0&quot;/&gt;&lt;top val=&quot;69&quot;/&gt;&lt;width val=&quot;709&quot;/&gt;&lt;height val=&quot;359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8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371371E-1EEB-4D39-9E1F-A84EFF377A76}&quot;/&gt;&lt;isInvalidForFieldText val=&quot;0&quot;/&gt;&lt;Image&gt;&lt;filename val=&quot;O:\Adobe_Presenter_Files\Kristian Secor, ART-40638, Principles of User Experience UX\AP11\lec01\data\asimages\{6371371E-1EEB-4D39-9E1F-A84EFF377A76}_MtorLt.png&quot;/&gt;&lt;left val=&quot;0&quot;/&gt;&lt;top val=&quot;11&quot;/&gt;&lt;width val=&quot;687&quot;/&gt;&lt;height val=&quot;484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8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instructor\Desktop\Adobe Presenter files\Kristian Secor, ART-40638, Principles of User Experience (UX)\PrinciplesofUX\pptsld1.wav"/>
  <p:tag name="PPSNARRATION" val="1,1544083928,O:\Adobe_Presenter_Files\Kristian Secor, ART-40638, Principles of User Experience UX\Lesson1content_pptx\Media.ppcx"/>
  <p:tag name="HTML_SHAPEINFO" val="&lt;SlideThumbPath val=&quot;Slide1.PNG&quot;/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8&quot;/&gt;&lt;/TableIndex&gt;&lt;/ShapeTextInfo&gt;"/>
  <p:tag name="HTML_SHAPEINFO" val="&lt;ThreeDShapeInfo&gt;&lt;uuid val=&quot;&quot;/&gt;&lt;isInvalidForFieldText val=&quot;0&quot;/&gt;&lt;Image&gt;&lt;filename val=&quot;O:\Adobe_Presenter_Files\Kristian Secor, ART-40638, Principles of User Experience UX\AP11\lec01\data\asimages\{6FEE5AE7-68FD-470A-9501-629687890A32}_1.png&quot;/&gt;&lt;left val=&quot;0&quot;/&gt;&lt;top val=&quot;492&quot;/&gt;&lt;width val=&quot;721&quot;/&gt;&lt;height val=&quot;40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3&quot;/&gt;&lt;/TableIndex&gt;&lt;/ShapeTextInfo&gt;"/>
  <p:tag name="HTML_SHAPEINFO" val="&lt;ThreeDShapeInfo&gt;&lt;uuid val=&quot;&quot;/&gt;&lt;isInvalidForFieldText val=&quot;0&quot;/&gt;&lt;Image&gt;&lt;filename val=&quot;O:\Adobe_Presenter_Files\Kristian Secor, ART-40638, Principles of User Experience UX\AP11\lec01\data\asimages\{FFD7366A-D342-4C9F-80D9-7D2EB7187DC1}_1.png&quot;/&gt;&lt;left val=&quot;0&quot;/&gt;&lt;top val=&quot;112&quot;/&gt;&lt;width val=&quot;663&quot;/&gt;&lt;height val=&quot;127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8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O:\Adobe_Presenter_Files\Kristian Secor, ART-40638, Principles of User Experience UX\AP11\lec01\data\asimages\{F357D7D0-725A-4B1E-AA60-D18FB150F375}_1.png&quot;/&gt;&lt;left val=&quot;648&quot;/&gt;&lt;top val=&quot;510&quot;/&gt;&lt;width val=&quot;43&quot;/&gt;&lt;height val=&quot;2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15861</TotalTime>
  <Words>1542</Words>
  <Application>Microsoft Macintosh PowerPoint</Application>
  <PresentationFormat>On-screen Show (4:3)</PresentationFormat>
  <Paragraphs>156</Paragraphs>
  <Slides>33</Slides>
  <Notes>8</Notes>
  <HiddenSlides>0</HiddenSlides>
  <MMClips>33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Lucida Console</vt:lpstr>
      <vt:lpstr>ＭＳ Ｐゴシック</vt:lpstr>
      <vt:lpstr>Times New Roman</vt:lpstr>
      <vt:lpstr>Wingdings</vt:lpstr>
      <vt:lpstr>Arial</vt:lpstr>
      <vt:lpstr>Radial</vt:lpstr>
      <vt:lpstr>Session #1: Intro to HTML</vt:lpstr>
      <vt:lpstr>What is HTML</vt:lpstr>
      <vt:lpstr>Web Browsers</vt:lpstr>
      <vt:lpstr>HTML Tags</vt:lpstr>
      <vt:lpstr>HTML Elements</vt:lpstr>
      <vt:lpstr>Element Attributes</vt:lpstr>
      <vt:lpstr>Essential tags</vt:lpstr>
      <vt:lpstr>Basic Structure of a HTML document</vt:lpstr>
      <vt:lpstr>Deprecated Tags and Attributes</vt:lpstr>
      <vt:lpstr>Some important tags</vt:lpstr>
      <vt:lpstr>Some important tags</vt:lpstr>
      <vt:lpstr>Now to put it together</vt:lpstr>
      <vt:lpstr>Attributes</vt:lpstr>
      <vt:lpstr>Structure Summary </vt:lpstr>
      <vt:lpstr>Text (Chapter 2) - Headings</vt:lpstr>
      <vt:lpstr>Paragraphs</vt:lpstr>
      <vt:lpstr>Bold, Italics</vt:lpstr>
      <vt:lpstr>Superscript and Subscript</vt:lpstr>
      <vt:lpstr>White Space</vt:lpstr>
      <vt:lpstr>Line Breaks and Horizontal Rules</vt:lpstr>
      <vt:lpstr>Semantic Markup (Non-Structural)</vt:lpstr>
      <vt:lpstr>Strong and Emphasis</vt:lpstr>
      <vt:lpstr>Quotations (blockquote and q)</vt:lpstr>
      <vt:lpstr>Abbreviations and Acronyms</vt:lpstr>
      <vt:lpstr>Citations and Definitions</vt:lpstr>
      <vt:lpstr>Summary of Text</vt:lpstr>
      <vt:lpstr>Lists (Chapter 3)</vt:lpstr>
      <vt:lpstr>Ordered Lists</vt:lpstr>
      <vt:lpstr>Unordered Lists</vt:lpstr>
      <vt:lpstr>Definition Lists</vt:lpstr>
      <vt:lpstr>Nested List</vt:lpstr>
      <vt:lpstr>Example</vt:lpstr>
      <vt:lpstr>Lists Summary</vt:lpstr>
    </vt:vector>
  </TitlesOfParts>
  <Company>Pfizer Inc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326</cp:revision>
  <dcterms:created xsi:type="dcterms:W3CDTF">2012-07-09T18:05:37Z</dcterms:created>
  <dcterms:modified xsi:type="dcterms:W3CDTF">2018-05-29T02:19:12Z</dcterms:modified>
</cp:coreProperties>
</file>