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256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</p:sldIdLst>
  <p:sldSz cx="9144000" cy="6858000" type="screen4x3"/>
  <p:notesSz cx="6997700" cy="9271000"/>
  <p:custDataLst>
    <p:tags r:id="rId3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CCCCFF"/>
    <a:srgbClr val="FFFF66"/>
    <a:srgbClr val="FF0000"/>
    <a:srgbClr val="77777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63"/>
    <p:restoredTop sz="83696"/>
  </p:normalViewPr>
  <p:slideViewPr>
    <p:cSldViewPr>
      <p:cViewPr>
        <p:scale>
          <a:sx n="119" d="100"/>
          <a:sy n="119" d="100"/>
        </p:scale>
        <p:origin x="840" y="-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25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tags" Target="tags/tag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9D0629A-00E8-3D41-83E3-238397185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fld id="{D19376C2-EBD2-B34C-A704-161ADBF11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8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C47B5F-17FA-1740-B1E3-6FA93234E0EB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70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book example</a:t>
            </a:r>
            <a:r>
              <a:rPr lang="en-US" baseline="0" dirty="0" smtClean="0"/>
              <a:t> has some </a:t>
            </a:r>
            <a:r>
              <a:rPr lang="en-US" baseline="0" dirty="0" err="1" smtClean="0"/>
              <a:t>css</a:t>
            </a:r>
            <a:r>
              <a:rPr lang="mr-IN" baseline="0" dirty="0" smtClean="0"/>
              <a:t>…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79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If a</a:t>
            </a:r>
            <a:r>
              <a:rPr lang="en-US" baseline="0" dirty="0" smtClean="0"/>
              <a:t> link is pointed to a different website, a full address is required! That means the http:// prepended to the web address!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4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To link to DVD reviews from the homepage: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&lt;a </a:t>
            </a:r>
            <a:r>
              <a:rPr lang="en-US" sz="8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href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="movies/</a:t>
            </a:r>
            <a:r>
              <a:rPr lang="en-US" sz="8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dvd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/</a:t>
            </a:r>
            <a:r>
              <a:rPr lang="en-US" sz="8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reviews.html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"&gt;Reviews&lt;/a&gt;</a:t>
            </a:r>
          </a:p>
          <a:p>
            <a:endParaRPr lang="en-US" sz="8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en-US" dirty="0" smtClean="0"/>
              <a:t>Home pages are generally </a:t>
            </a:r>
            <a:r>
              <a:rPr lang="en-US" dirty="0" err="1" smtClean="0"/>
              <a:t>index.html</a:t>
            </a:r>
            <a:r>
              <a:rPr lang="mr-IN" dirty="0" smtClean="0"/>
              <a:t>…</a:t>
            </a:r>
            <a:r>
              <a:rPr lang="en-US" dirty="0" smtClean="0"/>
              <a:t>so a</a:t>
            </a:r>
            <a:r>
              <a:rPr lang="en-US" baseline="0" dirty="0" smtClean="0"/>
              <a:t> link to http://</a:t>
            </a:r>
            <a:r>
              <a:rPr lang="en-US" baseline="0" dirty="0" err="1" smtClean="0"/>
              <a:t>examplearts.com</a:t>
            </a:r>
            <a:r>
              <a:rPr lang="en-US" baseline="0" dirty="0" smtClean="0"/>
              <a:t> would show </a:t>
            </a:r>
            <a:r>
              <a:rPr lang="en-US" baseline="0" dirty="0" smtClean="0"/>
              <a:t>http://</a:t>
            </a:r>
            <a:r>
              <a:rPr lang="en-US" baseline="0" dirty="0" err="1" smtClean="0"/>
              <a:t>examplearts.com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index.html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75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has some questionable usability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09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also includes specific</a:t>
            </a:r>
            <a:r>
              <a:rPr lang="en-US" baseline="0" dirty="0" smtClean="0"/>
              <a:t> parts of other pages</a:t>
            </a:r>
            <a:r>
              <a:rPr lang="mr-IN" baseline="0" dirty="0" smtClean="0"/>
              <a:t>…</a:t>
            </a:r>
            <a:r>
              <a:rPr lang="en-US" baseline="0" dirty="0" smtClean="0"/>
              <a:t>we simply target the id on the other page. So anyone linking to this page can link to </a:t>
            </a:r>
            <a:r>
              <a:rPr lang="en-US" baseline="0" dirty="0" err="1" smtClean="0"/>
              <a:t>somepage.html#prologue</a:t>
            </a:r>
            <a:r>
              <a:rPr lang="en-US" baseline="0" dirty="0" smtClean="0"/>
              <a:t> and reach the prologue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93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by creating a folder to hold the images!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06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80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Must be the same width x height proportion</a:t>
            </a:r>
            <a:r>
              <a:rPr lang="en-US" baseline="0" dirty="0" smtClean="0"/>
              <a:t> of the original! Anything else will make it disproportionate. To keep the same proportion, try giving it. A height only!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51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have more than one image</a:t>
            </a:r>
            <a:r>
              <a:rPr lang="en-US" baseline="0" dirty="0" smtClean="0"/>
              <a:t> inside of a figure tag as long as they share the same caption.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1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4" Type="http://schemas.openxmlformats.org/officeDocument/2006/relationships/tags" Target="../tags/tag13.xml"/><Relationship Id="rId5" Type="http://schemas.openxmlformats.org/officeDocument/2006/relationships/tags" Target="../tags/tag14.xml"/><Relationship Id="rId6" Type="http://schemas.openxmlformats.org/officeDocument/2006/relationships/tags" Target="../tags/tag15.xml"/><Relationship Id="rId7" Type="http://schemas.openxmlformats.org/officeDocument/2006/relationships/tags" Target="../tags/tag16.xml"/><Relationship Id="rId8" Type="http://schemas.openxmlformats.org/officeDocument/2006/relationships/tags" Target="../tags/tag17.xml"/><Relationship Id="rId9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2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4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2" Type="http://schemas.openxmlformats.org/officeDocument/2006/relationships/tags" Target="../tags/tag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9144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>
              <p:custDataLst>
                <p:tags r:id="rId5"/>
              </p:custDataLst>
            </p:nvPr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>
              <p:custDataLst>
                <p:tags r:id="rId6"/>
              </p:custDataLst>
            </p:nvPr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>
              <p:custDataLst>
                <p:tags r:id="rId7"/>
              </p:custDataLst>
            </p:nvPr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6751 w 4917"/>
                <a:gd name="T3" fmla="*/ -1 h 1000"/>
                <a:gd name="T4" fmla="*/ 7515 w 4917"/>
                <a:gd name="T5" fmla="*/ 765 h 1000"/>
                <a:gd name="T6" fmla="*/ 6750 w 4917"/>
                <a:gd name="T7" fmla="*/ 1529 h 1000"/>
                <a:gd name="T8" fmla="*/ 0 w 4917"/>
                <a:gd name="T9" fmla="*/ 1529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7" y="-1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1000"/>
                    <a:pt x="4416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7" name="Rectangle 7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0" y="6248400"/>
            <a:ext cx="91440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86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8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41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84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2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2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6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4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61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ags" Target="../tags/tag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tags" Target="../tags/tag2.xml"/><Relationship Id="rId14" Type="http://schemas.openxmlformats.org/officeDocument/2006/relationships/tags" Target="../tags/tag3.xml"/><Relationship Id="rId15" Type="http://schemas.openxmlformats.org/officeDocument/2006/relationships/tags" Target="../tags/tag4.xml"/><Relationship Id="rId16" Type="http://schemas.openxmlformats.org/officeDocument/2006/relationships/tags" Target="../tags/tag5.xml"/><Relationship Id="rId17" Type="http://schemas.openxmlformats.org/officeDocument/2006/relationships/tags" Target="../tags/tag6.xml"/><Relationship Id="rId18" Type="http://schemas.openxmlformats.org/officeDocument/2006/relationships/tags" Target="../tags/tag7.xml"/><Relationship Id="rId19" Type="http://schemas.openxmlformats.org/officeDocument/2006/relationships/tags" Target="../tags/tag8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031" name="AutoShape 3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032" name="AutoShape 4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2945 w 7000"/>
                <a:gd name="T3" fmla="*/ -1 h 1000"/>
                <a:gd name="T4" fmla="*/ 3171 w 7000"/>
                <a:gd name="T5" fmla="*/ 227 h 1000"/>
                <a:gd name="T6" fmla="*/ 2944 w 7000"/>
                <a:gd name="T7" fmla="*/ 453 h 1000"/>
                <a:gd name="T8" fmla="*/ 0 w 7000"/>
                <a:gd name="T9" fmla="*/ 453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500" y="-1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1000"/>
                    <a:pt x="6499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Line 5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000"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sp>
        <p:nvSpPr>
          <p:cNvPr id="4112" name="Text Box 16"/>
          <p:cNvSpPr txBox="1">
            <a:spLocks noChangeArrowheads="1"/>
          </p:cNvSpPr>
          <p:nvPr userDrawn="1">
            <p:custDataLst>
              <p:tags r:id="rId17"/>
            </p:custDataLst>
          </p:nvPr>
        </p:nvSpPr>
        <p:spPr bwMode="auto">
          <a:xfrm>
            <a:off x="8229600" y="6477000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3CDCB9BD-CFA8-9F41-AA19-3EF7EEE4652C}" type="slidenum">
              <a:rPr lang="en-US" sz="1000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sz="100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0" i="0" u="none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4" Type="http://schemas.openxmlformats.org/officeDocument/2006/relationships/tags" Target="../tags/tag24.xml"/><Relationship Id="rId5" Type="http://schemas.microsoft.com/office/2007/relationships/media" Target="../media/media1.m4a"/><Relationship Id="rId6" Type="http://schemas.openxmlformats.org/officeDocument/2006/relationships/audio" Target="../media/media1.m4a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.xml"/><Relationship Id="rId9" Type="http://schemas.openxmlformats.org/officeDocument/2006/relationships/image" Target="../media/image1.jpeg"/><Relationship Id="rId10" Type="http://schemas.openxmlformats.org/officeDocument/2006/relationships/image" Target="../media/image2.png"/><Relationship Id="rId1" Type="http://schemas.openxmlformats.org/officeDocument/2006/relationships/tags" Target="../tags/tag21.xml"/><Relationship Id="rId2" Type="http://schemas.openxmlformats.org/officeDocument/2006/relationships/tags" Target="../tags/tag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7" Type="http://schemas.openxmlformats.org/officeDocument/2006/relationships/image" Target="../media/image2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tiff"/><Relationship Id="rId5" Type="http://schemas.openxmlformats.org/officeDocument/2006/relationships/image" Target="../media/image2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6.tiff"/><Relationship Id="rId6" Type="http://schemas.openxmlformats.org/officeDocument/2006/relationships/image" Target="../media/image2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7" Type="http://schemas.openxmlformats.org/officeDocument/2006/relationships/image" Target="../media/image2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7" Type="http://schemas.openxmlformats.org/officeDocument/2006/relationships/image" Target="../media/image2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6" Type="http://schemas.openxmlformats.org/officeDocument/2006/relationships/image" Target="../media/image2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6" Type="http://schemas.openxmlformats.org/officeDocument/2006/relationships/image" Target="../media/image2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6" Type="http://schemas.openxmlformats.org/officeDocument/2006/relationships/image" Target="../media/image2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7.tiff"/><Relationship Id="rId6" Type="http://schemas.openxmlformats.org/officeDocument/2006/relationships/image" Target="../media/image28.tiff"/><Relationship Id="rId7" Type="http://schemas.openxmlformats.org/officeDocument/2006/relationships/image" Target="../media/image2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1.m4a"/><Relationship Id="rId2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2.m4a"/><Relationship Id="rId2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tiff"/><Relationship Id="rId5" Type="http://schemas.openxmlformats.org/officeDocument/2006/relationships/image" Target="../media/image30.tiff"/><Relationship Id="rId6" Type="http://schemas.openxmlformats.org/officeDocument/2006/relationships/image" Target="../media/image2.png"/><Relationship Id="rId1" Type="http://schemas.microsoft.com/office/2007/relationships/media" Target="../media/media23.m4a"/><Relationship Id="rId2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6" Type="http://schemas.openxmlformats.org/officeDocument/2006/relationships/image" Target="../media/image2.png"/><Relationship Id="rId1" Type="http://schemas.microsoft.com/office/2007/relationships/media" Target="../media/media24.m4a"/><Relationship Id="rId2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33.tiff"/><Relationship Id="rId6" Type="http://schemas.openxmlformats.org/officeDocument/2006/relationships/image" Target="../media/image34.tiff"/><Relationship Id="rId7" Type="http://schemas.openxmlformats.org/officeDocument/2006/relationships/image" Target="../media/image2.png"/><Relationship Id="rId1" Type="http://schemas.microsoft.com/office/2007/relationships/media" Target="../media/media25.m4a"/><Relationship Id="rId2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tiff"/><Relationship Id="rId5" Type="http://schemas.openxmlformats.org/officeDocument/2006/relationships/image" Target="../media/image36.tiff"/><Relationship Id="rId6" Type="http://schemas.openxmlformats.org/officeDocument/2006/relationships/image" Target="../media/image2.png"/><Relationship Id="rId1" Type="http://schemas.microsoft.com/office/2007/relationships/media" Target="../media/media26.m4a"/><Relationship Id="rId2" Type="http://schemas.openxmlformats.org/officeDocument/2006/relationships/audio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7.tiff"/><Relationship Id="rId5" Type="http://schemas.openxmlformats.org/officeDocument/2006/relationships/image" Target="../media/image38.tiff"/><Relationship Id="rId6" Type="http://schemas.openxmlformats.org/officeDocument/2006/relationships/image" Target="../media/image2.png"/><Relationship Id="rId1" Type="http://schemas.microsoft.com/office/2007/relationships/media" Target="../media/media27.m4a"/><Relationship Id="rId2" Type="http://schemas.openxmlformats.org/officeDocument/2006/relationships/audio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8.m4a"/><Relationship Id="rId2" Type="http://schemas.openxmlformats.org/officeDocument/2006/relationships/audio" Target="../media/media28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hyperlink" Target="http://cnn.com/" TargetMode="External"/><Relationship Id="rId6" Type="http://schemas.openxmlformats.org/officeDocument/2006/relationships/image" Target="../media/image3.tiff"/><Relationship Id="rId7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8.tiff"/><Relationship Id="rId6" Type="http://schemas.openxmlformats.org/officeDocument/2006/relationships/image" Target="../media/image2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2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1.tiff"/><Relationship Id="rId6" Type="http://schemas.openxmlformats.org/officeDocument/2006/relationships/image" Target="../media/image12.tiff"/><Relationship Id="rId7" Type="http://schemas.openxmlformats.org/officeDocument/2006/relationships/image" Target="../media/image2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"/>
          <p:cNvSpPr>
            <a:spLocks noGrp="1" noChangeArrowheads="1"/>
          </p:cNvSpPr>
          <p:nvPr>
            <p:ph type="ftr" sz="quarter" idx="10"/>
            <p:custDataLst>
              <p:tags r:id="rId2"/>
            </p:custDataLst>
          </p:nvPr>
        </p:nvSpPr>
        <p:spPr>
          <a:xfrm>
            <a:off x="0" y="6248400"/>
            <a:ext cx="9144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smtClean="0">
                <a:cs typeface="Arial" charset="0"/>
              </a:rPr>
              <a:t>© Kristian Secor 2018 UC San Diego Extension Online Learning Course: HTML5 and CSS</a:t>
            </a:r>
            <a:endParaRPr lang="en-US" sz="1000">
              <a:cs typeface="Arial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>
          <a:xfrm>
            <a:off x="228600" y="1427163"/>
            <a:ext cx="8077200" cy="1609725"/>
          </a:xfrm>
        </p:spPr>
        <p:txBody>
          <a:bodyPr/>
          <a:lstStyle/>
          <a:p>
            <a:pPr eaLnBrk="1" hangingPunct="1"/>
            <a:r>
              <a:rPr lang="en-US" sz="4200" dirty="0">
                <a:latin typeface="Arial" charset="0"/>
                <a:ea typeface="ＭＳ Ｐゴシック" charset="0"/>
                <a:cs typeface="ＭＳ Ｐゴシック" charset="0"/>
              </a:rPr>
              <a:t>Session </a:t>
            </a:r>
            <a:r>
              <a:rPr lang="en-US" sz="4200" dirty="0" smtClean="0">
                <a:latin typeface="Arial" charset="0"/>
                <a:ea typeface="ＭＳ Ｐゴシック" charset="0"/>
                <a:cs typeface="ＭＳ Ｐゴシック" charset="0"/>
              </a:rPr>
              <a:t>#2: Links, Images, and Tables</a:t>
            </a:r>
            <a:endParaRPr lang="en-US" sz="4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3" name="Picture 7" descr="keyboar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3400"/>
            <a:ext cx="23876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9"/>
          <p:cNvSpPr>
            <a:spLocks noGrp="1" noChangeArrowheads="1"/>
          </p:cNvSpPr>
          <p:nvPr>
            <p:ph type="subTitle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Linking to a specific part of the page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We can use the hashtag # to link to an id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2126769"/>
            <a:ext cx="3048000" cy="1831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625" y="3958011"/>
            <a:ext cx="7219950" cy="2127082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4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 example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3957" y="1485900"/>
            <a:ext cx="6977898" cy="4419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5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Links are created using the &lt;a&gt; element.</a:t>
            </a:r>
          </a:p>
          <a:p>
            <a:r>
              <a:rPr lang="en-US" sz="2600" dirty="0" smtClean="0"/>
              <a:t>The </a:t>
            </a:r>
            <a:r>
              <a:rPr lang="en-US" sz="2600" dirty="0"/>
              <a:t>&lt;a&gt; element uses the </a:t>
            </a:r>
            <a:r>
              <a:rPr lang="en-US" sz="2600" dirty="0" err="1"/>
              <a:t>href</a:t>
            </a:r>
            <a:r>
              <a:rPr lang="en-US" sz="2600" dirty="0"/>
              <a:t> attribute to </a:t>
            </a:r>
            <a:r>
              <a:rPr lang="en-US" sz="2600" dirty="0" smtClean="0"/>
              <a:t>indicate the </a:t>
            </a:r>
            <a:r>
              <a:rPr lang="en-US" sz="2600" dirty="0"/>
              <a:t>page you are linking to.</a:t>
            </a:r>
          </a:p>
          <a:p>
            <a:r>
              <a:rPr lang="en-US" sz="2600" dirty="0" smtClean="0"/>
              <a:t>If </a:t>
            </a:r>
            <a:r>
              <a:rPr lang="en-US" sz="2600" dirty="0"/>
              <a:t>you are linking to a page within your own site, it </a:t>
            </a:r>
            <a:r>
              <a:rPr lang="en-US" sz="2600" dirty="0" smtClean="0"/>
              <a:t>is best </a:t>
            </a:r>
            <a:r>
              <a:rPr lang="en-US" sz="2600" dirty="0"/>
              <a:t>to use relative links rather than qualified URLs.</a:t>
            </a:r>
          </a:p>
          <a:p>
            <a:r>
              <a:rPr lang="en-US" sz="2600" dirty="0" smtClean="0"/>
              <a:t>You </a:t>
            </a:r>
            <a:r>
              <a:rPr lang="en-US" sz="2600" dirty="0"/>
              <a:t>can create links to open email programs with </a:t>
            </a:r>
            <a:r>
              <a:rPr lang="en-US" sz="2600" dirty="0" smtClean="0"/>
              <a:t>an email </a:t>
            </a:r>
            <a:r>
              <a:rPr lang="en-US" sz="2600" dirty="0"/>
              <a:t>address in the "to" field.</a:t>
            </a:r>
          </a:p>
          <a:p>
            <a:r>
              <a:rPr lang="en-US" sz="2600" dirty="0" smtClean="0"/>
              <a:t> </a:t>
            </a:r>
            <a:r>
              <a:rPr lang="en-US" sz="2600" dirty="0"/>
              <a:t>You can use the id attribute to target elements </a:t>
            </a:r>
            <a:r>
              <a:rPr lang="en-US" sz="2600" dirty="0" smtClean="0"/>
              <a:t>within a </a:t>
            </a:r>
            <a:r>
              <a:rPr lang="en-US" sz="2600" dirty="0"/>
              <a:t>page that can be linked to.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Kristian Secor 2018 UC San Diego Extension Online Learning Course: HTML5 and CSS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5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to images!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Adding images to pages</a:t>
            </a:r>
          </a:p>
          <a:p>
            <a:r>
              <a:rPr lang="en-US" sz="3600" dirty="0" smtClean="0"/>
              <a:t>Formatting images properly</a:t>
            </a:r>
          </a:p>
          <a:p>
            <a:r>
              <a:rPr lang="en-US" sz="3600" dirty="0" smtClean="0"/>
              <a:t>Optimizing images for the web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810000"/>
            <a:ext cx="7696200" cy="199039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5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Images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83704" y="1676400"/>
            <a:ext cx="7924800" cy="61649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604" y="2539054"/>
            <a:ext cx="5715000" cy="347644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Heights and Widths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209800" y="1447800"/>
            <a:ext cx="3772694" cy="283858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5029200"/>
            <a:ext cx="7773228" cy="489558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5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place images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26286" y="1421590"/>
            <a:ext cx="2153239" cy="287712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343" y="4430628"/>
            <a:ext cx="7490086" cy="1657918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7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alignment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25650" y="3614529"/>
            <a:ext cx="4279900" cy="230171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82" y="1905000"/>
            <a:ext cx="8136360" cy="1377376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3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751" y="1704442"/>
            <a:ext cx="1940310" cy="2365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19" y="4173961"/>
            <a:ext cx="7870581" cy="1845839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9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rules for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Save images in the right format (</a:t>
            </a:r>
            <a:r>
              <a:rPr lang="en-US" dirty="0" err="1" smtClean="0"/>
              <a:t>jpeg,gif,png</a:t>
            </a:r>
            <a:r>
              <a:rPr lang="en-US" dirty="0" smtClean="0"/>
              <a:t>)</a:t>
            </a:r>
          </a:p>
          <a:p>
            <a:r>
              <a:rPr lang="en-US" dirty="0" smtClean="0"/>
              <a:t>Save it at the right size</a:t>
            </a:r>
          </a:p>
          <a:p>
            <a:r>
              <a:rPr lang="en-US" dirty="0" smtClean="0"/>
              <a:t>Use the correct resolution (72dpi)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start with Links (Chapter 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this section we need to focus on three areas: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Creating links between pages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Linking to other sites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Links to email addresses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0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and Caption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158875" y="1447800"/>
            <a:ext cx="3149850" cy="244654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06" y="4199144"/>
            <a:ext cx="7391400" cy="74295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2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/>
              <a:t>&lt;</a:t>
            </a:r>
            <a:r>
              <a:rPr lang="en-US" sz="2400" dirty="0" err="1"/>
              <a:t>img</a:t>
            </a:r>
            <a:r>
              <a:rPr lang="en-US" sz="2400" dirty="0"/>
              <a:t>&gt; element is used to add images to a         </a:t>
            </a:r>
            <a:r>
              <a:rPr lang="en-US" sz="2400" dirty="0" smtClean="0"/>
              <a:t>web </a:t>
            </a:r>
            <a:r>
              <a:rPr lang="en-US" sz="2400" dirty="0"/>
              <a:t>page.</a:t>
            </a:r>
          </a:p>
          <a:p>
            <a:r>
              <a:rPr lang="en-US" sz="2400" dirty="0" smtClean="0"/>
              <a:t>You </a:t>
            </a:r>
            <a:r>
              <a:rPr lang="en-US" sz="2400" dirty="0"/>
              <a:t>must always specify a </a:t>
            </a:r>
            <a:r>
              <a:rPr lang="en-US" sz="2400" dirty="0" err="1"/>
              <a:t>src</a:t>
            </a:r>
            <a:r>
              <a:rPr lang="en-US" sz="2400" dirty="0"/>
              <a:t> attribute to indicate the source of an image and an alt attribute to describe the content of an image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You </a:t>
            </a:r>
            <a:r>
              <a:rPr lang="en-US" sz="2400" dirty="0"/>
              <a:t>should save images at the size you will be using them on the web page and in the appropriate format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Photographs </a:t>
            </a:r>
            <a:r>
              <a:rPr lang="en-US" sz="2400" dirty="0"/>
              <a:t>are best saved as JPEGs; illustrations or logos that use flat colors are better saved as GIFs.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0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Tables (Chapter 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create tables</a:t>
            </a:r>
          </a:p>
          <a:p>
            <a:r>
              <a:rPr lang="en-US" dirty="0" smtClean="0"/>
              <a:t>When to use tables </a:t>
            </a:r>
          </a:p>
          <a:p>
            <a:r>
              <a:rPr lang="en-US" dirty="0" smtClean="0"/>
              <a:t>How to deal with complex data in tables</a:t>
            </a:r>
            <a:endParaRPr lang="en-US" dirty="0"/>
          </a:p>
          <a:p>
            <a:r>
              <a:rPr lang="en-US" dirty="0" smtClean="0"/>
              <a:t>Think ”spreadsheet”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0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Table Structure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29200" y="3346450"/>
            <a:ext cx="1168400" cy="9271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00" y="2165350"/>
            <a:ext cx="2247900" cy="32893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3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Headings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74156" y="5030969"/>
            <a:ext cx="2857500" cy="10541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256" y="1520877"/>
            <a:ext cx="4305300" cy="32893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2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Spanning Columns/ </a:t>
            </a:r>
            <a:r>
              <a:rPr lang="en-US" dirty="0" err="1" smtClean="0"/>
              <a:t>Colspan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073513" y="3156679"/>
            <a:ext cx="2258786" cy="2794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556" y="1713251"/>
            <a:ext cx="7378700" cy="14097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4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Spanning Rows	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07306" y="4948420"/>
            <a:ext cx="5791200" cy="1270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907" y="1518535"/>
            <a:ext cx="2775997" cy="314325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6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Headers and Footers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38800" y="1978077"/>
            <a:ext cx="2094872" cy="35052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439" y="3276600"/>
            <a:ext cx="4927600" cy="13462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6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Tables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/>
              <a:t>&lt;table&gt; element is used to add tables to a web </a:t>
            </a:r>
            <a:r>
              <a:rPr lang="en-US" sz="2400" dirty="0" smtClean="0"/>
              <a:t>page</a:t>
            </a:r>
            <a:r>
              <a:rPr lang="en-US" sz="2400" dirty="0"/>
              <a:t>.</a:t>
            </a:r>
          </a:p>
          <a:p>
            <a:r>
              <a:rPr lang="en-US" sz="2400" dirty="0" smtClean="0"/>
              <a:t>A </a:t>
            </a:r>
            <a:r>
              <a:rPr lang="en-US" sz="2400" dirty="0"/>
              <a:t>table is drawn out row by row. Each row is created </a:t>
            </a:r>
            <a:r>
              <a:rPr lang="en-US" sz="2400" dirty="0" smtClean="0"/>
              <a:t>with </a:t>
            </a:r>
            <a:r>
              <a:rPr lang="en-US" sz="2400" dirty="0"/>
              <a:t>the &lt;</a:t>
            </a:r>
            <a:r>
              <a:rPr lang="en-US" sz="2400" dirty="0" err="1"/>
              <a:t>tr</a:t>
            </a:r>
            <a:r>
              <a:rPr lang="en-US" sz="2400" dirty="0"/>
              <a:t>&gt; element.</a:t>
            </a:r>
          </a:p>
          <a:p>
            <a:r>
              <a:rPr lang="en-US" sz="2400" dirty="0" smtClean="0"/>
              <a:t>Inside </a:t>
            </a:r>
            <a:r>
              <a:rPr lang="en-US" sz="2400" dirty="0"/>
              <a:t>each row there are a number of cells represented by the &lt;td&gt; element (or &lt;</a:t>
            </a:r>
            <a:r>
              <a:rPr lang="en-US" sz="2400" dirty="0" err="1"/>
              <a:t>th</a:t>
            </a:r>
            <a:r>
              <a:rPr lang="en-US" sz="2400" dirty="0"/>
              <a:t>&gt; if it is a header). </a:t>
            </a:r>
          </a:p>
          <a:p>
            <a:r>
              <a:rPr lang="en-US" sz="2400" dirty="0" smtClean="0"/>
              <a:t>You </a:t>
            </a:r>
            <a:r>
              <a:rPr lang="en-US" sz="2400" dirty="0"/>
              <a:t>can make cells of a table span more than one row or column using the </a:t>
            </a:r>
            <a:r>
              <a:rPr lang="en-US" sz="2400" dirty="0" err="1"/>
              <a:t>rowspan</a:t>
            </a:r>
            <a:r>
              <a:rPr lang="en-US" sz="2400" dirty="0"/>
              <a:t> and </a:t>
            </a:r>
            <a:r>
              <a:rPr lang="en-US" sz="2400" dirty="0" err="1"/>
              <a:t>colspan</a:t>
            </a:r>
            <a:r>
              <a:rPr lang="en-US" sz="2400" dirty="0"/>
              <a:t> attributes.</a:t>
            </a:r>
          </a:p>
          <a:p>
            <a:r>
              <a:rPr lang="en-US" sz="2400" dirty="0" smtClean="0"/>
              <a:t>For </a:t>
            </a:r>
            <a:r>
              <a:rPr lang="en-US" sz="2400" dirty="0"/>
              <a:t>long tables you can split the table into a &lt;</a:t>
            </a:r>
            <a:r>
              <a:rPr lang="en-US" sz="2400" dirty="0" err="1"/>
              <a:t>thead</a:t>
            </a:r>
            <a:r>
              <a:rPr lang="en-US" sz="2400" dirty="0"/>
              <a:t>&gt;, &lt;</a:t>
            </a:r>
            <a:r>
              <a:rPr lang="en-US" sz="2400" dirty="0" err="1"/>
              <a:t>tbody</a:t>
            </a:r>
            <a:r>
              <a:rPr lang="en-US" sz="2400" dirty="0"/>
              <a:t>&gt;, and &lt;</a:t>
            </a:r>
            <a:r>
              <a:rPr lang="en-US" sz="2400" dirty="0" err="1"/>
              <a:t>tfoot</a:t>
            </a:r>
            <a:r>
              <a:rPr lang="en-US" sz="2400" dirty="0"/>
              <a:t>&gt;.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7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 are 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Links </a:t>
            </a:r>
            <a:r>
              <a:rPr lang="en-US" dirty="0" smtClean="0"/>
              <a:t>from </a:t>
            </a:r>
            <a:r>
              <a:rPr lang="en-US" dirty="0"/>
              <a:t>one website to another</a:t>
            </a:r>
          </a:p>
          <a:p>
            <a:r>
              <a:rPr lang="en-US" dirty="0" smtClean="0"/>
              <a:t>Links </a:t>
            </a:r>
            <a:r>
              <a:rPr lang="en-US" dirty="0"/>
              <a:t>from one page to another on the same </a:t>
            </a:r>
            <a:r>
              <a:rPr lang="en-US" dirty="0" smtClean="0"/>
              <a:t>website</a:t>
            </a:r>
          </a:p>
          <a:p>
            <a:r>
              <a:rPr lang="en-US" dirty="0" smtClean="0"/>
              <a:t>Links </a:t>
            </a:r>
            <a:r>
              <a:rPr lang="en-US" dirty="0"/>
              <a:t>from one part of a web page to another part of </a:t>
            </a:r>
            <a:r>
              <a:rPr lang="en-US" dirty="0" smtClean="0"/>
              <a:t>the same </a:t>
            </a:r>
            <a:r>
              <a:rPr lang="en-US" dirty="0"/>
              <a:t>page</a:t>
            </a:r>
          </a:p>
          <a:p>
            <a:r>
              <a:rPr lang="en-US" dirty="0" smtClean="0"/>
              <a:t>Links </a:t>
            </a:r>
            <a:r>
              <a:rPr lang="en-US" dirty="0"/>
              <a:t>that open in a new browser window</a:t>
            </a:r>
          </a:p>
          <a:p>
            <a:r>
              <a:rPr lang="en-US" dirty="0" smtClean="0"/>
              <a:t>Links </a:t>
            </a:r>
            <a:r>
              <a:rPr lang="en-US" dirty="0"/>
              <a:t>that start up your email program and address </a:t>
            </a:r>
            <a:r>
              <a:rPr lang="en-US" dirty="0" smtClean="0"/>
              <a:t>as a new email </a:t>
            </a:r>
            <a:r>
              <a:rPr lang="en-US" dirty="0"/>
              <a:t>to someone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Kristian Secor 2018 UC San Diego Extension Online Learning Course: HTML5 and CSS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2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Links use the &lt;a&gt; element</a:t>
            </a:r>
          </a:p>
          <a:p>
            <a:r>
              <a:rPr lang="en-US" sz="2000" dirty="0" smtClean="0"/>
              <a:t>Its </a:t>
            </a:r>
            <a:r>
              <a:rPr lang="en-US" sz="2000" dirty="0" err="1" smtClean="0"/>
              <a:t>href</a:t>
            </a:r>
            <a:r>
              <a:rPr lang="en-US" sz="2000" dirty="0" smtClean="0"/>
              <a:t> attribute tells the browser where to go: &lt;a </a:t>
            </a:r>
            <a:r>
              <a:rPr lang="en-US" sz="2000" dirty="0" err="1" smtClean="0"/>
              <a:t>href</a:t>
            </a:r>
            <a:r>
              <a:rPr lang="en-US" sz="2000" dirty="0" smtClean="0"/>
              <a:t>=</a:t>
            </a:r>
            <a:r>
              <a:rPr lang="en-US" sz="2000" dirty="0" smtClean="0">
                <a:hlinkClick r:id="rId5"/>
              </a:rPr>
              <a:t>“http://cnn.com</a:t>
            </a:r>
            <a:r>
              <a:rPr lang="en-US" sz="2000" dirty="0" smtClean="0"/>
              <a:t>”&gt;</a:t>
            </a:r>
          </a:p>
          <a:p>
            <a:r>
              <a:rPr lang="en-US" sz="2000" dirty="0" smtClean="0"/>
              <a:t>The content between is what the user sees: &lt;a </a:t>
            </a:r>
            <a:r>
              <a:rPr lang="en-US" sz="2000" dirty="0" err="1" smtClean="0"/>
              <a:t>href</a:t>
            </a:r>
            <a:r>
              <a:rPr lang="en-US" sz="2000" dirty="0" smtClean="0"/>
              <a:t>=</a:t>
            </a:r>
            <a:r>
              <a:rPr lang="en-US" sz="2000" dirty="0" smtClean="0">
                <a:hlinkClick r:id="rId5"/>
              </a:rPr>
              <a:t>“http://cnn.com</a:t>
            </a:r>
            <a:r>
              <a:rPr lang="en-US" sz="2000" dirty="0" smtClean="0"/>
              <a:t>”&gt;CNN </a:t>
            </a:r>
            <a:r>
              <a:rPr lang="en-US" sz="2000" dirty="0" smtClean="0">
                <a:sym typeface="Wingdings"/>
              </a:rPr>
              <a:t></a:t>
            </a:r>
          </a:p>
          <a:p>
            <a:r>
              <a:rPr lang="en-US" sz="2000" dirty="0" smtClean="0">
                <a:sym typeface="Wingdings"/>
              </a:rPr>
              <a:t>And it needs a closing tag:   &lt;a </a:t>
            </a:r>
            <a:r>
              <a:rPr lang="en-US" sz="2000" dirty="0" err="1" smtClean="0">
                <a:sym typeface="Wingdings"/>
              </a:rPr>
              <a:t>href</a:t>
            </a:r>
            <a:r>
              <a:rPr lang="en-US" sz="2000" dirty="0" smtClean="0">
                <a:sym typeface="Wingdings"/>
              </a:rPr>
              <a:t>=</a:t>
            </a:r>
            <a:r>
              <a:rPr lang="en-US" sz="2000" dirty="0" smtClean="0">
                <a:sym typeface="Wingdings"/>
                <a:hlinkClick r:id="rId5"/>
              </a:rPr>
              <a:t>“http://cnn.com</a:t>
            </a:r>
            <a:r>
              <a:rPr lang="en-US" sz="2000" dirty="0" smtClean="0">
                <a:sym typeface="Wingdings"/>
              </a:rPr>
              <a:t>”&gt;CNN&lt;/a&gt;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75" y="3810000"/>
            <a:ext cx="7848600" cy="2133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8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Sites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07506" y="4495800"/>
            <a:ext cx="2590800" cy="15367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286000"/>
            <a:ext cx="7862299" cy="1638746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0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 within the same site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32956" y="4876800"/>
            <a:ext cx="1739900" cy="11938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68" y="2133600"/>
            <a:ext cx="7988300" cy="22225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8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bit about directories (folders)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Links need to follow web site structure!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250" y="2209800"/>
            <a:ext cx="5651500" cy="370506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8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Email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5900"/>
            <a:ext cx="7924800" cy="4419600"/>
          </a:xfrm>
        </p:spPr>
        <p:txBody>
          <a:bodyPr/>
          <a:lstStyle/>
          <a:p>
            <a:r>
              <a:rPr lang="en-US" dirty="0" smtClean="0"/>
              <a:t>This will open your email client and automatically put the address in the “To:” field.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0" y="3505200"/>
            <a:ext cx="7366000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906" y="5286375"/>
            <a:ext cx="3048000" cy="762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1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Opening a link in a new window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00" y="4648200"/>
            <a:ext cx="4318000" cy="6731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88" y="3251200"/>
            <a:ext cx="7791824" cy="4445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4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THEME_BG_IMAGE" val=""/>
  <p:tag name="MMPROD_10484PHOTO" val="/9j/4AAQSkZJRgABAQAAAQABAAD/2wBDAAMCAgMCAgMDAwMEAwMEBQgFBQQEBQoHBwYIDAoMDAsKCwsNDhIQDQ4RDgsLEBYQERMUFRUVDA8XGBYUGBIUFRT/2wBDAQMEBAUEBQkFBQkUDQsNFBQUFBQUFBQUFBQUFBQUFBQUFBQUFBQUFBQUFBQUFBQUFBQUFBQUFBQUFBQUFBQUFBT/wAARCABUAE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GMEdzWxoehX+uz+XZQGY9Gc8Iv1Pb6daz1ZIWUyEYycbjgHj+Vb0fw/i8Xa/Y3d9qjzWgG6SxlV4odu0KFRVYBjkHkjoTgA819bisWqPuxWp89hcK63vSehtj4XeIFQGKK3nP92OYE/risK6ju9Ju2tryF7adOGSQYI9/ce44r3Lw3p9loemW+m2X7m0t1EaRgkkD056/wBPpXh/x1+N/hjwTrQ0bxvp2qeGpCGk0rXTCLqxvUGMrvjy6HkZVlypIPIIJ82jjXOSVVaHfVwvJG9Lcki1AKOT+VWE1AtgDj8a4nw18QPDHi8L/Yuv6fqLNwEhmG//AL5ODnj0rpVUj8+lev7OEleJ5ftJxdpKx0EEwK5J5+tMuJhggVkq79ieKy/FXiiz8I6JcatqcvlWkOAcnBdiflQe5PH1rHl5NWy1Ny91I+c/20Pjg2jWR+H2iyMdQvoll1WaMnMUB5WD/ekwC3omB/Hx8s6ZJLb2y7rVZSwB5Xp7Vu+Oxd6vZTeM9RlE+oa3fTXMmCMIS/C+wVQox2AArnNU1FI7WxLRpcO8e9iOcZxxXz9at7Wd5bdD6rC4fkpJx36n1f8AtU/GS/8Ah9a2Wk6BII9Zuly04XJgVidpX0b5WOT0G3uQR8sQaxqt9cm9vtW1C7vGO5p5ZnZ8+uc9fpX1L+1n4dv7bwrc6hoOlWstzqssVvqGozMZJoVQfu1jU8Ip2Asw5JVRjnNfG1pZ6xBqsEE90Z4mbaxVRgfgPr3610YyE3NyvZGOWunGCVrs+nfg9+3L4q+Et9bWXiGW48WeGgQj2t3NuuoFz1ilbn/gL5U9sda+gP2kfiF8P/2jfgFc3Phq/ubrWNPkiv7a3mtXheBj8jpIHAA3IWGFJBKrjPWvz68S/BXxbpOtRM9rdwfaQk0MhDAuGGVK+o4xx3/Cvpn4MfBbxDoXh69m8Wm48q8t/LhtLgFXIbaS5HpwOD1PbjnzJONKPM3c9iOElWm/d5T5+8Lxw29wjtHtCsBKORgex6qe+R0r69/Zp8eav4mk1Gy1HUpb3TtOfy7aVgZp7jeMqGbjhRxu6njOea8J+NPwT1XSA+vWNusWjXAd3kttyqpABUsv8JOG9iQSOoFdP+zJ490X4Xad4Tt9R3tLr90zyPEwLQKSRGxU9FwqjHbJNX7aUVz020zz6tCKk6c0nY+tbzVHbxJBokB8iRozPNPKo+WIYzsH945ABPHOcHGKm1rwHpPjm0ltbuJruzcbZLedt6n6eh9xzXOa78QdOtvEkF3LL5cUtvseZlBBXdxz6Zo8G/tH+ALu5uNIuddtNOnhneGGS7lWMSYPVSfvDIPPAzkZOK5KtWtU1cmx06VOGkY2Plb9o/8AZ1174bwR6fpeLzwjdztdW9zIx3W7AHMLgdSM8H+Ie4OPLvhV4Kv/ABPpl3PZX9pbvFIIpY7vcGXGcY+U+9fqE0GgfFrwdqOmi7hv7KQsi3NqwdUcAYZG6Hk9RxjIrwb4dfBNfh3FqemamY7y888MbhEUCRMfKRnb7+vOea53iJRjtqdcYu9uh1njywGseCNdtEVXeS0cqBySV+bj3+X86+I7y0tdO16EQ2yuJGVlUuFM0hPb1PGMdT0r7pTwjog66fFj2Zxj9a+e/jd8Ih4c1FtX063M+iFvN2oObNiygDPYbiu0jkHjqAT9LjYzklJdNzyMqrQpSdN9djXl8Q6n498ETz6laTWEtjGgsZ7G1dphKqjA3LwSQAuwckHJzxifwN8RdU1Hw9aNqsxLAvFLE6lXRl/vDsaxPhNrVyksrT6nHZwmMqvnMXcr6BjnB47dadqlxpkuuzLZSBop5C/BHzZ4Le2QOvevmqx9xzSVlfcXWfjDqHgb4laRpN+P7V8IeI9Hk87TpCBskV2VtjH7uQ68Hjr04I+frj4bM3iCy1zRmVdCF4RFJLIWuIVQhfJJIAYBQvP+1+NdP+0Jr8D/ABO8K2Vs2Tp9i5YjsXcf0TNc3ovxHfR9C+wSBHs5rv7dtOdwIBGxfZsqOP7te1Ti6uFjLqvyPmMVGMK8mj6dl0+LxB4XtNPmjWWd7WGMQuxBAyW7c9Oa5Rv2PWk1iPWb2/lkspm2yBYlLmPsMkEKcEruXBAP41z3w08capqfiQie1ltrm/gUrKWAVO+FHcYAXIyelfUPgz4kpb+DdTeaWIwxM0CwzkbgdvJyM4HBPPT8K8icZxdkWmmrne/Daxh8PeG9JgshFp1p5/kxwqigFAOFA5wMADJ9uea7LVLTSbuYST+U+c4Y4Of88V8naN8e9Y8R+H3ngsRp2mC78ixnlGZLnGNzjAO1DgLljkZPGeB6PpWu6rPaL9o1GKyjHMe8bjJnq3HTtXNO0NHqVG8meYfHv9pXTfgyiaZb2/8Aania4g86K3Y4hgQnAeU9Tkg4QcnGSQME/DXxJ+Ovi/4nakbrWtXkdLYYgt7bEMMXuqL0Pucngc1k/Fbx3c/ET4ga9r9yWBvbgiKNm3GKIcRp7hVCrkYzjPeuOiBkhnP96QjH0/8A119tUqN+6j52jSUEpPc9h+G/jK48WWs9tqN6yXtuwCyjgSofUDqRg/UfjXp+jeKrPw9GxmMkkxPzSt1OP5DjpXzV4AmNtqk0TEp5q5Q9Mke/416JfXwVN9zKFhVcuztxivmq9J8zifZ4SV6ancj1jUJfE3j281WUEBwCinsg+VR+lc14u0i+ewtdXtpS1nua3ZYyd0UgJYcf3SrAgj0I7VVj+IEUFzdS/YZCZm8mJw4GABxkemSDxWrYajNbeUqTkQSOglRsFSAe4PHGTz9a9ynTX1ZQT1R4VaXtaza6s9T+DWuajr+nXY1LU5NQ1YIfszSRiNgqjHIT7vAA65PUmu0i8RXh0C60KcC2u9TuAn2ZG3uMn5htX7oIA465JOeueE8DeDIvDEMurXF1carcxq5t7bzsxCQgBWcswXaudxLEAYxnpXbeE7fRPDWi/wBtf2jBqOpInmzTRTCWQEEtgsSNxzk549BwAT407rVI65w9mkm9ex6j4XYafIunSZitLGII21uZCASxOepJLHH5dK7aKSTxDGs3EcS8RrkqSPUgdM4rwbwD8V9N8ffEi70WIBrYW3nxyE5Mso5dT6gZzx3DdcV79arsiAC8V+ZcQ5hUpz9hC62dz0sJBSjzdT8tJn825Qg/fbJ+tNsryWzV9sEcoRicSA9f8jFRgGCcKwKkMHXPp/kVozIhnRyo8qQbWAOCSO9fs611Pl7WNR9dtr/TYpYiltfREyYVgpDew7jjGR1HGKmi8VnVbWW1eJWuHXGw9D6n37mse78OC+RfJCKuPvMec5rM0kyadqQWZsGEvjf0zj+XSoqQ5pRcl8zop1p001F6Mu3KRyfYzGpAGXZTnGT/AC6VtWl0cbCcA469Kx5dYiaOJIowSowzYIB5qxa35kcAIM/pW0Wk9GY2OjtrcSxCGVUlgJyNw6U+bTF06KWe2u2tJQjYZZM546Y/HFV7ONJUAcuDj+EkCtKbTjLp88cJ2SSIVVsZ59/btWjSkthnVfsnx2ek/Em41HWJ4LO1trOVYpriZUQSttHU8E7Swx719n2Hjfw7dRs0HiHSWQH/AJ/Yxj/x6vzOOq3VjdvEIsokglAIyYJOnbqDjaQeD7cGukTxTBIMy7reTuNu8H3Br8zzbI1jq/tOZrRLbsfYZSsNWg4VKvJJd9mjj9Y/dXp28bTx+Rq5uOMdqKK/Q4/Ez4xG5obF4dh5XP8ASpbnQ7W7kWZ1YSY+8rYoorqfwgYNzpsUQYqXB+tZ0c7xt8rYoorne5SOh0rUZsLyDx3FaL63diCXDgbU3DA74oordbDOU8NyNK96jMcTQsrkdSNy1oTaXD8vL9B/F7CiivKnsgP/2Q=="/>
  <p:tag name="MMPROD_10484LOGO" val=""/>
  <p:tag name="MMPROD_UIDATA" val="&lt;database version=&quot;11.0&quot;&gt;&lt;object type=&quot;1&quot; unique_id=&quot;10001&quot;&gt;&lt;property id=&quot;20141&quot; value=&quot;Intro and Life Cycles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3&quot;/&gt;&lt;property id=&quot;20183&quot; value=&quot;0&quot;/&gt;&lt;property id=&quot;20184&quot; value=&quot;7&quot;/&gt;&lt;property id=&quot;20193&quot; value=&quot;-1&quot;/&gt;&lt;property id=&quot;20224&quot; value=&quot;O:\Adobe_Presenter_Files\Kristian Secor, ART-40638, Principles of User Experience UX\AP11\lec01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519&quot; value=&quot;0&quot;/&gt;&lt;property id=&quot;20700&quot; value=&quot;0&quot;/&gt;&lt;object type=&quot;2&quot; unique_id=&quot;10265&quot;&gt;&lt;object type=&quot;3&quot; unique_id=&quot;10266&quot;&gt;&lt;property id=&quot;20148&quot; value=&quot;5&quot;/&gt;&lt;property id=&quot;20300&quot; value=&quot;Slide 1 - &amp;quot;Session #1: Intro and Life Cycles&amp;quot;&quot;/&gt;&lt;property id=&quot;20302&quot; value=&quot;0&quot;/&gt;&lt;property id=&quot;20303&quot; value=&quot;Kristian Secor, M.S.&quot;/&gt;&lt;property id=&quot;20307&quot; value=&quot;256&quot;/&gt;&lt;property id=&quot;20309&quot; value=&quot;10484&quot;/&gt;&lt;property id=&quot;20312&quot; value=&quot;0&quot;/&gt;&lt;/object&gt;&lt;object type=&quot;3&quot; unique_id=&quot;10267&quot;&gt;&lt;property id=&quot;20148&quot; value=&quot;5&quot;/&gt;&lt;property id=&quot;20300&quot; value=&quot;Slide 2 - &amp;quot;Objectives of this course&amp;quot;&quot;/&gt;&lt;property id=&quot;20302&quot; value=&quot;0&quot;/&gt;&lt;property id=&quot;20303&quot; value=&quot;Kristian Secor, M.S.&quot;/&gt;&lt;property id=&quot;20307&quot; value=&quot;304&quot;/&gt;&lt;property id=&quot;20309&quot; value=&quot;10484&quot;/&gt;&lt;property id=&quot;20312&quot; value=&quot;0&quot;/&gt;&lt;/object&gt;&lt;object type=&quot;3&quot; unique_id=&quot;10268&quot;&gt;&lt;property id=&quot;20148&quot; value=&quot;5&quot;/&gt;&lt;property id=&quot;20300&quot; value=&quot;Slide 3 - &amp;quot;The User Experience Process&amp;quot;&quot;/&gt;&lt;property id=&quot;20302&quot; value=&quot;0&quot;/&gt;&lt;property id=&quot;20303&quot; value=&quot;Kristian Secor, M.S.&quot;/&gt;&lt;property id=&quot;20307&quot; value=&quot;257&quot;/&gt;&lt;property id=&quot;20309&quot; value=&quot;10484&quot;/&gt;&lt;property id=&quot;20312&quot; value=&quot;0&quot;/&gt;&lt;/object&gt;&lt;object type=&quot;3&quot; unique_id=&quot;10269&quot;&gt;&lt;property id=&quot;20148&quot; value=&quot;5&quot;/&gt;&lt;property id=&quot;20300&quot; value=&quot;Slide 4 - &amp;quot;Use of the term “UX”&amp;quot;&quot;/&gt;&lt;property id=&quot;20302&quot; value=&quot;0&quot;/&gt;&lt;property id=&quot;20303&quot; value=&quot;Kristian Secor, M.S.&quot;/&gt;&lt;property id=&quot;20307&quot; value=&quot;271&quot;/&gt;&lt;property id=&quot;20309&quot; value=&quot;10484&quot;/&gt;&lt;property id=&quot;20312&quot; value=&quot;0&quot;/&gt;&lt;/object&gt;&lt;object type=&quot;3&quot; unique_id=&quot;10270&quot;&gt;&lt;property id=&quot;20148&quot; value=&quot;5&quot;/&gt;&lt;property id=&quot;20300&quot; value=&quot;Slide 5 - &amp;quot;Why worry about UX?&amp;quot;&quot;/&gt;&lt;property id=&quot;20302&quot; value=&quot;0&quot;/&gt;&lt;property id=&quot;20303&quot; value=&quot;Kristian Secor, M.S.&quot;/&gt;&lt;property id=&quot;20307&quot; value=&quot;272&quot;/&gt;&lt;property id=&quot;20309&quot; value=&quot;10484&quot;/&gt;&lt;property id=&quot;20312&quot; value=&quot;0&quot;/&gt;&lt;/object&gt;&lt;object type=&quot;3&quot; unique_id=&quot;10271&quot;&gt;&lt;property id=&quot;20148&quot; value=&quot;5&quot;/&gt;&lt;property id=&quot;20300&quot; value=&quot;Slide 6 - &amp;quot;Changing concept of computing&amp;quot;&quot;/&gt;&lt;property id=&quot;20302&quot; value=&quot;0&quot;/&gt;&lt;property id=&quot;20303&quot; value=&quot;Kristian Secor, M.S.&quot;/&gt;&lt;property id=&quot;20307&quot; value=&quot;273&quot;/&gt;&lt;property id=&quot;20309&quot; value=&quot;10484&quot;/&gt;&lt;property id=&quot;20312&quot; value=&quot;0&quot;/&gt;&lt;/object&gt;&lt;object type=&quot;3&quot; unique_id=&quot;10272&quot;&gt;&lt;property id=&quot;20148&quot; value=&quot;5&quot;/&gt;&lt;property id=&quot;20300&quot; value=&quot;Slide 7 - &amp;quot;Changing concept of interaction&amp;quot;&quot;/&gt;&lt;property id=&quot;20302&quot; value=&quot;0&quot;/&gt;&lt;property id=&quot;20303&quot; value=&quot;Kristian Secor, M.S.&quot;/&gt;&lt;property id=&quot;20307&quot; value=&quot;274&quot;/&gt;&lt;property id=&quot;20309&quot; value=&quot;10484&quot;/&gt;&lt;property id=&quot;20312&quot; value=&quot;0&quot;/&gt;&lt;/object&gt;&lt;object type=&quot;3&quot; unique_id=&quot;10273&quot;&gt;&lt;property id=&quot;20148&quot; value=&quot;5&quot;/&gt;&lt;property id=&quot;20300&quot; value=&quot;Slide 8 - &amp;quot;Interaction &amp;quot;&quot;/&gt;&lt;property id=&quot;20302&quot; value=&quot;0&quot;/&gt;&lt;property id=&quot;20303&quot; value=&quot;Kristian Secor, M.S.&quot;/&gt;&lt;property id=&quot;20307&quot; value=&quot;275&quot;/&gt;&lt;property id=&quot;20309&quot; value=&quot;10484&quot;/&gt;&lt;property id=&quot;20312&quot; value=&quot;0&quot;/&gt;&lt;/object&gt;&lt;object type=&quot;3&quot; unique_id=&quot;10274&quot;&gt;&lt;property id=&quot;20148&quot; value=&quot;5&quot;/&gt;&lt;property id=&quot;20300&quot; value=&quot;Slide 9 - &amp;quot;Term “interaction” is broad&amp;quot;&quot;/&gt;&lt;property id=&quot;20302&quot; value=&quot;0&quot;/&gt;&lt;property id=&quot;20303&quot; value=&quot;Kristian Secor, M.S.&quot;/&gt;&lt;property id=&quot;20307&quot; value=&quot;276&quot;/&gt;&lt;property id=&quot;20309&quot; value=&quot;10484&quot;/&gt;&lt;property id=&quot;20312&quot; value=&quot;0&quot;/&gt;&lt;/object&gt;&lt;object type=&quot;3&quot; unique_id=&quot;10275&quot;&gt;&lt;property id=&quot;20148&quot; value=&quot;5&quot;/&gt;&lt;property id=&quot;20300&quot; value=&quot;Slide 10 - &amp;quot;Very young to really old&amp;quot;&quot;/&gt;&lt;property id=&quot;20302&quot; value=&quot;0&quot;/&gt;&lt;property id=&quot;20303&quot; value=&quot;Kristian Secor, M.S.&quot;/&gt;&lt;property id=&quot;20307&quot; value=&quot;277&quot;/&gt;&lt;property id=&quot;20309&quot; value=&quot;10484&quot;/&gt;&lt;property id=&quot;20312&quot; value=&quot;0&quot;/&gt;&lt;/object&gt;&lt;object type=&quot;3&quot; unique_id=&quot;10276&quot;&gt;&lt;property id=&quot;20148&quot; value=&quot;5&quot;/&gt;&lt;property id=&quot;20300&quot; value=&quot;Slide 11 - &amp;quot;From usability to UX &amp;quot;&quot;/&gt;&lt;property id=&quot;20302&quot; value=&quot;0&quot;/&gt;&lt;property id=&quot;20303&quot; value=&quot;Kristian Secor, M.S.&quot;/&gt;&lt;property id=&quot;20307&quot; value=&quot;278&quot;/&gt;&lt;property id=&quot;20309&quot; value=&quot;10484&quot;/&gt;&lt;property id=&quot;20312&quot; value=&quot;0&quot;/&gt;&lt;/object&gt;&lt;object type=&quot;3&quot; unique_id=&quot;10277&quot;&gt;&lt;property id=&quot;20148&quot; value=&quot;5&quot;/&gt;&lt;property id=&quot;20300&quot; value=&quot;Slide 12 - &amp;quot;From usability to UX&amp;quot;&quot;/&gt;&lt;property id=&quot;20302&quot; value=&quot;0&quot;/&gt;&lt;property id=&quot;20303&quot; value=&quot;Kristian Secor, M.S.&quot;/&gt;&lt;property id=&quot;20307&quot; value=&quot;279&quot;/&gt;&lt;property id=&quot;20309&quot; value=&quot;10484&quot;/&gt;&lt;property id=&quot;20312&quot; value=&quot;0&quot;/&gt;&lt;/object&gt;&lt;object type=&quot;3&quot; unique_id=&quot;10278&quot;&gt;&lt;property id=&quot;20148&quot; value=&quot;5&quot;/&gt;&lt;property id=&quot;20300&quot; value=&quot;Slide 13 - &amp;quot;From usability to UX&amp;quot;&quot;/&gt;&lt;property id=&quot;20302&quot; value=&quot;0&quot;/&gt;&lt;property id=&quot;20303&quot; value=&quot;Kristian Secor, M.S.&quot;/&gt;&lt;property id=&quot;20307&quot; value=&quot;280&quot;/&gt;&lt;property id=&quot;20309&quot; value=&quot;10484&quot;/&gt;&lt;property id=&quot;20312&quot; value=&quot;0&quot;/&gt;&lt;/object&gt;&lt;object type=&quot;3&quot; unique_id=&quot;10279&quot;&gt;&lt;property id=&quot;20148&quot; value=&quot;5&quot;/&gt;&lt;property id=&quot;20300&quot; value=&quot;Slide 14 - &amp;quot;From usability to user experience&amp;quot;&quot;/&gt;&lt;property id=&quot;20302&quot; value=&quot;0&quot;/&gt;&lt;property id=&quot;20303&quot; value=&quot;Kristian Secor, M.S.&quot;/&gt;&lt;property id=&quot;20307&quot; value=&quot;281&quot;/&gt;&lt;property id=&quot;20309&quot; value=&quot;10484&quot;/&gt;&lt;property id=&quot;20312&quot; value=&quot;0&quot;/&gt;&lt;/object&gt;&lt;object type=&quot;3&quot; unique_id=&quot;10280&quot;&gt;&lt;property id=&quot;20148&quot; value=&quot;5&quot;/&gt;&lt;property id=&quot;20300&quot; value=&quot;Slide 15 - &amp;quot;From usability to user experience&amp;quot;&quot;/&gt;&lt;property id=&quot;20302&quot; value=&quot;0&quot;/&gt;&lt;property id=&quot;20303&quot; value=&quot;Kristian Secor, M.S.&quot;/&gt;&lt;property id=&quot;20307&quot; value=&quot;282&quot;/&gt;&lt;property id=&quot;20309&quot; value=&quot;10484&quot;/&gt;&lt;property id=&quot;20312&quot; value=&quot;0&quot;/&gt;&lt;/object&gt;&lt;object type=&quot;3&quot; unique_id=&quot;10281&quot;&gt;&lt;property id=&quot;20148&quot; value=&quot;5&quot;/&gt;&lt;property id=&quot;20300&quot; value=&quot;Slide 16 - &amp;quot;From usability to user experience&amp;quot;&quot;/&gt;&lt;property id=&quot;20302&quot; value=&quot;0&quot;/&gt;&lt;property id=&quot;20303&quot; value=&quot;Kristian Secor, M.S.&quot;/&gt;&lt;property id=&quot;20307&quot; value=&quot;283&quot;/&gt;&lt;property id=&quot;20309&quot; value=&quot;10484&quot;/&gt;&lt;property id=&quot;20312&quot; value=&quot;0&quot;/&gt;&lt;/object&gt;&lt;object type=&quot;3&quot; unique_id=&quot;10282&quot;&gt;&lt;property id=&quot;20148&quot; value=&quot;5&quot;/&gt;&lt;property id=&quot;20300&quot; value=&quot;Slide 17 - &amp;quot;From usability to UX&amp;quot;&quot;/&gt;&lt;property id=&quot;20302&quot; value=&quot;0&quot;/&gt;&lt;property id=&quot;20303&quot; value=&quot;Kristian Secor, M.S.&quot;/&gt;&lt;property id=&quot;20307&quot; value=&quot;284&quot;/&gt;&lt;property id=&quot;20309&quot; value=&quot;10484&quot;/&gt;&lt;property id=&quot;20312&quot; value=&quot;0&quot;/&gt;&lt;/object&gt;&lt;object type=&quot;3&quot; unique_id=&quot;10283&quot;&gt;&lt;property id=&quot;20148&quot; value=&quot;5&quot;/&gt;&lt;property id=&quot;20300&quot; value=&quot;Slide 18 - &amp;quot;From usability to user experience&amp;quot;&quot;/&gt;&lt;property id=&quot;20302&quot; value=&quot;0&quot;/&gt;&lt;property id=&quot;20303&quot; value=&quot;Kristian Secor, M.S.&quot;/&gt;&lt;property id=&quot;20307&quot; value=&quot;285&quot;/&gt;&lt;property id=&quot;20309&quot; value=&quot;10484&quot;/&gt;&lt;property id=&quot;20312&quot; value=&quot;0&quot;/&gt;&lt;/object&gt;&lt;object type=&quot;3&quot; unique_id=&quot;10284&quot;&gt;&lt;property id=&quot;20148&quot; value=&quot;5&quot;/&gt;&lt;property id=&quot;20300&quot; value=&quot;Slide 19 - &amp;quot;Rising importance of UX&amp;quot;&quot;/&gt;&lt;property id=&quot;20302&quot; value=&quot;0&quot;/&gt;&lt;property id=&quot;20303&quot; value=&quot;Kristian Secor, M.S.&quot;/&gt;&lt;property id=&quot;20307&quot; value=&quot;286&quot;/&gt;&lt;property id=&quot;20309&quot; value=&quot;10484&quot;/&gt;&lt;property id=&quot;20312&quot; value=&quot;0&quot;/&gt;&lt;/object&gt;&lt;object type=&quot;3&quot; unique_id=&quot;10285&quot;&gt;&lt;property id=&quot;20148&quot; value=&quot;5&quot;/&gt;&lt;property id=&quot;20300&quot; value=&quot;Slide 20 - &amp;quot;Branding is part of UX &amp;quot;&quot;/&gt;&lt;property id=&quot;20302&quot; value=&quot;0&quot;/&gt;&lt;property id=&quot;20303&quot; value=&quot;Kristian Secor, M.S.&quot;/&gt;&lt;property id=&quot;20307&quot; value=&quot;287&quot;/&gt;&lt;property id=&quot;20309&quot; value=&quot;10484&quot;/&gt;&lt;property id=&quot;20312&quot; value=&quot;0&quot;/&gt;&lt;/object&gt;&lt;object type=&quot;3&quot; unique_id=&quot;10286&quot;&gt;&lt;property id=&quot;20148&quot; value=&quot;5&quot;/&gt;&lt;property id=&quot;20300&quot; value=&quot;Slide 21 - &amp;quot;Branding, Marketing and Culture&amp;quot;&quot;/&gt;&lt;property id=&quot;20302&quot; value=&quot;0&quot;/&gt;&lt;property id=&quot;20303&quot; value=&quot;Kristian Secor, M.S.&quot;/&gt;&lt;property id=&quot;20307&quot; value=&quot;262&quot;/&gt;&lt;property id=&quot;20309&quot; value=&quot;10484&quot;/&gt;&lt;property id=&quot;20312&quot; value=&quot;0&quot;/&gt;&lt;/object&gt;&lt;object type=&quot;3&quot; unique_id=&quot;10287&quot;&gt;&lt;property id=&quot;20148&quot; value=&quot;5&quot;/&gt;&lt;property id=&quot;20300&quot; value=&quot;Slide 22 - &amp;quot;How is user experience more than usability?&amp;quot;&quot;/&gt;&lt;property id=&quot;20302&quot; value=&quot;0&quot;/&gt;&lt;property id=&quot;20303&quot; value=&quot;Kristian Secor, M.S.&quot;/&gt;&lt;property id=&quot;20307&quot; value=&quot;288&quot;/&gt;&lt;property id=&quot;20309&quot; value=&quot;10484&quot;/&gt;&lt;property id=&quot;20312&quot; value=&quot;0&quot;/&gt;&lt;/object&gt;&lt;object type=&quot;3&quot; unique_id=&quot;10288&quot;&gt;&lt;property id=&quot;20148&quot; value=&quot;5&quot;/&gt;&lt;property id=&quot;20300&quot; value=&quot;Slide 23 - &amp;quot;User experience vs. usability &amp;quot;&quot;/&gt;&lt;property id=&quot;20302&quot; value=&quot;0&quot;/&gt;&lt;property id=&quot;20303&quot; value=&quot;Kristian Secor, M.S.&quot;/&gt;&lt;property id=&quot;20307&quot; value=&quot;290&quot;/&gt;&lt;property id=&quot;20309&quot; value=&quot;10484&quot;/&gt;&lt;property id=&quot;20312&quot; value=&quot;0&quot;/&gt;&lt;/object&gt;&lt;object type=&quot;3&quot; unique_id=&quot;10289&quot;&gt;&lt;property id=&quot;20148&quot; value=&quot;5&quot;/&gt;&lt;property id=&quot;20300&quot; value=&quot;Slide 24 - &amp;quot;Usability includes &amp;quot;&quot;/&gt;&lt;property id=&quot;20302&quot; value=&quot;0&quot;/&gt;&lt;property id=&quot;20303&quot; value=&quot;Kristian Secor, M.S.&quot;/&gt;&lt;property id=&quot;20307&quot; value=&quot;291&quot;/&gt;&lt;property id=&quot;20309&quot; value=&quot;10484&quot;/&gt;&lt;property id=&quot;20312&quot; value=&quot;0&quot;/&gt;&lt;/object&gt;&lt;object type=&quot;3&quot; unique_id=&quot;10290&quot;&gt;&lt;property id=&quot;20148&quot; value=&quot;5&quot;/&gt;&lt;property id=&quot;20300&quot; value=&quot;Slide 25 - &amp;quot;Emotional impact includes &amp;quot;&quot;/&gt;&lt;property id=&quot;20302&quot; value=&quot;0&quot;/&gt;&lt;property id=&quot;20303&quot; value=&quot;Kristian Secor, M.S.&quot;/&gt;&lt;property id=&quot;20307&quot; value=&quot;294&quot;/&gt;&lt;property id=&quot;20309&quot; value=&quot;10484&quot;/&gt;&lt;property id=&quot;20312&quot; value=&quot;0&quot;/&gt;&lt;/object&gt;&lt;object type=&quot;3&quot; unique_id=&quot;10291&quot;&gt;&lt;property id=&quot;20148&quot; value=&quot;5&quot;/&gt;&lt;property id=&quot;20300&quot; value=&quot;Slide 26 - &amp;quot;Phenomenological aspects of interaction&amp;quot;&quot;/&gt;&lt;property id=&quot;20302&quot; value=&quot;0&quot;/&gt;&lt;property id=&quot;20303&quot; value=&quot;Kristian Secor, M.S.&quot;/&gt;&lt;property id=&quot;20307&quot; value=&quot;297&quot;/&gt;&lt;property id=&quot;20309&quot; value=&quot;10484&quot;/&gt;&lt;property id=&quot;20312&quot; value=&quot;0&quot;/&gt;&lt;/object&gt;&lt;object type=&quot;3&quot; unique_id=&quot;10292&quot;&gt;&lt;property id=&quot;20148&quot; value=&quot;5&quot;/&gt;&lt;property id=&quot;20300&quot; value=&quot;Slide 27 - &amp;quot;“Presence” of a product &amp;quot;&quot;/&gt;&lt;property id=&quot;20302&quot; value=&quot;0&quot;/&gt;&lt;property id=&quot;20303&quot; value=&quot;Kristian Secor, M.S.&quot;/&gt;&lt;property id=&quot;20307&quot; value=&quot;298&quot;/&gt;&lt;property id=&quot;20309&quot; value=&quot;10484&quot;/&gt;&lt;property id=&quot;20312&quot; value=&quot;0&quot;/&gt;&lt;/object&gt;&lt;object type=&quot;3&quot; unique_id=&quot;10293&quot;&gt;&lt;property id=&quot;20148&quot; value=&quot;5&quot;/&gt;&lt;property id=&quot;20300&quot; value=&quot;Slide 28 - &amp;quot;Measuring user experience&amp;quot;&quot;/&gt;&lt;property id=&quot;20302&quot; value=&quot;0&quot;/&gt;&lt;property id=&quot;20303&quot; value=&quot;Kristian Secor, M.S.&quot;/&gt;&lt;property id=&quot;20307&quot; value=&quot;299&quot;/&gt;&lt;property id=&quot;20309&quot; value=&quot;10484&quot;/&gt;&lt;property id=&quot;20312&quot; value=&quot;0&quot;/&gt;&lt;/object&gt;&lt;object type=&quot;3&quot; unique_id=&quot;10294&quot;&gt;&lt;property id=&quot;20148&quot; value=&quot;5&quot;/&gt;&lt;property id=&quot;20300&quot; value=&quot;Slide 29 - &amp;quot;Misconceptions about usability&amp;quot;&quot;/&gt;&lt;property id=&quot;20302&quot; value=&quot;0&quot;/&gt;&lt;property id=&quot;20303&quot; value=&quot;Kristian Secor, M.S.&quot;/&gt;&lt;property id=&quot;20307&quot; value=&quot;300&quot;/&gt;&lt;property id=&quot;20309&quot; value=&quot;10484&quot;/&gt;&lt;property id=&quot;20312&quot; value=&quot;0&quot;/&gt;&lt;/object&gt;&lt;object type=&quot;3&quot; unique_id=&quot;10295&quot;&gt;&lt;property id=&quot;20148&quot; value=&quot;5&quot;/&gt;&lt;property id=&quot;20300&quot; value=&quot;Slide 30 - &amp;quot;Misconceptions about usability&amp;quot;&quot;/&gt;&lt;property id=&quot;20302&quot; value=&quot;0&quot;/&gt;&lt;property id=&quot;20303&quot; value=&quot;Kristian Secor, M.S.&quot;/&gt;&lt;property id=&quot;20307&quot; value=&quot;301&quot;/&gt;&lt;property id=&quot;20309&quot; value=&quot;10484&quot;/&gt;&lt;property id=&quot;20312&quot; value=&quot;0&quot;/&gt;&lt;/object&gt;&lt;object type=&quot;3&quot; unique_id=&quot;10296&quot;&gt;&lt;property id=&quot;20148&quot; value=&quot;5&quot;/&gt;&lt;property id=&quot;20300&quot; value=&quot;Slide 31 - &amp;quot;Interaction design is not about software&amp;quot;&quot;/&gt;&lt;property id=&quot;20302&quot; value=&quot;0&quot;/&gt;&lt;property id=&quot;20303&quot; value=&quot;Kristian Secor, M.S.&quot;/&gt;&lt;property id=&quot;20307&quot; value=&quot;302&quot;/&gt;&lt;property id=&quot;20309&quot; value=&quot;10484&quot;/&gt;&lt;property id=&quot;20312&quot; value=&quot;0&quot;/&gt;&lt;/object&gt;&lt;object type=&quot;3&quot; unique_id=&quot;10297&quot;&gt;&lt;property id=&quot;20148&quot; value=&quot;5&quot;/&gt;&lt;property id=&quot;20300&quot; value=&quot;Slide 32 - &amp;quot;Two distinct roles&amp;quot;&quot;/&gt;&lt;property id=&quot;20302&quot; value=&quot;0&quot;/&gt;&lt;property id=&quot;20303&quot; value=&quot;Kristian Secor, M.S.&quot;/&gt;&lt;property id=&quot;20307&quot; value=&quot;303&quot;/&gt;&lt;property id=&quot;20309&quot; value=&quot;10484&quot;/&gt;&lt;property id=&quot;20312&quot; value=&quot;0&quot;/&gt;&lt;/object&gt;&lt;object type=&quot;3&quot; unique_id=&quot;10298&quot;&gt;&lt;property id=&quot;20148&quot; value=&quot;5&quot;/&gt;&lt;property id=&quot;20300&quot; value=&quot;Slide 33 - &amp;quot;UX beats added functionality&amp;quot;&quot;/&gt;&lt;property id=&quot;20302&quot; value=&quot;0&quot;/&gt;&lt;property id=&quot;20303&quot; value=&quot;Kristian Secor, M.S.&quot;/&gt;&lt;property id=&quot;20307&quot; value=&quot;260&quot;/&gt;&lt;property id=&quot;20309&quot; value=&quot;10484&quot;/&gt;&lt;property id=&quot;20312&quot; value=&quot;0&quot;/&gt;&lt;/object&gt;&lt;object type=&quot;3&quot; unique_id=&quot;10299&quot;&gt;&lt;property id=&quot;20148&quot; value=&quot;5&quot;/&gt;&lt;property id=&quot;20300&quot; value=&quot;Slide 34 - &amp;quot;Emotional Impact&amp;quot;&quot;/&gt;&lt;property id=&quot;20302&quot; value=&quot;0&quot;/&gt;&lt;property id=&quot;20303&quot; value=&quot;Kristian Secor, M.S.&quot;/&gt;&lt;property id=&quot;20307&quot; value=&quot;263&quot;/&gt;&lt;property id=&quot;20309&quot; value=&quot;10484&quot;/&gt;&lt;property id=&quot;20312&quot; value=&quot;0&quot;/&gt;&lt;/object&gt;&lt;/object&gt;&lt;object type=&quot;8&quot; unique_id=&quot;10335&quot;&gt;&lt;/object&gt;&lt;object type=&quot;10&quot; unique_id=&quot;10480&quot;&gt;&lt;object type=&quot;11&quot; unique_id=&quot;10481&quot;&gt;&lt;property id=&quot;20180&quot; value=&quot;1&quot;/&gt;&lt;property id=&quot;20181&quot; value=&quot;3&quot;/&gt;&lt;property id=&quot;20183&quot; value=&quot;0&quot;/&gt;&lt;/object&gt;&lt;object type=&quot;12&quot; unique_id=&quot;10483&quot;&gt;&lt;/object&gt;&lt;/object&gt;&lt;object type=&quot;4&quot; unique_id=&quot;10482&quot;&gt;&lt;object type=&quot;5&quot; unique_id=&quot;10484&quot;&gt;&lt;property id=&quot;20149&quot; value=&quot;Kristian Secor, M.S.&quot;/&gt;&lt;property id=&quot;20151&quot; value=&quot;kris_secor.jpg&quot;/&gt;&lt;/object&gt;&lt;/object&gt;&lt;/object&gt;&lt;/database&gt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SW50IG5hbWU9ImF1ZGlvQnVmZmVyVGltZSIgdmFsdWU9IjAiLz48L3ByZWxvYWRlcj4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1FVSVoiIHZhbHVlPSJRdWl6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cXVpeiBwb2QgYW5kIG1lc3NhZ2UgYm94IHRleHRzLS0+DQoJCTx1aXRleHQgbmFtZT0iUVVJWlBPRF9RVUlaX0FUVEVNUFQiIHZhbHVlPSJRdWl6IEF0dGVtcHQ6Ii8+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+DQoJCTx1aXRleHQgbmFtZT0iUVVJWlBPRF9RVUVTQVRNUFRfU1RSIiB2YWx1ZT0iQXR0ZW1wdDogJW4gb2YgJXQiLz4NCgkJPHVpdGV4dCBuYW1lPSJRVUlaUE9EX1FVRVNUWVBFX1NUUiIgdmFsdWU9IlR5cGU6ICVzIi8+DQoJCTx1aXRleHQgbmFtZT0iUVVJWlBPRF9RVUVTVFlQRV9HUkQiIHZhbHVlPSJHcmFkZWQiLz4NCgkJPHVpdGV4dCBuYW1lPSJRVUlaUE9EX1FVRVNUWVBFX1NWWSIgdmFsdWU9IlN1cnZleSIvPg0KCQk8dWl0ZXh0IG5hbWU9IlFVSVpQT0RfUVVJWkFUTVBUX0lORiIgdmFsdWU9IkluZmluaXRlIi8+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+DQoJCTx1aXRleHQgbmFtZT0iRE9DV1JBUF9NU0ciIHZhbHVlPSJTYXZlIHRvIE15IENvbXB1dGVyIi8+DQoJCTx1aXRleHQgbmFtZT0iRE9DV1JBUF9QUk9NUFQiIHZhbHVlPSJDbGljayB0byBEb3dubG9hZC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IENvbGxhYm9yYXRpb24gZG9lcyBub3Qgd29yayBpbiB0aGlzIG1vZGUiLz4NCgkJPHVpdGV4dCBuYW1lPSJDT0xMQUJfTE9DQUxfUExBWUJBQ0tfVElUTEUiIHZhbHVlPSJMb2NhbCBQbGF5YmFjayIvPg0KCQk8dWl0ZXh0IG5hbWU9IkNPTExBQl9MT0NBTF9QTEFZQkFDS0JUTiIgdmFsdWU9Ik9r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Qk8dWl0ZXh0IG5hbWU9IkNPVVJTRV9TVEFUVVMiIHZhbHVlPSJTdGF0dXQgZHUgbW9kdWxlIi8+DQoJCTx1aXRleHQgbmFtZT0iUEFTU0VEX1NUUklORyIgdmFsdWU9IlLDqXVzc2kiLz4NCgkJPHVpdGV4dCBuYW1lPSJGQUlMRURfU1RSSU5HIiB2YWx1ZT0iRWNob3XDqSIvPg0KCQk8dWl0ZXh0IG5hbWU9IkFUVEFDSE1FTlRfUFJFVklFV19XQVJOSU5HTVNHX1RJVExFU1RSSU5HIiB2YWx1ZT0iQXZlcnRpc3NlbWVudCBjb25jZXJuYW50IGxhIHBpw6hjZSBqb2ludGUiLz4NCgkJPHVpdGV4dCBuYW1lPSJBVFRBQ0hNRU5UX1BSRVZJRVdfV0FSTklOR01TRyIgdmFsdWU9IkxlcyBwacOoY2VzIGpvaW50ZXMgbmUgcGV1dmVudCBwYXMgw6p0cmUgb3V2ZXJ0ZXMgZW4gbW9kZSBBcGVyw6d1LiBVdGlsaXNleiBsYSBwdWJsaWNhdGlvbiBwb3VyIGFmZmljaGVyIGxlcyByw6lzdWx0YXRzLiIvPg0KCQk8dWl0ZXh0IG5hbWU9IkNPTExBQl9MT0NBTF9QTEFZQkFDS19NU0ciIHZhbHVlPSJMZSBjb250ZW51IGVzdCBsdSBsb2NhbGVtZW50LiBMYSBjb2xsYWJvcmF0aW9uIG7igJllc3QgcGFzIHByaXNlIGVuIGNoYXJnZSBwb3VyIGNlIG1vZGUuIi8+DQoJCTx1aXRleHQgbmFtZT0iQ09MTEFCX0xPQ0FMX1BMQVlCQUNLX1RJVExFIiB2YWx1ZT0iTGVjdHVyZSBsb2NhbGUiLz4NCgkJPHVpdGV4dCBuYW1lPSJDT0xMQUJfTE9DQUxfUExBWUJBQ0tCVE4iIHZhbHVlPSJPay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JPHVpdGV4dCBuYW1lPSJDT1VSU0VfU1RBVFVTIiB2YWx1ZT0i44Oi44K444Ol44O844Or44K544OG44O844K/44K5Ii8+DQoJCTx1aXRleHQgbmFtZT0iUEFTU0VEX1NUUklORyIgdmFsdWU9IuWQiOagvCIvPg0KCQk8dWl0ZXh0IG5hbWU9IkZBSUxFRF9TVFJJTkciIHZhbHVlPSLkuI3lkIjmoLwiLz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+DQoJCTx1aXRleHQgbmFtZT0iQVRUQUNITUVOVF9QUkVWSUVXX1dBUk5JTkdNU0dfVElUTEVTVFJJTkciIHZhbHVlPSLssqjrtoAg7YyM7J28IOqyveqzoCIvPg0KCQk8dWl0ZXh0IG5hbWU9IkFUVEFDSE1FTlRfUFJFVklFV19XQVJOSU5HTVNHIiB2YWx1ZT0i66+466as67O06riwIOuqqOuTnOyXkOyEnOuKlCDssqjrtoAg7YyM7J287J20IOyXtOumrOyngCDslYrsirXri4jri6QuIOqysOqzvOulvCDrs7TroKTrqbQg6rKM7IucIOq4sOuKpeydhCDsgqzsmqntlZjsi63si5zsmKQuIi8+DQoJCTx1aXRleHQgbmFtZT0iQ09MTEFCX0xPQ0FMX1BMQVlCQUNLX01TRyIgdmFsdWU9Iuy9mO2FkO2KuOqwgCDroZzsu6zsl5DshJwg7J6s7IOdIOykkeyeheuLiOuLpC4g7J20IOuqqOuTnOyXkOyEnOuKlCDqs7Xrj5kg7J6R7JeF7J2EIOyImO2Wie2VoCDsiJgg7JeG7Iq164uI64ukLiIvPg0KCQk8dWl0ZXh0IG5hbWU9IkNPTExBQl9MT0NBTF9QTEFZQkFDS19USVRMRSIgdmFsdWU9IuuhnOy7rCDsnqzsg50iLz4NCgkJPHVpdGV4dCBuYW1lPSJDT0xMQUJfTE9DQUxfUExBWUJBQ0tCVE4iIHZhbHVlPSLtmZXsnbg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CTx1aXRleHQgbmFtZT0iQ09VUlNFX1NUQVRVUyIgdmFsdWU9IkVzdGFkbyBkZSBtb2R1bG8iLz4NCgkJPHVpdGV4dCBuYW1lPSJQQVNTRURfU1RSSU5HIiB2YWx1ZT0iQXByb2JhZG8iLz4NCgkJPHVpdGV4dCBuYW1lPSJGQUlMRURfU1RSSU5HIiB2YWx1ZT0iU3VzcGVuc28iLz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JPHVpdGV4dCBuYW1lPSJDT1VSU0VfU1RBVFVTIiB2YWx1ZT0iU3RhdHVzIGRvIG3Ds2R1bG8iLz4NCgkJPHVpdGV4dCBuYW1lPSJQQVNTRURfU1RSSU5HIiB2YWx1ZT0iQXByb3ZhZG8iLz4NCgkJPHVpdGV4dCBuYW1lPSJGQUlMRURfU1RSSU5HIiB2YWx1ZT0iUmVwcm92YWRvIi8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CTx1aXRleHQgbmFtZT0iQ09VUlNFX1NUQVRVUyIgdmFsdWU9Ik1vZHVsZSBTdGF0dXMiLz4NCgkJPHVpdGV4dCBuYW1lPSJQQVNTRURfU1RSSU5HIiB2YWx1ZT0iUGFzc2VkIi8+DQoJCTx1aXRleHQgbmFtZT0iRkFJTEVEX1NUUklORyIgdmFsdWU9IkZhaWxlZC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TwvbGFuZ3VhZ2U+DQoJPGxhbmd1YWdlIGlkPSJh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LYqtit2LDZitixINi52YYg2KfZhNmF2LHZgdmC2KfYqiIvPg0KCQk8dWl0ZXh0IG5hbWU9IkFUVEFDSE1FTlRfUFJFVklFV19XQVJOSU5HTVNHIiB2YWx1ZT0i2YTYpyDZitmF2YPZhiDZgdiq2K0g2KfZhNmF2LHZgdmC2KfYqiDZgdmKINmG2YXYtyDYp9mE2YXYudin2YrZhtipLiDYp9mE2LHYrNin2KEg2KfYs9iq2K7Yr9in2YUg2YbYtNixINmE2LHYpNmK2Kkg2KfZhNmG2KrYp9im2KwuIi8+DQoJCTx1aXRleHQgbmFtZT0iVU5OQU1FRFNMSURFVElUTEUiIHZhbHVlPSLYtNix2YrYrdipICVuIi8+DQoJCTx1aXRleHQgbmFtZT0iQ09MTEFCX0xPQ0FMX1BMQVlCQUNLX01TRyIgdmFsdWU9ItmK2KzYsdmKINit2KfZhNmK2KfZiyDYqti02LrZitmEINin2YTZhdit2KrZiNmJINmF2K3ZhNmK2KfZiy4g2KfZhNiq2LnYp9mI2YYg2YTYpyDZiti52YXZhCDZgdmKINmH2LDYpyDYp9mE2YjYtti5LiIvPg0KCQk8dWl0ZXh0IG5hbWU9IkNPTExBQl9MT0NBTF9QTEFZQkFDS19USVRMRSIgdmFsdWU9Itiq2LTYutmK2YQg2YXYrdmE2YoiLz4NCgkJPHVpdGV4dCBuYW1lPSJDT0xMQUJfTE9DQUxfUExBWUJBQ0tCVE4iIHZhbHVlPSLZhdmI2KfZgdmCIi8+DQoJCTwhLS0gc3Vic3RpdHV0aW9uOiAlbiA9PSBzbGlkZSBudW1iZXIgLS0+DQoJCTwhLS0gc3Vic3RpdHV0aW9uOiAldCA9PSB0b3RhbCBzbGlkZSBjb3VudCAtLT4NCgkJPHVpdGV4dCBuYW1lPSJTQ1JVQkJBUlNUQVRVU19TTElERUlORk8iIHZhbHVlPSLYtNix2YrYrdipICVuIC8gJXQgfCAiLz4NCgkJPHVpdGV4dCBuYW1lPSJTQ1JVQkJBUlNUQVRVU19TVE9QUEVEIiB2YWx1ZT0i2YXYqtmI2YLZgSIvPg0KCQk8dWl0ZXh0IG5hbWU9IlNDUlVCQkFSU1RBVFVTX1BMQVlJTkciIHZhbHVlPSLZgtmK2K8g2KfZhNiq2LTYutmK2YQiLz4NCgkJPHVpdGV4dCBuYW1lPSJTQ1JVQkJBUlNUQVRVU19OT0FVRElPIiB2YWx1ZT0i2YTYpyDZitmI2KzYryDYtdmI2KoiLz4NCgkJPHVpdGV4dCBuYW1lPSJTQ1JVQkJBUlNUQVRVU19WSURQTEFZSU5HIiB2YWx1ZT0i2KfZhNmB2YrYr9mK2Ygg2YLZitivINin2YTYqti02LrZitmEIi8+DQoJCTx1aXRleHQgbmFtZT0iU0NSVUJCQVJTVEFUVVNfTE9BRElORyIgdmFsdWU9ItmK2KzYsdmKINin2YTYotmGINin2YTYqtit2YXZitmELi4uIi8+DQoJCTx1aXRleHQgbmFtZT0iU0NSVUJCQVJTVEFUVVNfQlVGRkVSSU5HIiB2YWx1ZT0i2YrYrNix2Yog2KfZhNii2YYg2KfZhNiq2K7YstmK2YYg2KfZhNmF2KTZgtiqIi8+DQoJCTx1aXRleHQgbmFtZT0iU0NSVUJCQVJTVEFUVVNfUVVFU1RJT04iIHZhbHVlPSLYp9mE2KXYrNin2KjYqSDYudmE2Ykg2KfZhNiz2KTYp9mEIi8+DQoJCTx1aXRleHQgbmFtZT0iU0NSVUJCQVJTVEFUVVNfUkVWSUVXUVVJWiIgdmFsdWU9ItmF2LHYp9is2LnYqSDYp9mE2YXYs9in2KjZgtipIi8+DQoJCTwhLS0gc3Vic3RpdHV0aW9uOiAlbSA9PSBtaW51dGVzIHJlbWFpbmluZyAtLT4NCgkJPCEtLSBzdWJzdGl0dXRpb246ICVzID09IHNlY29uZHMgcmVtYWluaW5nIC0tPg0KCQk8dWl0ZXh0IG5hbWU9IkVMQVBTRUQiIHZhbHVlPSIlbSDYr9mC2KfYptmCJXMg2KvZiNin2YYg2YXYqtio2YLZitipIi8+DQoJCTx1aXRleHQgbmFtZT0iTk9URk9VTkQiIHZhbHVlPSLZhNmFINmK2Y/Yudir2LEg2LnZhNmJINi02YrYoSIvPg0KCQk8dWl0ZXh0IG5hbWU9IkFUVEFDSE1FTlRTIiB2YWx1ZT0i2KfZhNmF2LHZgdmC2KfYqiIvPg0KCQk8IS0tIHN1YnN0aXR1dGlvbjogJXAgPT0gY3VycmVudCBzcGVha2VyJ3MgdGl0bGUgLS0+DQoJCTx1aXRleHQgbmFtZT0iQklPV0lOX1RJVExFIiB2YWx1ZT0i2KfZhNiz2YrYsdipINin2YTYsNin2KrZitipOiAlcCIvPg0KCQk8dWl0ZXh0IG5hbWU9IkJJT0JUTl9USVRMRSIgdmFsdWU9Itin2YTYs9mK2LHYqSDYp9mE2LDYp9iq2YrYqSIvPg0KCQk8dWl0ZXh0IG5hbWU9IkRJVklERVJCVE5fVElUTEUiIHZhbHVlPSJ8Ii8+DQoJCTx1aXRleHQgbmFtZT0iQ09OVEFDVEJUTl9USVRMRSIgdmFsdWU9Itin2KrYtdin2YQiLz4NCgkJPHVpdGV4dCBuYW1lPSJUQUJfUVVJWiIgdmFsdWU9ItmF2LPYp9io2YLYqSIvPg0KCQk8dWl0ZXh0IG5hbWU9IlRBQl9PVVRMSU5FIiB2YWx1ZT0i2YXYrti32LciLz4NCgkJPHVpdGV4dCBuYW1lPSJUQUJfVEhVTUIiIHZhbHVlPSLZhdi12LrZkdix2KkiLz4NCgkJPHVpdGV4dCBuYW1lPSJUQUJfTk9URVMiIHZhbHVlPSLZhdmE2KfYrdi42KfYqiIvPg0KCQk8dWl0ZXh0IG5hbWU9IlRBQl9TRUFSQ0giIHZhbHVlPSLYqNit2KsiLz4NCgkJPHVpdGV4dCBuYW1lPSJTTElERV9IRUFESU5HIiB2YWx1ZT0i2LnZhtmI2KfZhiDYp9mE2LTYsdmK2K3YqSAiLz4NCgkJPHVpdGV4dCBuYW1lPSJEVVJBVElPTl9IRUFESU5HIiB2YWx1ZT0i2YXYr9ipIi8+DQoJCTx1aXRleHQgbmFtZT0iU0VBUkNIX0hFQURJTkciIHZhbHVlPSI62KfZhNio2K3YqyDYudmGINmG2LUiLz4NCgkJPHVpdGV4dCBuYW1lPSJUSFVNQl9IRUFESU5HIiB2YWx1ZT0i2LTYsdmK2K3YqSIvPg0KCQk8dWl0ZXh0IG5hbWU9IlRIVU1CX0lORk8iIHZhbHVlPSLYudmG2YjYp9mGL9mF2K/YqSDYp9mE2LTYsdmK2K3YqSIvPg0KCQk8dWl0ZXh0IG5hbWU9IkFUVEFDSE5BTUVfSEVBRElORyIgdmFsdWU9Itin2LPZhSDYp9mE2YXZhNmBIi8+DQoJCTx1aXRleHQgbmFtZT0iQVRUQUNIU0laRV9IRUFESU5HIiB2YWx1ZT0i2KfZhNit2KzZhSIvPg0KCQk8dWl0ZXh0IG5hbWU9IlNMSURFX05PVEVTIiB2YWx1ZT0i2YXZhNin2K3YuNin2Kog2KfZhNi02LHZitit2KkiLz4NCgkJPHVpdGV4dCBuYW1lPSJDT1VSU0VfU1RBVFVTIiB2YWx1ZT0i2K3Yp9mE2Kkg2KfZhNmI2K3Yr9ipIi8+DQoJCTx1aXRleHQgbmFtZT0iUEFTU0VEX1NUUklORyIgdmFsdWU9ItmG2KzYp9itIi8+DQoJCTx1aXRleHQgbmFtZT0iRkFJTEVEX1NUUklORyIgdmFsdWU9ItmB2LTZhCIvPg0KCQk8IS0tcXVpeiBwb2QgYW5kIG1lc3NhZ2UgYm94IHRleHRzLS0+DQoJCTx1aXRleHQgbmFtZT0iUVVJWlBPRF9RVUlaX0FUVEVNUFQiIHZhbHVlPSLYsdmC2YUg2KfZhNmF2K3Yp9mI2YTYqSDZgdmKINin2YTZhdiz2KfYqNmC2Kk6Ii8+DQoJCTx1aXRleHQgbmFtZT0iUVVJWlBPRF9RVUlaX0FUVEVNUFRfVkFMVUUiIHZhbHVlPSIlbiDZhdmGICV0Ii8+DQoJCTx1aXRleHQgbmFtZT0iUVVJWlBPRF9RVUlaX1NDT1JFIiB2YWx1ZT0iOtin2YTYr9ix2KzYqSDYp9mE2YXYs9is2YTYqSIvPg0KCQk8dWl0ZXh0IG5hbWU9IlFVSVpQT0RfUVVJWl9QQVNTU0NPUkUiIHZhbHVlPSI62K/Ysdis2Kkg2KfZhNmG2KzYp9itIi8+DQoJCTx1aXRleHQgbmFtZT0iUVVJWlBPRF9RVUlaX01BWFNDT1JFIiB2YWx1ZT0iOtin2YTYr9ix2KzYqSDYp9mE2YLYtdmI2YkiLz4NCgkJPHVpdGV4dCBuYW1lPSJRVUlaUE9EX1FVRVNBVE1QVF9TVFIiIHZhbHVlPSLYp9mE2YXYrdin2YjZhNipICVuINmF2YYgJXQiLz4NCgkJPHVpdGV4dCBuYW1lPSJRVUlaUE9EX1FVRVNUWVBFX1NUUiIgdmFsdWU9Itin2YTZhtmI2Lk6ICVzIi8+DQoJCTx1aXRleHQgbmFtZT0iUVVJWlBPRF9RVUVTVFlQRV9HUkQiIHZhbHVlPSLYqtmFINiq2LXYrdmK2K3ZhyIvPg0KCQk8dWl0ZXh0IG5hbWU9IlFVSVpQT0RfUVVFU1RZUEVfU1ZZIiB2YWx1ZT0i2KfYs9iq2LfZhNin2LkiLz4NCgkJPHVpdGV4dCBuYW1lPSJRVUlaUE9EX1FVSVpBVE1QVF9JTkYiIHZhbHVlPSLZhNinINmG2YfYp9im2YoiLz4NCgkJPHVpdGV4dCBuYW1lPSJRVUlaUE9EX1FVRVNBVE1QVF9JTkYiIHZhbHVlPSLZhNinINmG2YfYp9im2YoiLz4NCgkJPHVpdGV4dCBuYW1lPSJXQVJOSU5HTVNHX1lFU1NUUklORyIgdmFsdWU9ItmG2LnZhSIvPg0KCQk8dWl0ZXh0IG5hbWU9IldBUk5JTkdNU0dfTk9TVFJJTkciIHZhbHVlPSLZhNinIi8+DQoJCTx1aXRleHQgbmFtZT0iV0FSTklOR01TR19USVRMRVNUUklORyIgdmFsdWU9Itiq2K3YsNmK2LEg2LnZhiDYp9mE2KrZhtmC2YQg2YHZiiDYp9mE2YXYs9in2KjZgtipIi8+DQoJCTx1aXRleHQgbmFtZT0iV0FSTklOR01TR19NU0dTVFJJTkciIHZhbHVlPSLZh9mG2KfZgyDYo9iz2KbZhNipINmE2YUg2KrYqtmFINin2YTYpdis2KfYqNipINi52YTZitmH2Kcg2YHZiiDYp9mE2YXYs9in2KjZgtipLiDYp9mE2YbZgtixINi52YTZiSDZhti52YUg2LPZitiu2LHYrNmDINmF2YYg2KfZhNmF2LPYp9io2YLYqS4g2KfZhtmC2LEg2YTYpyDZhNmF2KrYp9io2LnYqSDYp9mE2YXYs9in2KjZgtipLiIvPg0KCQk8dWl0ZXh0IG5hbWU9IklORk9STUFUSU9OX0gyNjRfRkxBU0hQTEFZRVIiIHZhbHVlPSLZhtiz2K7YqSBGbGFzaCBQbGF5ZXIgINin2YTZhdir2KjYqtipINit2KfZhNmK2KfZiyDYudmE2Ykg2KzZh9in2LLZgyDZhNinINiq2K/YudmFINmH2LDYpyDYp9mE2YHZitiv2YrZiC4g2KfZhtmC2LEg2LnZhNmJINmF2YbYt9mC2Kkg2KfZhNmB2YrYr9mK2Ygg2YTYqtmG2LLZitmEINij2K3Yr9irINmG2LPYrtipINmF2YY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Ypdi42YfYp9ixINin2YTYtNix2YrYtyDYp9mE2KzYp9mG2KjZiiDZhNmE2YXYtNin2LHZg9mK2YYiLz4NCgkJPHVpdGV4dCBuYW1lPSJNVVRFIiB2YWx1ZT0i2LXYp9mF2KoiLz4NCgkJPHVpdGV4dCBuYW1lPSJET0NXUkFQX1RJVExFIiB2YWx1ZT0i2KfZhNmF2YTZgdin2Kog2KfZhNmF2LHZgdmC2Kkg2YHZiiBQcmVzZW50ZXIiLz4NCgkJPHVpdGV4dCBuYW1lPSJET0NXUkFQX01TRyIgdmFsdWU9Itin2YTYrdmB2Lgg2YHZiiDYrNmH2KfYsiDYp9mE2YPZhdio2YrZiNiq2LEiLz4NCgkJPHVpdGV4dCBuYW1lPSJET0NXUkFQX1BST01QVCIgdmFsdWU9Itin2YbZgtixINmH2YbYpyDZhNmE2KrZhtiy2YrZhCIvPg0KCTwvbGFuZ3VhZ2U+DQo8L2NvbmZpZ3VyYXRpb24+DQo=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8A95C4-BD6C-469F-8981-83E2221176D7}&quot;/&gt;&lt;isInvalidForFieldText val=&quot;0&quot;/&gt;&lt;Image&gt;&lt;filename val=&quot;O:\Adobe_Presenter_Files\Kristian Secor, ART-40638, Principles of User Experience UX\AP11\lec01\data\asimages\{BB8A95C4-BD6C-469F-8981-83E2221176D7}_MtorLt.png&quot;/&gt;&lt;left val=&quot;0&quot;/&gt;&lt;top val=&quot;69&quot;/&gt;&lt;width val=&quot;709&quot;/&gt;&lt;height val=&quot;359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8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371371E-1EEB-4D39-9E1F-A84EFF377A76}&quot;/&gt;&lt;isInvalidForFieldText val=&quot;0&quot;/&gt;&lt;Image&gt;&lt;filename val=&quot;O:\Adobe_Presenter_Files\Kristian Secor, ART-40638, Principles of User Experience UX\AP11\lec01\data\asimages\{6371371E-1EEB-4D39-9E1F-A84EFF377A76}_MtorLt.png&quot;/&gt;&lt;left val=&quot;0&quot;/&gt;&lt;top val=&quot;11&quot;/&gt;&lt;width val=&quot;687&quot;/&gt;&lt;height val=&quot;484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8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instructor\Desktop\Adobe Presenter files\Kristian Secor, ART-40638, Principles of User Experience (UX)\PrinciplesofUX\pptsld1.wav"/>
  <p:tag name="PPSNARRATION" val="1,1544083928,O:\Adobe_Presenter_Files\Kristian Secor, ART-40638, Principles of User Experience UX\Lesson1content_pptx\Media.ppcx"/>
  <p:tag name="HTML_SHAPEINFO" val="&lt;SlideThumbPath val=&quot;Slide1.PNG&quot;/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8&quot;/&gt;&lt;/TableIndex&gt;&lt;/ShapeTextInfo&gt;"/>
  <p:tag name="HTML_SHAPEINFO" val="&lt;ThreeDShapeInfo&gt;&lt;uuid val=&quot;&quot;/&gt;&lt;isInvalidForFieldText val=&quot;0&quot;/&gt;&lt;Image&gt;&lt;filename val=&quot;O:\Adobe_Presenter_Files\Kristian Secor, ART-40638, Principles of User Experience UX\AP11\lec01\data\asimages\{6FEE5AE7-68FD-470A-9501-629687890A32}_1.png&quot;/&gt;&lt;left val=&quot;0&quot;/&gt;&lt;top val=&quot;492&quot;/&gt;&lt;width val=&quot;721&quot;/&gt;&lt;height val=&quot;40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3&quot;/&gt;&lt;/TableIndex&gt;&lt;/ShapeTextInfo&gt;"/>
  <p:tag name="HTML_SHAPEINFO" val="&lt;ThreeDShapeInfo&gt;&lt;uuid val=&quot;&quot;/&gt;&lt;isInvalidForFieldText val=&quot;0&quot;/&gt;&lt;Image&gt;&lt;filename val=&quot;O:\Adobe_Presenter_Files\Kristian Secor, ART-40638, Principles of User Experience UX\AP11\lec01\data\asimages\{FFD7366A-D342-4C9F-80D9-7D2EB7187DC1}_1.png&quot;/&gt;&lt;left val=&quot;0&quot;/&gt;&lt;top val=&quot;112&quot;/&gt;&lt;width val=&quot;663&quot;/&gt;&lt;height val=&quot;127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8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O:\Adobe_Presenter_Files\Kristian Secor, ART-40638, Principles of User Experience UX\AP11\lec01\data\asimages\{F357D7D0-725A-4B1E-AA60-D18FB150F375}_1.png&quot;/&gt;&lt;left val=&quot;648&quot;/&gt;&lt;top val=&quot;510&quot;/&gt;&lt;width val=&quot;43&quot;/&gt;&lt;height val=&quot;2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Radial">
  <a:themeElements>
    <a:clrScheme name="Radial 11">
      <a:dk1>
        <a:srgbClr val="000000"/>
      </a:dk1>
      <a:lt1>
        <a:srgbClr val="FFFFFF"/>
      </a:lt1>
      <a:dk2>
        <a:srgbClr val="FFFFFF"/>
      </a:dk2>
      <a:lt2>
        <a:srgbClr val="A9B1B5"/>
      </a:lt2>
      <a:accent1>
        <a:srgbClr val="99CCFF"/>
      </a:accent1>
      <a:accent2>
        <a:srgbClr val="241EB5"/>
      </a:accent2>
      <a:accent3>
        <a:srgbClr val="FFFFFF"/>
      </a:accent3>
      <a:accent4>
        <a:srgbClr val="000000"/>
      </a:accent4>
      <a:accent5>
        <a:srgbClr val="CAE2FF"/>
      </a:accent5>
      <a:accent6>
        <a:srgbClr val="201AA4"/>
      </a:accent6>
      <a:hlink>
        <a:srgbClr val="2C14C1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1">
        <a:dk1>
          <a:srgbClr val="000000"/>
        </a:dk1>
        <a:lt1>
          <a:srgbClr val="FFFFFF"/>
        </a:lt1>
        <a:dk2>
          <a:srgbClr val="FFFFFF"/>
        </a:dk2>
        <a:lt2>
          <a:srgbClr val="A9B1B5"/>
        </a:lt2>
        <a:accent1>
          <a:srgbClr val="99CCFF"/>
        </a:accent1>
        <a:accent2>
          <a:srgbClr val="241EB5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201AA4"/>
        </a:accent6>
        <a:hlink>
          <a:srgbClr val="2C14C1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16033</TotalTime>
  <Words>1224</Words>
  <Application>Microsoft Macintosh PowerPoint</Application>
  <PresentationFormat>On-screen Show (4:3)</PresentationFormat>
  <Paragraphs>116</Paragraphs>
  <Slides>28</Slides>
  <Notes>10</Notes>
  <HiddenSlides>0</HiddenSlides>
  <MMClips>28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ＭＳ Ｐゴシック</vt:lpstr>
      <vt:lpstr>Times New Roman</vt:lpstr>
      <vt:lpstr>Wingdings</vt:lpstr>
      <vt:lpstr>Arial</vt:lpstr>
      <vt:lpstr>Radial</vt:lpstr>
      <vt:lpstr>Session #2: Links, Images, and Tables</vt:lpstr>
      <vt:lpstr>Let’s start with Links (Chapter 4)</vt:lpstr>
      <vt:lpstr>Links are navigation</vt:lpstr>
      <vt:lpstr>How it works!</vt:lpstr>
      <vt:lpstr>External Sites</vt:lpstr>
      <vt:lpstr>Links within the same site</vt:lpstr>
      <vt:lpstr>A bit about directories (folders)</vt:lpstr>
      <vt:lpstr>Email links</vt:lpstr>
      <vt:lpstr>Opening a link in a new window</vt:lpstr>
      <vt:lpstr>Linking to a specific part of the page</vt:lpstr>
      <vt:lpstr>Complete example</vt:lpstr>
      <vt:lpstr>Links Summary</vt:lpstr>
      <vt:lpstr>On to images!</vt:lpstr>
      <vt:lpstr>Adding Images</vt:lpstr>
      <vt:lpstr>Adding Heights and Widths</vt:lpstr>
      <vt:lpstr>Where to place images</vt:lpstr>
      <vt:lpstr>Horizontal alignment</vt:lpstr>
      <vt:lpstr>Vertical Alignment</vt:lpstr>
      <vt:lpstr>3 rules for images</vt:lpstr>
      <vt:lpstr>Figure and Caption</vt:lpstr>
      <vt:lpstr>Images Summary</vt:lpstr>
      <vt:lpstr>Tables (Chapter 6)</vt:lpstr>
      <vt:lpstr>Basic Table Structure</vt:lpstr>
      <vt:lpstr>Table Headings</vt:lpstr>
      <vt:lpstr>Spanning Columns/ Colspan</vt:lpstr>
      <vt:lpstr>Spanning Rows </vt:lpstr>
      <vt:lpstr>Headers and Footers</vt:lpstr>
      <vt:lpstr>Summary of Tables</vt:lpstr>
    </vt:vector>
  </TitlesOfParts>
  <Company>Pfizer Inc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Discovery Toxicology</dc:title>
  <dc:creator>gfurman</dc:creator>
  <cp:lastModifiedBy>Kristian Secor</cp:lastModifiedBy>
  <cp:revision>357</cp:revision>
  <dcterms:created xsi:type="dcterms:W3CDTF">2012-07-09T18:05:37Z</dcterms:created>
  <dcterms:modified xsi:type="dcterms:W3CDTF">2018-05-29T21:07:30Z</dcterms:modified>
</cp:coreProperties>
</file>