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g"/>
  <Default Extension="tiff" ContentType="image/tiff"/>
  <Default Extension="rels" ContentType="application/vnd.openxmlformats-package.relationships+xml"/>
  <Default Extension="gif" ContentType="image/gif"/>
  <Default Extension="m4a" ContentType="audio/mp4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9" r:id="rId1"/>
    <p:sldMasterId id="2147483780" r:id="rId2"/>
  </p:sldMasterIdLst>
  <p:notesMasterIdLst>
    <p:notesMasterId r:id="rId27"/>
  </p:notesMasterIdLst>
  <p:handoutMasterIdLst>
    <p:handoutMasterId r:id="rId28"/>
  </p:handout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997700" cy="9271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66"/>
    <a:srgbClr val="CCCCFF"/>
    <a:srgbClr val="FFFF66"/>
    <a:srgbClr val="FF0000"/>
    <a:srgbClr val="777777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63"/>
    <p:restoredTop sz="83654"/>
  </p:normalViewPr>
  <p:slideViewPr>
    <p:cSldViewPr>
      <p:cViewPr varScale="1">
        <p:scale>
          <a:sx n="89" d="100"/>
          <a:sy n="89" d="100"/>
        </p:scale>
        <p:origin x="1680" y="1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5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-2256" y="-9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9D0629A-00E8-3D41-83E3-238397185B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5487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03725"/>
            <a:ext cx="559752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300"/>
            </a:lvl1pPr>
          </a:lstStyle>
          <a:p>
            <a:pPr>
              <a:defRPr/>
            </a:pPr>
            <a:fld id="{D19376C2-EBD2-B34C-A704-161ADBF116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6883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BC47B5F-17FA-1740-B1E3-6FA93234E0EB}" type="slidenum">
              <a:rPr lang="en-US" sz="1300"/>
              <a:pPr/>
              <a:t>1</a:t>
            </a:fld>
            <a:endParaRPr lang="en-US" sz="13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sz="70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930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EA1B8-F525-C444-9D4A-93D7E147E61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85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9376C2-EBD2-B34C-A704-161ADBF1164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68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tags" Target="../tags/tag9.xml"/><Relationship Id="rId3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tags" Target="../tags/tag10.xml"/><Relationship Id="rId2" Type="http://schemas.openxmlformats.org/officeDocument/2006/relationships/tags" Target="../tags/tag11.xml"/><Relationship Id="rId3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609601"/>
            <a:ext cx="7772400" cy="426720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800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3C4E2-3E05-E047-9D3E-6408E1C50066}" type="datetime1">
              <a:rPr lang="en-US" smtClean="0"/>
              <a:t>7/3/18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048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3D46-DB1C-EA4F-9187-F75ACECA206B}" type="datetime1">
              <a:rPr lang="en-US" smtClean="0"/>
              <a:t>7/3/18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027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D9903-60FA-2543-9A43-A3AD899E64FA}" type="datetimeFigureOut">
              <a:rPr lang="en-US" smtClean="0"/>
              <a:t>7/3/18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A4925-80DD-404C-8A96-D92D61F6F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266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D9903-60FA-2543-9A43-A3AD899E64FA}" type="datetimeFigureOut">
              <a:rPr lang="en-US" smtClean="0"/>
              <a:t>7/3/18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A4925-80DD-404C-8A96-D92D61F6F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90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D9903-60FA-2543-9A43-A3AD899E64FA}" type="datetimeFigureOut">
              <a:rPr lang="en-US" smtClean="0"/>
              <a:t>7/3/18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A4925-80DD-404C-8A96-D92D61F6F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54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D9903-60FA-2543-9A43-A3AD899E64FA}" type="datetimeFigureOut">
              <a:rPr lang="en-US" smtClean="0"/>
              <a:t>7/3/18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A4925-80DD-404C-8A96-D92D61F6F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44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D9903-60FA-2543-9A43-A3AD899E64FA}" type="datetimeFigureOut">
              <a:rPr lang="en-US" smtClean="0"/>
              <a:t>7/3/18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A4925-80DD-404C-8A96-D92D61F6F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3748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D9903-60FA-2543-9A43-A3AD899E64FA}" type="datetimeFigureOut">
              <a:rPr lang="en-US" smtClean="0"/>
              <a:t>7/3/18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A4925-80DD-404C-8A96-D92D61F6F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240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D9903-60FA-2543-9A43-A3AD899E64FA}" type="datetimeFigureOut">
              <a:rPr lang="en-US" smtClean="0"/>
              <a:t>7/3/18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A4925-80DD-404C-8A96-D92D61F6F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4430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D9903-60FA-2543-9A43-A3AD899E64FA}" type="datetimeFigureOut">
              <a:rPr lang="en-US" smtClean="0"/>
              <a:t>7/3/18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A4925-80DD-404C-8A96-D92D61F6F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983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D9903-60FA-2543-9A43-A3AD899E64FA}" type="datetimeFigureOut">
              <a:rPr lang="en-US" smtClean="0"/>
              <a:t>7/3/18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A4925-80DD-404C-8A96-D92D61F6F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822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2B46-0491-D645-ADF2-D00AF5195689}" type="datetime1">
              <a:rPr lang="en-US" smtClean="0"/>
              <a:t>7/3/18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016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D9903-60FA-2543-9A43-A3AD899E64FA}" type="datetimeFigureOut">
              <a:rPr lang="en-US" smtClean="0"/>
              <a:t>7/3/18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A4925-80DD-404C-8A96-D92D61F6F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95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D9903-60FA-2543-9A43-A3AD899E64FA}" type="datetimeFigureOut">
              <a:rPr lang="en-US" smtClean="0"/>
              <a:t>7/3/18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A4925-80DD-404C-8A96-D92D61F6F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562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BC1CB-4E49-C94D-9040-A205A88EE8C0}" type="datetime1">
              <a:rPr lang="en-US" smtClean="0"/>
              <a:t>7/3/18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73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9A7E9-33E6-C04A-894C-6B429F57A469}" type="datetime1">
              <a:rPr lang="en-US" smtClean="0"/>
              <a:t>7/3/18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315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400"/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 sz="1600"/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/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 sz="1600"/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marR="0" lvl="0" indent="-342900" algn="l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Edit Master text styles</a:t>
            </a:r>
          </a:p>
          <a:p>
            <a:pPr marL="342900" marR="0" lvl="1" indent="-342900" algn="l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Second level</a:t>
            </a:r>
          </a:p>
          <a:p>
            <a:pPr marL="342900" marR="0" lvl="2" indent="-342900" algn="l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Third level</a:t>
            </a:r>
          </a:p>
          <a:p>
            <a:pPr marL="342900" marR="0" lvl="3" indent="-342900" algn="l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Fourth level</a:t>
            </a:r>
          </a:p>
          <a:p>
            <a:pPr marL="342900" marR="0" lvl="4" indent="-342900" algn="l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Fifth level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DD1809C-B31E-4147-AC55-0CE4236198D4}" type="datetime1">
              <a:rPr lang="en-US" smtClean="0"/>
              <a:t>7/3/18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266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05D23D4-9BCE-EB46-AE83-B2ACC9453AFE}" type="datetime1">
              <a:rPr lang="en-US" smtClean="0"/>
              <a:t>7/3/18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417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75086" y="6273165"/>
            <a:ext cx="1020631" cy="365125"/>
          </a:xfrm>
        </p:spPr>
        <p:txBody>
          <a:bodyPr/>
          <a:lstStyle/>
          <a:p>
            <a:fld id="{E0DED5CD-CFD8-2C4B-A886-6FD433CBDE8F}" type="datetime1">
              <a:rPr lang="en-US" smtClean="0"/>
              <a:t>7/3/18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3"/>
          </p:nvPr>
        </p:nvSpPr>
        <p:spPr>
          <a:xfrm>
            <a:off x="1819835" y="6324824"/>
            <a:ext cx="4500281" cy="286721"/>
          </a:xfrm>
          <a:prstGeom prst="rect">
            <a:avLst/>
          </a:prstGeom>
          <a:noFill/>
        </p:spPr>
        <p:txBody>
          <a:bodyPr/>
          <a:lstStyle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569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40ECB-020F-834B-A8C6-AE062BD54B3E}" type="datetime1">
              <a:rPr lang="en-US" smtClean="0"/>
              <a:t>7/3/18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21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6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7DC52-E1D8-0D4B-ABFD-231B4B0771CD}" type="datetime1">
              <a:rPr lang="en-US" smtClean="0"/>
              <a:t>7/3/18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831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tags" Target="../tags/tag2.xml"/><Relationship Id="rId13" Type="http://schemas.openxmlformats.org/officeDocument/2006/relationships/tags" Target="../tags/tag3.xml"/><Relationship Id="rId14" Type="http://schemas.openxmlformats.org/officeDocument/2006/relationships/tags" Target="../tags/tag4.xml"/><Relationship Id="rId15" Type="http://schemas.openxmlformats.org/officeDocument/2006/relationships/tags" Target="../tags/tag5.xml"/><Relationship Id="rId16" Type="http://schemas.openxmlformats.org/officeDocument/2006/relationships/tags" Target="../tags/tag6.xml"/><Relationship Id="rId17" Type="http://schemas.openxmlformats.org/officeDocument/2006/relationships/tags" Target="../tags/tag7.xml"/><Relationship Id="rId18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457200" y="1865376"/>
            <a:ext cx="8229600" cy="4260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575087" y="6273165"/>
            <a:ext cx="105649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A86BC1CB-4E49-C94D-9040-A205A88EE8C0}" type="datetime1">
              <a:rPr lang="en-US" smtClean="0"/>
              <a:t>7/3/18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156633" y="6273165"/>
            <a:ext cx="418453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0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>
            <p:custDataLst>
              <p:tags r:id="rId16"/>
            </p:custDataLst>
          </p:nvPr>
        </p:nvCxnSpPr>
        <p:spPr>
          <a:xfrm>
            <a:off x="0" y="6801578"/>
            <a:ext cx="9144000" cy="0"/>
          </a:xfrm>
          <a:prstGeom prst="line">
            <a:avLst/>
          </a:prstGeom>
          <a:ln w="101600" cmpd="sng">
            <a:solidFill>
              <a:srgbClr val="FDB91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8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1689667" y="6351569"/>
            <a:ext cx="4625789" cy="323088"/>
          </a:xfrm>
          <a:prstGeom prst="rect">
            <a:avLst/>
          </a:prstGeom>
          <a:noFill/>
        </p:spPr>
        <p:txBody>
          <a:bodyPr/>
          <a:lstStyle>
            <a:lvl1pPr algn="ctr">
              <a:defRPr sz="10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8772" y="6351569"/>
            <a:ext cx="2535538" cy="32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60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9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b="0" i="0" u="none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•"/>
        <a:defRPr sz="36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buFont typeface="Courier New" pitchFamily="49" charset="0"/>
        <a:buChar char="o"/>
        <a:defRPr sz="2400" b="0" i="0" u="none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buFont typeface="Courier New" pitchFamily="49" charset="0"/>
        <a:buChar char="o"/>
        <a:defRPr sz="24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D9903-60FA-2543-9A43-A3AD899E64FA}" type="datetimeFigureOut">
              <a:rPr lang="en-US" smtClean="0"/>
              <a:t>7/3/18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A4925-80DD-404C-8A96-D92D61F6F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980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4" Type="http://schemas.openxmlformats.org/officeDocument/2006/relationships/audio" Target="../media/media1.m4a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1" Type="http://schemas.openxmlformats.org/officeDocument/2006/relationships/tags" Target="../tags/tag12.xml"/><Relationship Id="rId2" Type="http://schemas.openxmlformats.org/officeDocument/2006/relationships/tags" Target="../tags/tag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12.m4a"/><Relationship Id="rId2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13.m4a"/><Relationship Id="rId2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14.m4a"/><Relationship Id="rId2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15.m4a"/><Relationship Id="rId2" Type="http://schemas.openxmlformats.org/officeDocument/2006/relationships/audio" Target="../media/media15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.jpg"/><Relationship Id="rId5" Type="http://schemas.openxmlformats.org/officeDocument/2006/relationships/image" Target="../media/image3.png"/><Relationship Id="rId1" Type="http://schemas.microsoft.com/office/2007/relationships/media" Target="../media/media16.m4a"/><Relationship Id="rId2" Type="http://schemas.openxmlformats.org/officeDocument/2006/relationships/audio" Target="../media/media16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tiff"/><Relationship Id="rId5" Type="http://schemas.openxmlformats.org/officeDocument/2006/relationships/image" Target="../media/image3.png"/><Relationship Id="rId1" Type="http://schemas.microsoft.com/office/2007/relationships/media" Target="../media/media17.m4a"/><Relationship Id="rId2" Type="http://schemas.openxmlformats.org/officeDocument/2006/relationships/audio" Target="../media/media17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7.tiff"/><Relationship Id="rId5" Type="http://schemas.openxmlformats.org/officeDocument/2006/relationships/image" Target="../media/image3.png"/><Relationship Id="rId1" Type="http://schemas.microsoft.com/office/2007/relationships/media" Target="../media/media18.m4a"/><Relationship Id="rId2" Type="http://schemas.openxmlformats.org/officeDocument/2006/relationships/audio" Target="../media/media18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hyperlink" Target="http://www.fastcodesign.com/3038367/9-gifs-that-explain-responsive-design-brilliantly#1" TargetMode="External"/><Relationship Id="rId6" Type="http://schemas.openxmlformats.org/officeDocument/2006/relationships/hyperlink" Target="http://designmodo.com/responsive-design-examples/" TargetMode="External"/><Relationship Id="rId7" Type="http://schemas.openxmlformats.org/officeDocument/2006/relationships/image" Target="../media/image8.tiff"/><Relationship Id="rId8" Type="http://schemas.openxmlformats.org/officeDocument/2006/relationships/image" Target="../media/image3.png"/><Relationship Id="rId1" Type="http://schemas.microsoft.com/office/2007/relationships/media" Target="../media/media19.m4a"/><Relationship Id="rId2" Type="http://schemas.openxmlformats.org/officeDocument/2006/relationships/audio" Target="../media/media19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http://en.wikipedia.org/wiki/Responsive_web_design" TargetMode="External"/><Relationship Id="rId5" Type="http://schemas.openxmlformats.org/officeDocument/2006/relationships/image" Target="../media/image3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9.jpg"/><Relationship Id="rId5" Type="http://schemas.openxmlformats.org/officeDocument/2006/relationships/image" Target="../media/image3.png"/><Relationship Id="rId1" Type="http://schemas.microsoft.com/office/2007/relationships/media" Target="../media/media20.m4a"/><Relationship Id="rId2" Type="http://schemas.openxmlformats.org/officeDocument/2006/relationships/audio" Target="../media/media20.m4a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0.jpg"/><Relationship Id="rId5" Type="http://schemas.openxmlformats.org/officeDocument/2006/relationships/image" Target="../media/image3.png"/><Relationship Id="rId1" Type="http://schemas.microsoft.com/office/2007/relationships/media" Target="../media/media21.m4a"/><Relationship Id="rId2" Type="http://schemas.openxmlformats.org/officeDocument/2006/relationships/audio" Target="../media/media21.m4a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1.jpg"/><Relationship Id="rId5" Type="http://schemas.openxmlformats.org/officeDocument/2006/relationships/image" Target="../media/image3.png"/><Relationship Id="rId1" Type="http://schemas.microsoft.com/office/2007/relationships/media" Target="../media/media22.m4a"/><Relationship Id="rId2" Type="http://schemas.openxmlformats.org/officeDocument/2006/relationships/audio" Target="../media/media22.m4a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23.m4a"/><Relationship Id="rId2" Type="http://schemas.openxmlformats.org/officeDocument/2006/relationships/audio" Target="../media/media23.m4a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http://www.lukew.com/ff/entry.asp?1514?utm_source=hackernewsletter" TargetMode="External"/><Relationship Id="rId5" Type="http://schemas.openxmlformats.org/officeDocument/2006/relationships/hyperlink" Target="http://bradfrost.com/blog/web/responsive-nav-patterns/#hide" TargetMode="External"/><Relationship Id="rId6" Type="http://schemas.openxmlformats.org/officeDocument/2006/relationships/hyperlink" Target="http://mediaqueri.es/" TargetMode="External"/><Relationship Id="rId7" Type="http://schemas.openxmlformats.org/officeDocument/2006/relationships/image" Target="../media/image3.png"/><Relationship Id="rId1" Type="http://schemas.microsoft.com/office/2007/relationships/media" Target="../media/media24.m4a"/><Relationship Id="rId2" Type="http://schemas.openxmlformats.org/officeDocument/2006/relationships/audio" Target="../media/media24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hyperlink" Target="http://bradfrost.com/blog/web/responsive-nav-patterns/#hide" TargetMode="External"/><Relationship Id="rId6" Type="http://schemas.openxmlformats.org/officeDocument/2006/relationships/image" Target="../media/image3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http://www.lukew.com/ff/entry.asp?1514?utm_source=hackernewsletter" TargetMode="External"/><Relationship Id="rId5" Type="http://schemas.openxmlformats.org/officeDocument/2006/relationships/image" Target="../media/image3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Session #7: Responsive Web Design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780308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/>
              <a:t>Media Queries for</a:t>
            </a:r>
            <a:r>
              <a:rPr sz="4000" spc="-125" dirty="0"/>
              <a:t> </a:t>
            </a:r>
            <a:r>
              <a:rPr sz="4000" dirty="0"/>
              <a:t>RD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4294967295"/>
          </p:nvPr>
        </p:nvSpPr>
        <p:spPr>
          <a:xfrm>
            <a:off x="535940" y="6505237"/>
            <a:ext cx="6352540" cy="1670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2018 UCSD Extension Online Learning Course: HTML5 and CSS</a:t>
            </a:r>
            <a:endParaRPr spc="-5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8296909" y="6520477"/>
            <a:ext cx="191134" cy="1670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10</a:t>
            </a:fld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688340" y="1524420"/>
            <a:ext cx="7020559" cy="4738477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870"/>
              </a:spcBef>
              <a:buClr>
                <a:srgbClr val="2C13C1"/>
              </a:buClr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Viewport </a:t>
            </a:r>
            <a:r>
              <a:rPr sz="3200" spc="-5" dirty="0">
                <a:latin typeface="Arial"/>
                <a:cs typeface="Arial"/>
              </a:rPr>
              <a:t>Setting </a:t>
            </a:r>
            <a:r>
              <a:rPr sz="3200" dirty="0">
                <a:latin typeface="Arial"/>
                <a:cs typeface="Arial"/>
              </a:rPr>
              <a:t>(HTML</a:t>
            </a:r>
            <a:r>
              <a:rPr sz="3200" spc="-7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Head)</a:t>
            </a:r>
          </a:p>
          <a:p>
            <a:pPr marL="469900" indent="-457200">
              <a:lnSpc>
                <a:spcPct val="100000"/>
              </a:lnSpc>
              <a:spcBef>
                <a:spcPts val="765"/>
              </a:spcBef>
              <a:buClr>
                <a:srgbClr val="2C13C1"/>
              </a:buClr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sz="3200" spc="-5" dirty="0">
                <a:latin typeface="Arial"/>
                <a:cs typeface="Arial"/>
              </a:rPr>
              <a:t>Media</a:t>
            </a:r>
            <a:r>
              <a:rPr sz="3200" spc="-3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Queries</a:t>
            </a:r>
            <a:endParaRPr sz="3200" dirty="0">
              <a:latin typeface="Arial"/>
              <a:cs typeface="Arial"/>
            </a:endParaRPr>
          </a:p>
          <a:p>
            <a:pPr marL="927100" lvl="1" indent="-457200">
              <a:lnSpc>
                <a:spcPct val="100000"/>
              </a:lnSpc>
              <a:spcBef>
                <a:spcPts val="690"/>
              </a:spcBef>
              <a:buClr>
                <a:srgbClr val="99CCFF"/>
              </a:buClr>
              <a:buSzPct val="69642"/>
              <a:buFont typeface="Arial" charset="0"/>
              <a:buChar char="•"/>
              <a:tabLst>
                <a:tab pos="756920" algn="l"/>
              </a:tabLst>
            </a:pPr>
            <a:r>
              <a:rPr sz="2800" spc="-5" dirty="0">
                <a:latin typeface="Arial"/>
                <a:cs typeface="Arial"/>
              </a:rPr>
              <a:t>Goes in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CSS</a:t>
            </a:r>
            <a:endParaRPr sz="2800" dirty="0">
              <a:latin typeface="Arial"/>
              <a:cs typeface="Arial"/>
            </a:endParaRPr>
          </a:p>
          <a:p>
            <a:pPr marL="927100" lvl="1" indent="-457200">
              <a:lnSpc>
                <a:spcPct val="100000"/>
              </a:lnSpc>
              <a:spcBef>
                <a:spcPts val="675"/>
              </a:spcBef>
              <a:buClr>
                <a:srgbClr val="99CCFF"/>
              </a:buClr>
              <a:buSzPct val="69642"/>
              <a:buFont typeface="Arial" charset="0"/>
              <a:buChar char="•"/>
              <a:tabLst>
                <a:tab pos="756920" algn="l"/>
              </a:tabLst>
            </a:pPr>
            <a:r>
              <a:rPr sz="2800" spc="-5" dirty="0">
                <a:latin typeface="Arial"/>
                <a:cs typeface="Arial"/>
              </a:rPr>
              <a:t>Create </a:t>
            </a:r>
            <a:r>
              <a:rPr sz="2800" dirty="0">
                <a:latin typeface="Arial"/>
                <a:cs typeface="Arial"/>
              </a:rPr>
              <a:t>default </a:t>
            </a:r>
            <a:r>
              <a:rPr sz="2800" spc="-10" dirty="0">
                <a:latin typeface="Arial"/>
                <a:cs typeface="Arial"/>
              </a:rPr>
              <a:t>CSS </a:t>
            </a:r>
            <a:r>
              <a:rPr sz="2800" spc="-5" dirty="0">
                <a:latin typeface="Arial"/>
                <a:cs typeface="Arial"/>
              </a:rPr>
              <a:t>for smallest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display</a:t>
            </a:r>
          </a:p>
          <a:p>
            <a:pPr marL="927100" lvl="1" indent="-457200">
              <a:lnSpc>
                <a:spcPct val="100000"/>
              </a:lnSpc>
              <a:spcBef>
                <a:spcPts val="670"/>
              </a:spcBef>
              <a:buClr>
                <a:srgbClr val="99CCFF"/>
              </a:buClr>
              <a:buSzPct val="69642"/>
              <a:buFont typeface="Arial" charset="0"/>
              <a:buChar char="•"/>
              <a:tabLst>
                <a:tab pos="756920" algn="l"/>
              </a:tabLst>
            </a:pPr>
            <a:r>
              <a:rPr sz="2800" spc="-5" dirty="0">
                <a:latin typeface="Arial"/>
                <a:cs typeface="Arial"/>
              </a:rPr>
              <a:t>One query for </a:t>
            </a:r>
            <a:r>
              <a:rPr sz="2800" dirty="0">
                <a:latin typeface="Arial"/>
                <a:cs typeface="Arial"/>
              </a:rPr>
              <a:t>each display </a:t>
            </a:r>
            <a:r>
              <a:rPr sz="2800" spc="-5" dirty="0">
                <a:latin typeface="Arial"/>
                <a:cs typeface="Arial"/>
              </a:rPr>
              <a:t>size</a:t>
            </a:r>
            <a:r>
              <a:rPr sz="2800" spc="-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change</a:t>
            </a:r>
          </a:p>
          <a:p>
            <a:pPr marL="927100" lvl="1" indent="-457200">
              <a:lnSpc>
                <a:spcPct val="100000"/>
              </a:lnSpc>
              <a:spcBef>
                <a:spcPts val="675"/>
              </a:spcBef>
              <a:buClr>
                <a:srgbClr val="99CCFF"/>
              </a:buClr>
              <a:buSzPct val="69642"/>
              <a:buFont typeface="Arial" charset="0"/>
              <a:buChar char="•"/>
              <a:tabLst>
                <a:tab pos="756920" algn="l"/>
              </a:tabLst>
            </a:pPr>
            <a:r>
              <a:rPr sz="2800" spc="-5" dirty="0">
                <a:latin typeface="Arial"/>
                <a:cs typeface="Arial"/>
              </a:rPr>
              <a:t>Changes or </a:t>
            </a:r>
            <a:r>
              <a:rPr sz="2800" dirty="0">
                <a:latin typeface="Arial"/>
                <a:cs typeface="Arial"/>
              </a:rPr>
              <a:t>additions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only</a:t>
            </a:r>
          </a:p>
          <a:p>
            <a:pPr marL="469900" indent="-457200">
              <a:lnSpc>
                <a:spcPct val="100000"/>
              </a:lnSpc>
              <a:spcBef>
                <a:spcPts val="750"/>
              </a:spcBef>
              <a:buClr>
                <a:srgbClr val="2C13C1"/>
              </a:buClr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Use Chrome </a:t>
            </a:r>
            <a:r>
              <a:rPr sz="3200" spc="-5" dirty="0">
                <a:latin typeface="Arial"/>
                <a:cs typeface="Arial"/>
              </a:rPr>
              <a:t>Developer </a:t>
            </a:r>
            <a:r>
              <a:rPr sz="3200" dirty="0">
                <a:latin typeface="Arial"/>
                <a:cs typeface="Arial"/>
              </a:rPr>
              <a:t>to</a:t>
            </a:r>
            <a:r>
              <a:rPr sz="3200" spc="-114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check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726968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/>
              <a:t>Building Blocks of</a:t>
            </a:r>
            <a:r>
              <a:rPr sz="4000" spc="-105" dirty="0"/>
              <a:t> </a:t>
            </a:r>
            <a:r>
              <a:rPr sz="4000" dirty="0"/>
              <a:t>RD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4294967295"/>
          </p:nvPr>
        </p:nvSpPr>
        <p:spPr>
          <a:xfrm>
            <a:off x="535940" y="6505237"/>
            <a:ext cx="6352540" cy="1670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2018 UCSD Extension Online Learning Course: HTML5 and CSS</a:t>
            </a:r>
            <a:endParaRPr spc="-5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8296909" y="6520477"/>
            <a:ext cx="191134" cy="1670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11</a:t>
            </a:fld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688340" y="1524420"/>
            <a:ext cx="7340600" cy="3579185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870"/>
              </a:spcBef>
              <a:buClr>
                <a:srgbClr val="2C13C1"/>
              </a:buClr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HTML5</a:t>
            </a:r>
          </a:p>
          <a:p>
            <a:pPr marL="469900" indent="-457200">
              <a:lnSpc>
                <a:spcPct val="100000"/>
              </a:lnSpc>
              <a:spcBef>
                <a:spcPts val="765"/>
              </a:spcBef>
              <a:buClr>
                <a:srgbClr val="2C13C1"/>
              </a:buClr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CSS3</a:t>
            </a:r>
          </a:p>
          <a:p>
            <a:pPr marL="469900" indent="-457200">
              <a:lnSpc>
                <a:spcPct val="100000"/>
              </a:lnSpc>
              <a:spcBef>
                <a:spcPts val="770"/>
              </a:spcBef>
              <a:buClr>
                <a:srgbClr val="2C13C1"/>
              </a:buClr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Javascript &amp;</a:t>
            </a:r>
            <a:r>
              <a:rPr sz="3200" spc="-5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jQuery</a:t>
            </a:r>
          </a:p>
          <a:p>
            <a:pPr marL="469900" indent="-457200">
              <a:lnSpc>
                <a:spcPct val="100000"/>
              </a:lnSpc>
              <a:spcBef>
                <a:spcPts val="770"/>
              </a:spcBef>
              <a:buClr>
                <a:srgbClr val="2C13C1"/>
              </a:buClr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lang="en-US" sz="3200" dirty="0" smtClean="0">
                <a:latin typeface="Arial"/>
                <a:cs typeface="Arial"/>
              </a:rPr>
              <a:t>Skeleton</a:t>
            </a:r>
            <a:endParaRPr lang="en-US" sz="3200" dirty="0" smtClean="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770"/>
              </a:spcBef>
              <a:buClr>
                <a:srgbClr val="2C13C1"/>
              </a:buClr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lang="en-US" sz="3200" dirty="0" smtClean="0">
                <a:latin typeface="Arial"/>
                <a:cs typeface="Arial"/>
              </a:rPr>
              <a:t>Bootstrap</a:t>
            </a:r>
          </a:p>
          <a:p>
            <a:pPr marL="469900" indent="-457200">
              <a:lnSpc>
                <a:spcPct val="100000"/>
              </a:lnSpc>
              <a:spcBef>
                <a:spcPts val="770"/>
              </a:spcBef>
              <a:buClr>
                <a:srgbClr val="2C13C1"/>
              </a:buClr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lang="en-US" sz="3200" dirty="0" smtClean="0">
                <a:latin typeface="Arial"/>
                <a:cs typeface="Arial"/>
              </a:rPr>
              <a:t>Foundations</a:t>
            </a:r>
            <a:endParaRPr sz="3200" dirty="0">
              <a:latin typeface="Arial"/>
              <a:cs typeface="Arial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597428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/>
              <a:t>Viewport</a:t>
            </a:r>
            <a:r>
              <a:rPr sz="4000" spc="-110" dirty="0"/>
              <a:t> </a:t>
            </a:r>
            <a:r>
              <a:rPr sz="4000" dirty="0"/>
              <a:t>syntax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4294967295"/>
          </p:nvPr>
        </p:nvSpPr>
        <p:spPr>
          <a:xfrm>
            <a:off x="535940" y="6505237"/>
            <a:ext cx="6352540" cy="1670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2018 UCSD Extension Online Learning Course: HTML5 and CSS</a:t>
            </a:r>
            <a:endParaRPr spc="-5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8296909" y="6520477"/>
            <a:ext cx="191134" cy="1670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12</a:t>
            </a:fld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688340" y="1524420"/>
            <a:ext cx="6807200" cy="2757170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870"/>
              </a:spcBef>
              <a:buClr>
                <a:srgbClr val="2C13C1"/>
              </a:buClr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Goes inside HTML </a:t>
            </a:r>
            <a:r>
              <a:rPr sz="3200" spc="-5" dirty="0">
                <a:latin typeface="Arial"/>
                <a:cs typeface="Arial"/>
              </a:rPr>
              <a:t>head</a:t>
            </a:r>
            <a:r>
              <a:rPr sz="3200" spc="-11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tag</a:t>
            </a:r>
            <a:endParaRPr sz="3200" dirty="0">
              <a:latin typeface="Arial"/>
              <a:cs typeface="Arial"/>
            </a:endParaRPr>
          </a:p>
          <a:p>
            <a:pPr marL="469900" marR="5080" indent="-457200">
              <a:lnSpc>
                <a:spcPct val="100000"/>
              </a:lnSpc>
              <a:spcBef>
                <a:spcPts val="765"/>
              </a:spcBef>
              <a:buClr>
                <a:srgbClr val="2C13C1"/>
              </a:buClr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&lt;meta name="viewport"  </a:t>
            </a:r>
            <a:r>
              <a:rPr sz="3200" spc="-5" dirty="0">
                <a:latin typeface="Arial"/>
                <a:cs typeface="Arial"/>
              </a:rPr>
              <a:t>content="width=device-width, initial-  scale=1.0"&gt;</a:t>
            </a:r>
            <a:endParaRPr sz="3200" dirty="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770"/>
              </a:spcBef>
              <a:buClr>
                <a:srgbClr val="2C13C1"/>
              </a:buClr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All</a:t>
            </a:r>
            <a:r>
              <a:rPr sz="3200" spc="-5" dirty="0">
                <a:latin typeface="Arial"/>
                <a:cs typeface="Arial"/>
              </a:rPr>
              <a:t> pages</a:t>
            </a:r>
            <a:endParaRPr sz="3200" dirty="0">
              <a:latin typeface="Arial"/>
              <a:cs typeface="Arial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688868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/>
              <a:t>Media Query</a:t>
            </a:r>
            <a:r>
              <a:rPr sz="4000" spc="-90" dirty="0"/>
              <a:t> </a:t>
            </a:r>
            <a:r>
              <a:rPr sz="4000" spc="-5" dirty="0"/>
              <a:t>Syntax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4294967295"/>
          </p:nvPr>
        </p:nvSpPr>
        <p:spPr>
          <a:xfrm>
            <a:off x="535940" y="6505237"/>
            <a:ext cx="6352540" cy="1670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2018 UCSD Extension Online Learning Course: HTML5 and CSS</a:t>
            </a:r>
            <a:endParaRPr spc="-5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8296909" y="6520477"/>
            <a:ext cx="191134" cy="1670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13</a:t>
            </a:fld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688340" y="1524420"/>
            <a:ext cx="5489575" cy="3797193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870"/>
              </a:spcBef>
              <a:buClr>
                <a:srgbClr val="2C13C1"/>
              </a:buClr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Goes in </a:t>
            </a:r>
            <a:r>
              <a:rPr sz="3200" spc="5" dirty="0">
                <a:latin typeface="Arial"/>
                <a:cs typeface="Arial"/>
              </a:rPr>
              <a:t>CSS </a:t>
            </a:r>
            <a:r>
              <a:rPr sz="3200" dirty="0">
                <a:latin typeface="Arial"/>
                <a:cs typeface="Arial"/>
              </a:rPr>
              <a:t>style</a:t>
            </a:r>
            <a:r>
              <a:rPr sz="3200" spc="-11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sheet</a:t>
            </a:r>
            <a:endParaRPr sz="3200" dirty="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765"/>
              </a:spcBef>
              <a:buClr>
                <a:srgbClr val="2C13C1"/>
              </a:buClr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Put </a:t>
            </a:r>
            <a:r>
              <a:rPr sz="3200" spc="-5" dirty="0">
                <a:latin typeface="Arial"/>
                <a:cs typeface="Arial"/>
              </a:rPr>
              <a:t>after mobile/default</a:t>
            </a:r>
            <a:r>
              <a:rPr sz="3200" spc="-7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CSS</a:t>
            </a: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4600" dirty="0">
              <a:latin typeface="Times New Roman"/>
              <a:cs typeface="Times New Roman"/>
            </a:endParaRPr>
          </a:p>
          <a:p>
            <a:pPr marL="469900">
              <a:lnSpc>
                <a:spcPct val="100000"/>
              </a:lnSpc>
            </a:pPr>
            <a:r>
              <a:rPr sz="2800" spc="-5" dirty="0">
                <a:latin typeface="Arial"/>
                <a:cs typeface="Arial"/>
              </a:rPr>
              <a:t>@media </a:t>
            </a:r>
            <a:r>
              <a:rPr sz="2800" dirty="0">
                <a:latin typeface="Arial"/>
                <a:cs typeface="Arial"/>
              </a:rPr>
              <a:t>(min-width:980px)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{</a:t>
            </a:r>
            <a:endParaRPr sz="2800" dirty="0">
              <a:latin typeface="Arial"/>
              <a:cs typeface="Arial"/>
            </a:endParaRPr>
          </a:p>
          <a:p>
            <a:pPr marL="927100">
              <a:lnSpc>
                <a:spcPct val="100000"/>
              </a:lnSpc>
              <a:spcBef>
                <a:spcPts val="590"/>
              </a:spcBef>
            </a:pPr>
            <a:r>
              <a:rPr sz="2400" i="1" spc="-5" dirty="0">
                <a:latin typeface="Arial"/>
                <a:cs typeface="Arial"/>
              </a:rPr>
              <a:t>changes to CSS go</a:t>
            </a:r>
            <a:r>
              <a:rPr sz="2400" i="1" spc="10" dirty="0">
                <a:latin typeface="Arial"/>
                <a:cs typeface="Arial"/>
              </a:rPr>
              <a:t> </a:t>
            </a:r>
            <a:r>
              <a:rPr sz="2400" i="1" spc="-5" dirty="0">
                <a:latin typeface="Arial"/>
                <a:cs typeface="Arial"/>
              </a:rPr>
              <a:t>here</a:t>
            </a:r>
            <a:endParaRPr sz="2400" dirty="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660"/>
              </a:spcBef>
            </a:pPr>
            <a:r>
              <a:rPr sz="2800" spc="-5" dirty="0">
                <a:latin typeface="Arial"/>
                <a:cs typeface="Arial"/>
              </a:rPr>
              <a:t>}</a:t>
            </a:r>
            <a:endParaRPr sz="2800" dirty="0">
              <a:latin typeface="Arial"/>
              <a:cs typeface="Arial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704108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/>
              <a:t>Media Query</a:t>
            </a:r>
            <a:r>
              <a:rPr sz="4000" spc="-90" dirty="0"/>
              <a:t> </a:t>
            </a:r>
            <a:r>
              <a:rPr sz="4000" spc="-5" dirty="0"/>
              <a:t>Example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4294967295"/>
          </p:nvPr>
        </p:nvSpPr>
        <p:spPr>
          <a:xfrm>
            <a:off x="535940" y="6505237"/>
            <a:ext cx="6352540" cy="1670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2018 UCSD Extension Online Learning Course: HTML5 and CSS</a:t>
            </a:r>
            <a:endParaRPr spc="-5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8296909" y="6520477"/>
            <a:ext cx="191134" cy="1670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14</a:t>
            </a:fld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1145844" y="1624406"/>
            <a:ext cx="4504690" cy="3744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Arial"/>
                <a:cs typeface="Arial"/>
              </a:rPr>
              <a:t>article</a:t>
            </a:r>
            <a:r>
              <a:rPr sz="2800" spc="-5" dirty="0">
                <a:latin typeface="Arial"/>
                <a:cs typeface="Arial"/>
              </a:rPr>
              <a:t> {width:100%}</a:t>
            </a:r>
            <a:endParaRPr sz="2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0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800" spc="-5" dirty="0">
                <a:latin typeface="Arial"/>
                <a:cs typeface="Arial"/>
              </a:rPr>
              <a:t>@media </a:t>
            </a:r>
            <a:r>
              <a:rPr sz="2800" dirty="0">
                <a:latin typeface="Arial"/>
                <a:cs typeface="Arial"/>
              </a:rPr>
              <a:t>(min-width:980px)</a:t>
            </a:r>
            <a:r>
              <a:rPr sz="2800" spc="-2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{</a:t>
            </a:r>
            <a:endParaRPr sz="2800" dirty="0">
              <a:latin typeface="Arial"/>
              <a:cs typeface="Arial"/>
            </a:endParaRPr>
          </a:p>
          <a:p>
            <a:pPr marL="697865" marR="2308860" indent="-228600">
              <a:lnSpc>
                <a:spcPct val="120000"/>
              </a:lnSpc>
              <a:spcBef>
                <a:spcPts val="15"/>
              </a:spcBef>
            </a:pPr>
            <a:r>
              <a:rPr sz="2400" spc="-5" dirty="0">
                <a:latin typeface="Arial"/>
                <a:cs typeface="Arial"/>
              </a:rPr>
              <a:t>article </a:t>
            </a:r>
            <a:r>
              <a:rPr sz="2400" dirty="0">
                <a:latin typeface="Arial"/>
                <a:cs typeface="Arial"/>
              </a:rPr>
              <a:t>{  </a:t>
            </a:r>
            <a:r>
              <a:rPr sz="2400" spc="-5" dirty="0">
                <a:latin typeface="Arial"/>
                <a:cs typeface="Arial"/>
              </a:rPr>
              <a:t>w</a:t>
            </a:r>
            <a:r>
              <a:rPr sz="2400" spc="-15" dirty="0">
                <a:latin typeface="Arial"/>
                <a:cs typeface="Arial"/>
              </a:rPr>
              <a:t>i</a:t>
            </a:r>
            <a:r>
              <a:rPr sz="2400" spc="-5" dirty="0">
                <a:latin typeface="Arial"/>
                <a:cs typeface="Arial"/>
              </a:rPr>
              <a:t>dth:60%;  </a:t>
            </a:r>
            <a:r>
              <a:rPr sz="2400" dirty="0">
                <a:latin typeface="Arial"/>
                <a:cs typeface="Arial"/>
              </a:rPr>
              <a:t>float:left;</a:t>
            </a:r>
          </a:p>
          <a:p>
            <a:pPr marL="469265">
              <a:lnSpc>
                <a:spcPct val="100000"/>
              </a:lnSpc>
              <a:spcBef>
                <a:spcPts val="580"/>
              </a:spcBef>
            </a:pPr>
            <a:r>
              <a:rPr sz="2400" dirty="0">
                <a:latin typeface="Arial"/>
                <a:cs typeface="Arial"/>
              </a:rPr>
              <a:t>}</a:t>
            </a:r>
          </a:p>
          <a:p>
            <a:pPr marL="12700">
              <a:lnSpc>
                <a:spcPct val="100000"/>
              </a:lnSpc>
              <a:spcBef>
                <a:spcPts val="655"/>
              </a:spcBef>
            </a:pPr>
            <a:r>
              <a:rPr sz="2800" spc="-5" dirty="0">
                <a:latin typeface="Arial"/>
                <a:cs typeface="Arial"/>
              </a:rPr>
              <a:t>}</a:t>
            </a:r>
            <a:endParaRPr sz="2800" dirty="0">
              <a:latin typeface="Arial"/>
              <a:cs typeface="Arial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58218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Viewing</a:t>
            </a:r>
            <a:r>
              <a:rPr spc="-85" dirty="0"/>
              <a:t> </a:t>
            </a:r>
            <a:r>
              <a:rPr dirty="0"/>
              <a:t>Results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4294967295"/>
          </p:nvPr>
        </p:nvSpPr>
        <p:spPr>
          <a:xfrm>
            <a:off x="535940" y="6505237"/>
            <a:ext cx="6352540" cy="1670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2018 UCSD Extension Online Learning Course: HTML5 and CSS</a:t>
            </a:r>
            <a:endParaRPr spc="-5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8296909" y="6520477"/>
            <a:ext cx="191134" cy="1670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15</a:t>
            </a:fld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688340" y="1520761"/>
            <a:ext cx="6564630" cy="3790139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894"/>
              </a:spcBef>
              <a:buClr>
                <a:srgbClr val="2C13C1"/>
              </a:buClr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Use </a:t>
            </a:r>
            <a:r>
              <a:rPr sz="3200" spc="-5" dirty="0">
                <a:latin typeface="Arial"/>
                <a:cs typeface="Arial"/>
              </a:rPr>
              <a:t>Google</a:t>
            </a:r>
            <a:r>
              <a:rPr sz="3200" spc="-5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Chrome</a:t>
            </a:r>
          </a:p>
          <a:p>
            <a:pPr marL="927100" lvl="1" indent="-457200">
              <a:lnSpc>
                <a:spcPct val="100000"/>
              </a:lnSpc>
              <a:spcBef>
                <a:spcPts val="690"/>
              </a:spcBef>
              <a:buClr>
                <a:srgbClr val="99CCFF"/>
              </a:buClr>
              <a:buSzPct val="69642"/>
              <a:buFont typeface="Arial" charset="0"/>
              <a:buChar char="•"/>
              <a:tabLst>
                <a:tab pos="756920" algn="l"/>
              </a:tabLst>
            </a:pPr>
            <a:r>
              <a:rPr sz="2800" spc="-5" dirty="0">
                <a:latin typeface="Arial"/>
                <a:cs typeface="Arial"/>
              </a:rPr>
              <a:t>View &gt; </a:t>
            </a:r>
            <a:r>
              <a:rPr sz="2800" dirty="0">
                <a:latin typeface="Arial"/>
                <a:cs typeface="Arial"/>
              </a:rPr>
              <a:t>Developer </a:t>
            </a:r>
            <a:r>
              <a:rPr sz="2800" spc="-5" dirty="0">
                <a:latin typeface="Arial"/>
                <a:cs typeface="Arial"/>
              </a:rPr>
              <a:t>&gt; Developer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Tools</a:t>
            </a:r>
            <a:endParaRPr sz="2800" dirty="0">
              <a:latin typeface="Arial"/>
              <a:cs typeface="Arial"/>
            </a:endParaRPr>
          </a:p>
          <a:p>
            <a:pPr marL="927100" lvl="1" indent="-457200">
              <a:lnSpc>
                <a:spcPct val="100000"/>
              </a:lnSpc>
              <a:spcBef>
                <a:spcPts val="670"/>
              </a:spcBef>
              <a:buClr>
                <a:srgbClr val="99CCFF"/>
              </a:buClr>
              <a:buSzPct val="69642"/>
              <a:buFont typeface="Arial" charset="0"/>
              <a:buChar char="•"/>
              <a:tabLst>
                <a:tab pos="756920" algn="l"/>
              </a:tabLst>
            </a:pPr>
            <a:r>
              <a:rPr sz="2800" spc="-5" dirty="0">
                <a:latin typeface="Arial"/>
                <a:cs typeface="Arial"/>
              </a:rPr>
              <a:t>Select “phone”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icon</a:t>
            </a:r>
          </a:p>
          <a:p>
            <a:pPr marL="927100" lvl="1" indent="-457200">
              <a:lnSpc>
                <a:spcPct val="100000"/>
              </a:lnSpc>
              <a:spcBef>
                <a:spcPts val="675"/>
              </a:spcBef>
              <a:buClr>
                <a:srgbClr val="99CCFF"/>
              </a:buClr>
              <a:buSzPct val="69642"/>
              <a:buFont typeface="Arial" charset="0"/>
              <a:buChar char="•"/>
              <a:tabLst>
                <a:tab pos="756920" algn="l"/>
              </a:tabLst>
            </a:pPr>
            <a:r>
              <a:rPr sz="2800" spc="-5" dirty="0">
                <a:latin typeface="Arial"/>
                <a:cs typeface="Arial"/>
              </a:rPr>
              <a:t>Select </a:t>
            </a:r>
            <a:r>
              <a:rPr sz="2800" dirty="0">
                <a:latin typeface="Arial"/>
                <a:cs typeface="Arial"/>
              </a:rPr>
              <a:t>display </a:t>
            </a:r>
            <a:r>
              <a:rPr sz="2800" spc="-5" dirty="0">
                <a:latin typeface="Arial"/>
                <a:cs typeface="Arial"/>
              </a:rPr>
              <a:t>types </a:t>
            </a:r>
            <a:r>
              <a:rPr sz="2800" dirty="0">
                <a:latin typeface="Arial"/>
                <a:cs typeface="Arial"/>
              </a:rPr>
              <a:t>from</a:t>
            </a:r>
            <a:r>
              <a:rPr sz="2800" spc="-2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dropdown</a:t>
            </a:r>
            <a:endParaRPr sz="2800" dirty="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755"/>
              </a:spcBef>
              <a:buClr>
                <a:srgbClr val="2C13C1"/>
              </a:buClr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sz="3200" spc="-5" dirty="0">
                <a:latin typeface="Arial"/>
                <a:cs typeface="Arial"/>
              </a:rPr>
              <a:t>Remember </a:t>
            </a:r>
            <a:r>
              <a:rPr sz="3200" dirty="0">
                <a:latin typeface="Arial"/>
                <a:cs typeface="Arial"/>
              </a:rPr>
              <a:t>to</a:t>
            </a:r>
            <a:r>
              <a:rPr sz="3200" spc="-5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save</a:t>
            </a:r>
          </a:p>
          <a:p>
            <a:pPr marL="469900" indent="-457200">
              <a:lnSpc>
                <a:spcPct val="100000"/>
              </a:lnSpc>
              <a:spcBef>
                <a:spcPts val="770"/>
              </a:spcBef>
              <a:buClr>
                <a:srgbClr val="2C13C1"/>
              </a:buClr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sz="3200" spc="-5" dirty="0">
                <a:latin typeface="Arial"/>
                <a:cs typeface="Arial"/>
              </a:rPr>
              <a:t>Remember </a:t>
            </a:r>
            <a:r>
              <a:rPr sz="3200" dirty="0">
                <a:latin typeface="Arial"/>
                <a:cs typeface="Arial"/>
              </a:rPr>
              <a:t>to</a:t>
            </a:r>
            <a:r>
              <a:rPr sz="3200" spc="-6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refresh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63552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Viewing</a:t>
            </a:r>
            <a:r>
              <a:rPr spc="-85" dirty="0"/>
              <a:t> </a:t>
            </a:r>
            <a:r>
              <a:rPr dirty="0"/>
              <a:t>Results</a:t>
            </a:r>
          </a:p>
        </p:txBody>
      </p:sp>
      <p:sp>
        <p:nvSpPr>
          <p:cNvPr id="3" name="object 3"/>
          <p:cNvSpPr/>
          <p:nvPr/>
        </p:nvSpPr>
        <p:spPr>
          <a:xfrm>
            <a:off x="1572894" y="1600200"/>
            <a:ext cx="5998083" cy="4419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4294967295"/>
          </p:nvPr>
        </p:nvSpPr>
        <p:spPr>
          <a:xfrm>
            <a:off x="535940" y="6505237"/>
            <a:ext cx="6352540" cy="1670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2018 UCSD Extension Online Learning Course: HTML5 and CSS</a:t>
            </a:r>
            <a:endParaRPr spc="-5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8296909" y="6520477"/>
            <a:ext cx="191134" cy="1670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16</a:t>
            </a:fld>
            <a:endParaRPr spc="-5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4116" y="337769"/>
            <a:ext cx="5751830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>
                <a:solidFill>
                  <a:srgbClr val="FFFFFF"/>
                </a:solidFill>
                <a:latin typeface="Arial"/>
                <a:cs typeface="Arial"/>
              </a:rPr>
              <a:t>Non Responsive</a:t>
            </a:r>
            <a:r>
              <a:rPr sz="42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200" dirty="0">
                <a:solidFill>
                  <a:srgbClr val="FFFFFF"/>
                </a:solidFill>
                <a:latin typeface="Arial"/>
                <a:cs typeface="Arial"/>
              </a:rPr>
              <a:t>Design</a:t>
            </a:r>
            <a:endParaRPr sz="4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71600" y="475246"/>
            <a:ext cx="60960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5" dirty="0">
                <a:latin typeface="Arial"/>
                <a:cs typeface="Arial"/>
              </a:rPr>
              <a:t>Desktop (1200 </a:t>
            </a:r>
            <a:r>
              <a:rPr sz="4000" dirty="0">
                <a:latin typeface="Arial"/>
                <a:cs typeface="Arial"/>
              </a:rPr>
              <a:t>x</a:t>
            </a:r>
            <a:r>
              <a:rPr sz="4000" spc="-25" dirty="0">
                <a:latin typeface="Arial"/>
                <a:cs typeface="Arial"/>
              </a:rPr>
              <a:t> </a:t>
            </a:r>
            <a:r>
              <a:rPr sz="4000" spc="-5" dirty="0">
                <a:latin typeface="Arial"/>
                <a:cs typeface="Arial"/>
              </a:rPr>
              <a:t>900)</a:t>
            </a:r>
            <a:endParaRPr sz="40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4294967295"/>
          </p:nvPr>
        </p:nvSpPr>
        <p:spPr>
          <a:xfrm>
            <a:off x="535940" y="6505237"/>
            <a:ext cx="6352540" cy="1670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2018 UCSD Extension Online Learning Course: HTML5 and CSS</a:t>
            </a:r>
            <a:endParaRPr spc="-5"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4294967295"/>
          </p:nvPr>
        </p:nvSpPr>
        <p:spPr>
          <a:xfrm>
            <a:off x="8296909" y="6520477"/>
            <a:ext cx="191134" cy="1670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17</a:t>
            </a:fld>
            <a:endParaRPr spc="-5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241100"/>
            <a:ext cx="7010400" cy="5186748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4116" y="337769"/>
            <a:ext cx="5751830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>
                <a:solidFill>
                  <a:srgbClr val="FFFFFF"/>
                </a:solidFill>
                <a:latin typeface="Arial"/>
                <a:cs typeface="Arial"/>
              </a:rPr>
              <a:t>Non Responsive</a:t>
            </a:r>
            <a:r>
              <a:rPr sz="42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200" dirty="0">
                <a:solidFill>
                  <a:srgbClr val="FFFFFF"/>
                </a:solidFill>
                <a:latin typeface="Arial"/>
                <a:cs typeface="Arial"/>
              </a:rPr>
              <a:t>Design</a:t>
            </a:r>
            <a:endParaRPr sz="4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32660" y="304431"/>
            <a:ext cx="500634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5" dirty="0">
                <a:latin typeface="Arial"/>
                <a:cs typeface="Arial"/>
              </a:rPr>
              <a:t>Handheld (320 </a:t>
            </a:r>
            <a:r>
              <a:rPr sz="4000" dirty="0">
                <a:latin typeface="Arial"/>
                <a:cs typeface="Arial"/>
              </a:rPr>
              <a:t>x</a:t>
            </a:r>
            <a:r>
              <a:rPr sz="4000" spc="-5" dirty="0">
                <a:latin typeface="Arial"/>
                <a:cs typeface="Arial"/>
              </a:rPr>
              <a:t> </a:t>
            </a:r>
            <a:r>
              <a:rPr lang="en-US" sz="4000" spc="-5" dirty="0" smtClean="0">
                <a:latin typeface="Arial"/>
                <a:cs typeface="Arial"/>
              </a:rPr>
              <a:t>568)</a:t>
            </a:r>
            <a:endParaRPr sz="40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4294967295"/>
          </p:nvPr>
        </p:nvSpPr>
        <p:spPr>
          <a:xfrm>
            <a:off x="535940" y="6505237"/>
            <a:ext cx="6352540" cy="1670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2018 UCSD Extension Online Learning Course: HTML5 and CSS</a:t>
            </a:r>
            <a:endParaRPr spc="-5"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4294967295"/>
          </p:nvPr>
        </p:nvSpPr>
        <p:spPr>
          <a:xfrm>
            <a:off x="8296909" y="6520477"/>
            <a:ext cx="191134" cy="1670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18</a:t>
            </a:fld>
            <a:endParaRPr spc="-5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5352" y="1027697"/>
            <a:ext cx="3480956" cy="5194178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1944" y="337769"/>
            <a:ext cx="7426656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More </a:t>
            </a:r>
            <a:r>
              <a:rPr/>
              <a:t>Info </a:t>
            </a:r>
            <a:r>
              <a:rPr smtClean="0"/>
              <a:t>and</a:t>
            </a:r>
            <a:r>
              <a:rPr lang="en-US" spc="-110" dirty="0"/>
              <a:t> </a:t>
            </a:r>
            <a:r>
              <a:rPr smtClean="0"/>
              <a:t>Examples</a:t>
            </a:r>
            <a:r>
              <a:rPr lang="en-US" dirty="0" smtClean="0"/>
              <a:t/>
            </a:r>
            <a:br>
              <a:rPr lang="en-US" dirty="0" smtClean="0"/>
            </a:br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4294967295"/>
          </p:nvPr>
        </p:nvSpPr>
        <p:spPr>
          <a:xfrm>
            <a:off x="535940" y="6505237"/>
            <a:ext cx="6352540" cy="1670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2018 UCSD Extension Online Learning Course: HTML5 and CSS</a:t>
            </a:r>
            <a:endParaRPr spc="-5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8296909" y="6520477"/>
            <a:ext cx="191134" cy="1670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19</a:t>
            </a:fld>
            <a:endParaRPr spc="-5" dirty="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436231" y="1828800"/>
            <a:ext cx="8229600" cy="11342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35585" indent="-571500">
              <a:lnSpc>
                <a:spcPct val="100000"/>
              </a:lnSpc>
              <a:spcBef>
                <a:spcPts val="105"/>
              </a:spcBef>
              <a:buFont typeface="Arial" charset="0"/>
              <a:buChar char="•"/>
            </a:pPr>
            <a:r>
              <a:rPr dirty="0">
                <a:hlinkClick r:id="rId5"/>
              </a:rPr>
              <a:t>9 GIFS That Explain Responsive</a:t>
            </a:r>
            <a:r>
              <a:rPr spc="-105" dirty="0">
                <a:hlinkClick r:id="rId5"/>
              </a:rPr>
              <a:t> </a:t>
            </a:r>
            <a:r>
              <a:rPr dirty="0" smtClean="0">
                <a:hlinkClick r:id="rId5"/>
              </a:rPr>
              <a:t>Desig</a:t>
            </a:r>
            <a:r>
              <a:rPr lang="en-US" dirty="0" smtClean="0">
                <a:hlinkClick r:id="rId5"/>
              </a:rPr>
              <a:t>n</a:t>
            </a:r>
            <a:endParaRPr lang="en-US" dirty="0" smtClean="0"/>
          </a:p>
          <a:p>
            <a:pPr marL="235585" indent="-571500">
              <a:lnSpc>
                <a:spcPct val="100000"/>
              </a:lnSpc>
              <a:spcBef>
                <a:spcPts val="105"/>
              </a:spcBef>
              <a:buFont typeface="Arial" charset="0"/>
              <a:buChar char="•"/>
            </a:pPr>
            <a:r>
              <a:rPr dirty="0" smtClean="0">
                <a:hlinkClick r:id="rId6"/>
              </a:rPr>
              <a:t>Responsive </a:t>
            </a:r>
            <a:r>
              <a:rPr dirty="0">
                <a:hlinkClick r:id="rId6"/>
              </a:rPr>
              <a:t>Web Design:50</a:t>
            </a:r>
            <a:r>
              <a:rPr spc="-100" dirty="0">
                <a:hlinkClick r:id="rId6"/>
              </a:rPr>
              <a:t> </a:t>
            </a:r>
            <a:r>
              <a:rPr dirty="0">
                <a:hlinkClick r:id="rId6"/>
              </a:rPr>
              <a:t>Examples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8469" y="3124200"/>
            <a:ext cx="6240131" cy="2958881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61266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</a:t>
            </a:r>
            <a:r>
              <a:rPr spc="-85" dirty="0"/>
              <a:t> </a:t>
            </a:r>
            <a:r>
              <a:rPr dirty="0"/>
              <a:t>Definition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4294967295"/>
          </p:nvPr>
        </p:nvSpPr>
        <p:spPr>
          <a:xfrm>
            <a:off x="533400" y="6419313"/>
            <a:ext cx="635254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200" spc="-5" dirty="0" smtClean="0"/>
              <a:t>© Kristian Secor 2018 UCSD Extension Online Learning Course: HTML5 and CSS</a:t>
            </a:r>
            <a:endParaRPr sz="1200" spc="-5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8296909" y="6520477"/>
            <a:ext cx="191134" cy="1670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</a:t>
            </a:fld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1031544" y="1621358"/>
            <a:ext cx="7402830" cy="43719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Arial"/>
                <a:cs typeface="Arial"/>
              </a:rPr>
              <a:t>Responsive web design (RWD) </a:t>
            </a:r>
            <a:r>
              <a:rPr sz="3200" spc="-10" dirty="0">
                <a:latin typeface="Arial"/>
                <a:cs typeface="Arial"/>
              </a:rPr>
              <a:t>is </a:t>
            </a:r>
            <a:r>
              <a:rPr sz="3200" dirty="0">
                <a:latin typeface="Arial"/>
                <a:cs typeface="Arial"/>
              </a:rPr>
              <a:t>an  </a:t>
            </a:r>
            <a:r>
              <a:rPr sz="3200" spc="-5" dirty="0">
                <a:latin typeface="Arial"/>
                <a:cs typeface="Arial"/>
              </a:rPr>
              <a:t>approach </a:t>
            </a:r>
            <a:r>
              <a:rPr sz="3200" dirty="0">
                <a:latin typeface="Arial"/>
                <a:cs typeface="Arial"/>
              </a:rPr>
              <a:t>to web </a:t>
            </a:r>
            <a:r>
              <a:rPr sz="3200" spc="-5" dirty="0">
                <a:latin typeface="Arial"/>
                <a:cs typeface="Arial"/>
              </a:rPr>
              <a:t>design aimed </a:t>
            </a:r>
            <a:r>
              <a:rPr sz="3200" dirty="0">
                <a:latin typeface="Arial"/>
                <a:cs typeface="Arial"/>
              </a:rPr>
              <a:t>at  </a:t>
            </a:r>
            <a:r>
              <a:rPr sz="3200" spc="-5" dirty="0">
                <a:latin typeface="Arial"/>
                <a:cs typeface="Arial"/>
              </a:rPr>
              <a:t>crafting </a:t>
            </a:r>
            <a:r>
              <a:rPr sz="3200" dirty="0">
                <a:latin typeface="Arial"/>
                <a:cs typeface="Arial"/>
              </a:rPr>
              <a:t>sites to provide an </a:t>
            </a:r>
            <a:r>
              <a:rPr sz="3200" spc="-5" dirty="0">
                <a:latin typeface="Arial"/>
                <a:cs typeface="Arial"/>
              </a:rPr>
              <a:t>optimal  </a:t>
            </a:r>
            <a:r>
              <a:rPr sz="3200" dirty="0">
                <a:latin typeface="Arial"/>
                <a:cs typeface="Arial"/>
              </a:rPr>
              <a:t>viewing </a:t>
            </a:r>
            <a:r>
              <a:rPr sz="3200" spc="-5" dirty="0">
                <a:latin typeface="Arial"/>
                <a:cs typeface="Arial"/>
              </a:rPr>
              <a:t>experience—easy reading and  navigation </a:t>
            </a:r>
            <a:r>
              <a:rPr sz="3200" dirty="0">
                <a:latin typeface="Arial"/>
                <a:cs typeface="Arial"/>
              </a:rPr>
              <a:t>with a </a:t>
            </a:r>
            <a:r>
              <a:rPr sz="3200" spc="-5" dirty="0">
                <a:latin typeface="Arial"/>
                <a:cs typeface="Arial"/>
              </a:rPr>
              <a:t>minimum </a:t>
            </a:r>
            <a:r>
              <a:rPr sz="3200" dirty="0">
                <a:latin typeface="Arial"/>
                <a:cs typeface="Arial"/>
              </a:rPr>
              <a:t>of </a:t>
            </a:r>
            <a:r>
              <a:rPr sz="3200" spc="-5" dirty="0">
                <a:latin typeface="Arial"/>
                <a:cs typeface="Arial"/>
              </a:rPr>
              <a:t>resizing,  panning, and scrolling—across </a:t>
            </a:r>
            <a:r>
              <a:rPr sz="3200" dirty="0">
                <a:latin typeface="Arial"/>
                <a:cs typeface="Arial"/>
              </a:rPr>
              <a:t>a wide  </a:t>
            </a:r>
            <a:r>
              <a:rPr sz="3200" spc="-5" dirty="0">
                <a:latin typeface="Arial"/>
                <a:cs typeface="Arial"/>
              </a:rPr>
              <a:t>range </a:t>
            </a:r>
            <a:r>
              <a:rPr sz="3200" dirty="0">
                <a:latin typeface="Arial"/>
                <a:cs typeface="Arial"/>
              </a:rPr>
              <a:t>of devices (from desktop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computer  </a:t>
            </a:r>
            <a:r>
              <a:rPr sz="3200" spc="-5" dirty="0">
                <a:latin typeface="Arial"/>
                <a:cs typeface="Arial"/>
              </a:rPr>
              <a:t>monitors to mobile</a:t>
            </a:r>
            <a:r>
              <a:rPr sz="3200" spc="-1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phones).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2400" u="heavy" spc="-5" dirty="0">
                <a:solidFill>
                  <a:srgbClr val="2C13C1"/>
                </a:solidFill>
                <a:uFill>
                  <a:solidFill>
                    <a:srgbClr val="2C13C1"/>
                  </a:solidFill>
                </a:uFill>
                <a:latin typeface="Arial"/>
                <a:cs typeface="Arial"/>
                <a:hlinkClick r:id="rId4"/>
              </a:rPr>
              <a:t>Wikipedia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1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5" y="337769"/>
            <a:ext cx="8213927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iPhone Template (3 w</a:t>
            </a:r>
            <a:r>
              <a:rPr spc="-90" dirty="0"/>
              <a:t> </a:t>
            </a:r>
            <a:r>
              <a:rPr spc="-5" dirty="0"/>
              <a:t>Grid)</a:t>
            </a:r>
          </a:p>
        </p:txBody>
      </p:sp>
      <p:sp>
        <p:nvSpPr>
          <p:cNvPr id="3" name="object 3"/>
          <p:cNvSpPr/>
          <p:nvPr/>
        </p:nvSpPr>
        <p:spPr>
          <a:xfrm>
            <a:off x="1580428" y="1905658"/>
            <a:ext cx="6021380" cy="37418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4294967295"/>
          </p:nvPr>
        </p:nvSpPr>
        <p:spPr>
          <a:xfrm>
            <a:off x="535940" y="6505237"/>
            <a:ext cx="6352540" cy="1670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2018 UCSD Extension Online Learning Course: HTML5 and CSS</a:t>
            </a:r>
            <a:endParaRPr spc="-5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8296909" y="6520477"/>
            <a:ext cx="191134" cy="1670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20</a:t>
            </a:fld>
            <a:endParaRPr spc="-5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841268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/>
              <a:t>iPhone Extended (3 w</a:t>
            </a:r>
            <a:r>
              <a:rPr sz="4000" spc="-95" dirty="0"/>
              <a:t> </a:t>
            </a:r>
            <a:r>
              <a:rPr sz="4000" dirty="0"/>
              <a:t>Grid)</a:t>
            </a:r>
          </a:p>
        </p:txBody>
      </p:sp>
      <p:sp>
        <p:nvSpPr>
          <p:cNvPr id="3" name="object 3"/>
          <p:cNvSpPr/>
          <p:nvPr/>
        </p:nvSpPr>
        <p:spPr>
          <a:xfrm>
            <a:off x="2653480" y="1752929"/>
            <a:ext cx="3818076" cy="42668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4294967295"/>
          </p:nvPr>
        </p:nvSpPr>
        <p:spPr>
          <a:xfrm>
            <a:off x="535940" y="6505237"/>
            <a:ext cx="6352540" cy="1670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2018 UCSD Extension Online Learning Course: HTML5 and CSS</a:t>
            </a:r>
            <a:endParaRPr spc="-5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8296909" y="6520477"/>
            <a:ext cx="191134" cy="1670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21</a:t>
            </a:fld>
            <a:endParaRPr spc="-5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5" y="337769"/>
            <a:ext cx="8213927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/>
              <a:t>iPhone Extended (no</a:t>
            </a:r>
            <a:r>
              <a:rPr sz="4000" spc="-85" dirty="0"/>
              <a:t> </a:t>
            </a:r>
            <a:r>
              <a:rPr sz="4000" dirty="0"/>
              <a:t>grid)</a:t>
            </a:r>
          </a:p>
        </p:txBody>
      </p:sp>
      <p:sp>
        <p:nvSpPr>
          <p:cNvPr id="3" name="object 3"/>
          <p:cNvSpPr/>
          <p:nvPr/>
        </p:nvSpPr>
        <p:spPr>
          <a:xfrm>
            <a:off x="2627315" y="1524320"/>
            <a:ext cx="3813232" cy="45224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4294967295"/>
          </p:nvPr>
        </p:nvSpPr>
        <p:spPr>
          <a:xfrm>
            <a:off x="535940" y="6505237"/>
            <a:ext cx="6352540" cy="1670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2018 UCSD Extension Online Learning Course: HTML5 and CSS</a:t>
            </a:r>
            <a:endParaRPr spc="-5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8296909" y="6520477"/>
            <a:ext cx="191134" cy="1670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22</a:t>
            </a:fld>
            <a:endParaRPr spc="-5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43740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 smtClean="0"/>
              <a:t>Summary</a:t>
            </a:r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4294967295"/>
          </p:nvPr>
        </p:nvSpPr>
        <p:spPr>
          <a:xfrm>
            <a:off x="535940" y="6505237"/>
            <a:ext cx="6352540" cy="1670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2018 UCSD Extension Online Learning Course: HTML5 and CSS</a:t>
            </a:r>
            <a:endParaRPr spc="-5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8296909" y="6520477"/>
            <a:ext cx="191134" cy="1670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23</a:t>
            </a:fld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688340" y="1524420"/>
            <a:ext cx="7998460" cy="4071627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870"/>
              </a:spcBef>
              <a:buClr>
                <a:srgbClr val="2C13C1"/>
              </a:buClr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First CSS </a:t>
            </a:r>
            <a:r>
              <a:rPr sz="3200" spc="-5" dirty="0">
                <a:latin typeface="Arial"/>
                <a:cs typeface="Arial"/>
              </a:rPr>
              <a:t>will </a:t>
            </a:r>
            <a:r>
              <a:rPr sz="3200" dirty="0">
                <a:latin typeface="Arial"/>
                <a:cs typeface="Arial"/>
              </a:rPr>
              <a:t>“cascade” </a:t>
            </a:r>
            <a:r>
              <a:rPr sz="3200" spc="-5" dirty="0">
                <a:latin typeface="Arial"/>
                <a:cs typeface="Arial"/>
              </a:rPr>
              <a:t>until</a:t>
            </a:r>
            <a:r>
              <a:rPr sz="3200" spc="-114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changed</a:t>
            </a:r>
            <a:endParaRPr sz="3200" dirty="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765"/>
              </a:spcBef>
              <a:buClr>
                <a:srgbClr val="2C13C1"/>
              </a:buClr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sz="3200" spc="-5" dirty="0">
                <a:latin typeface="Arial"/>
                <a:cs typeface="Arial"/>
              </a:rPr>
              <a:t>Last </a:t>
            </a:r>
            <a:r>
              <a:rPr sz="3200" dirty="0">
                <a:latin typeface="Arial"/>
                <a:cs typeface="Arial"/>
              </a:rPr>
              <a:t>property/value written</a:t>
            </a:r>
            <a:r>
              <a:rPr sz="3200" spc="-10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wins</a:t>
            </a:r>
          </a:p>
          <a:p>
            <a:pPr marL="469900" indent="-457200">
              <a:lnSpc>
                <a:spcPct val="100000"/>
              </a:lnSpc>
              <a:spcBef>
                <a:spcPts val="770"/>
              </a:spcBef>
              <a:buClr>
                <a:srgbClr val="2C13C1"/>
              </a:buClr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Write </a:t>
            </a:r>
            <a:r>
              <a:rPr sz="3200" spc="-5" dirty="0">
                <a:latin typeface="Arial"/>
                <a:cs typeface="Arial"/>
              </a:rPr>
              <a:t>all default</a:t>
            </a:r>
            <a:r>
              <a:rPr sz="3200" spc="-4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first</a:t>
            </a:r>
          </a:p>
          <a:p>
            <a:pPr marL="469900" indent="-457200">
              <a:lnSpc>
                <a:spcPct val="100000"/>
              </a:lnSpc>
              <a:spcBef>
                <a:spcPts val="770"/>
              </a:spcBef>
              <a:buClr>
                <a:srgbClr val="2C13C1"/>
              </a:buClr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Write all </a:t>
            </a:r>
            <a:r>
              <a:rPr sz="3200" spc="-5" dirty="0">
                <a:latin typeface="Arial"/>
                <a:cs typeface="Arial"/>
              </a:rPr>
              <a:t>media query changes</a:t>
            </a:r>
            <a:r>
              <a:rPr sz="3200" spc="-9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second</a:t>
            </a:r>
          </a:p>
          <a:p>
            <a:pPr marL="469900" marR="74930" indent="-457200">
              <a:lnSpc>
                <a:spcPct val="100000"/>
              </a:lnSpc>
              <a:spcBef>
                <a:spcPts val="770"/>
              </a:spcBef>
              <a:buClr>
                <a:srgbClr val="2C13C1"/>
              </a:buClr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Add </a:t>
            </a:r>
            <a:r>
              <a:rPr sz="3200" spc="-5" dirty="0">
                <a:latin typeface="Arial"/>
                <a:cs typeface="Arial"/>
              </a:rPr>
              <a:t>additional media queries for</a:t>
            </a:r>
            <a:r>
              <a:rPr sz="3200" spc="-5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even  </a:t>
            </a:r>
            <a:r>
              <a:rPr sz="3200" dirty="0">
                <a:latin typeface="Arial"/>
                <a:cs typeface="Arial"/>
              </a:rPr>
              <a:t>more</a:t>
            </a:r>
            <a:r>
              <a:rPr sz="3200" spc="-4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control</a:t>
            </a:r>
            <a:endParaRPr sz="3200" dirty="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770"/>
              </a:spcBef>
              <a:buClr>
                <a:srgbClr val="2C13C1"/>
              </a:buClr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Use Chrome </a:t>
            </a:r>
            <a:r>
              <a:rPr sz="3200" spc="-5" dirty="0">
                <a:latin typeface="Arial"/>
                <a:cs typeface="Arial"/>
              </a:rPr>
              <a:t>Developer Tools </a:t>
            </a:r>
            <a:r>
              <a:rPr sz="3200" dirty="0">
                <a:latin typeface="Arial"/>
                <a:cs typeface="Arial"/>
              </a:rPr>
              <a:t>to</a:t>
            </a:r>
            <a:r>
              <a:rPr sz="3200" spc="-114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view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712" y="457200"/>
            <a:ext cx="735139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/>
              <a:t>Further Reading and</a:t>
            </a:r>
            <a:r>
              <a:rPr sz="4000" spc="-100" dirty="0"/>
              <a:t> </a:t>
            </a:r>
            <a:r>
              <a:rPr sz="4000" dirty="0"/>
              <a:t>Research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4294967295"/>
          </p:nvPr>
        </p:nvSpPr>
        <p:spPr>
          <a:xfrm>
            <a:off x="535940" y="6505237"/>
            <a:ext cx="6352540" cy="1670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2018 UCSD Extension Online Learning Course: HTML5 and CSS</a:t>
            </a:r>
            <a:endParaRPr spc="-5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8296909" y="6520477"/>
            <a:ext cx="191134" cy="1670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24</a:t>
            </a:fld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719137" y="1828800"/>
            <a:ext cx="7475220" cy="31483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9900" marR="5080" indent="-457200">
              <a:lnSpc>
                <a:spcPct val="100000"/>
              </a:lnSpc>
              <a:spcBef>
                <a:spcPts val="105"/>
              </a:spcBef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sz="3200" u="heavy" dirty="0">
                <a:solidFill>
                  <a:srgbClr val="2C13C1"/>
                </a:solidFill>
                <a:uFill>
                  <a:solidFill>
                    <a:srgbClr val="2C13C1"/>
                  </a:solidFill>
                </a:uFill>
                <a:latin typeface="Arial"/>
                <a:cs typeface="Arial"/>
                <a:hlinkClick r:id="rId4"/>
              </a:rPr>
              <a:t>Multi-Device Layout Patterns</a:t>
            </a:r>
            <a:r>
              <a:rPr sz="3200" dirty="0">
                <a:solidFill>
                  <a:srgbClr val="2C13C1"/>
                </a:solidFill>
                <a:latin typeface="Arial"/>
                <a:cs typeface="Arial"/>
                <a:hlinkClick r:id="rId4"/>
              </a:rPr>
              <a:t> </a:t>
            </a:r>
            <a:r>
              <a:rPr sz="3200" dirty="0">
                <a:latin typeface="Arial"/>
                <a:cs typeface="Arial"/>
              </a:rPr>
              <a:t>from</a:t>
            </a:r>
            <a:r>
              <a:rPr sz="3200" spc="-17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Luke  </a:t>
            </a:r>
            <a:r>
              <a:rPr sz="3200" dirty="0">
                <a:latin typeface="Arial"/>
                <a:cs typeface="Arial"/>
              </a:rPr>
              <a:t>Wroblewski</a:t>
            </a:r>
          </a:p>
          <a:p>
            <a:pPr marL="469900" marR="407670" indent="-457200">
              <a:lnSpc>
                <a:spcPct val="100000"/>
              </a:lnSpc>
              <a:spcBef>
                <a:spcPts val="770"/>
              </a:spcBef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sz="3200" u="heavy" dirty="0">
                <a:solidFill>
                  <a:srgbClr val="2C13C1"/>
                </a:solidFill>
                <a:uFill>
                  <a:solidFill>
                    <a:srgbClr val="2C13C1"/>
                  </a:solidFill>
                </a:uFill>
                <a:latin typeface="Arial"/>
                <a:cs typeface="Arial"/>
                <a:hlinkClick r:id="rId5"/>
              </a:rPr>
              <a:t>Responsive Navigation </a:t>
            </a:r>
            <a:r>
              <a:rPr sz="3200" u="heavy" spc="-5" dirty="0">
                <a:solidFill>
                  <a:srgbClr val="2C13C1"/>
                </a:solidFill>
                <a:uFill>
                  <a:solidFill>
                    <a:srgbClr val="2C13C1"/>
                  </a:solidFill>
                </a:uFill>
                <a:latin typeface="Arial"/>
                <a:cs typeface="Arial"/>
                <a:hlinkClick r:id="rId5"/>
              </a:rPr>
              <a:t>Patterns</a:t>
            </a:r>
            <a:r>
              <a:rPr sz="3200" spc="-114" dirty="0">
                <a:solidFill>
                  <a:srgbClr val="2C13C1"/>
                </a:solidFill>
                <a:latin typeface="Arial"/>
                <a:cs typeface="Arial"/>
                <a:hlinkClick r:id="rId5"/>
              </a:rPr>
              <a:t> </a:t>
            </a:r>
            <a:r>
              <a:rPr sz="3200" dirty="0">
                <a:latin typeface="Arial"/>
                <a:cs typeface="Arial"/>
              </a:rPr>
              <a:t>from  BradFrost.com</a:t>
            </a:r>
          </a:p>
          <a:p>
            <a:pPr marL="469900" marR="1332865" indent="-457200">
              <a:lnSpc>
                <a:spcPct val="100000"/>
              </a:lnSpc>
              <a:spcBef>
                <a:spcPts val="770"/>
              </a:spcBef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sz="3200" u="heavy" spc="-5" dirty="0">
                <a:solidFill>
                  <a:srgbClr val="2C13C1"/>
                </a:solidFill>
                <a:uFill>
                  <a:solidFill>
                    <a:srgbClr val="2C13C1"/>
                  </a:solidFill>
                </a:uFill>
                <a:latin typeface="Arial"/>
                <a:cs typeface="Arial"/>
                <a:hlinkClick r:id="rId6"/>
              </a:rPr>
              <a:t>Gallery </a:t>
            </a:r>
            <a:r>
              <a:rPr sz="3200" u="heavy" spc="-10" dirty="0">
                <a:solidFill>
                  <a:srgbClr val="2C13C1"/>
                </a:solidFill>
                <a:uFill>
                  <a:solidFill>
                    <a:srgbClr val="2C13C1"/>
                  </a:solidFill>
                </a:uFill>
                <a:latin typeface="Arial"/>
                <a:cs typeface="Arial"/>
                <a:hlinkClick r:id="rId6"/>
              </a:rPr>
              <a:t>of </a:t>
            </a:r>
            <a:r>
              <a:rPr sz="3200" u="heavy" spc="-5" dirty="0">
                <a:solidFill>
                  <a:srgbClr val="2C13C1"/>
                </a:solidFill>
                <a:uFill>
                  <a:solidFill>
                    <a:srgbClr val="2C13C1"/>
                  </a:solidFill>
                </a:uFill>
                <a:latin typeface="Arial"/>
                <a:cs typeface="Arial"/>
                <a:hlinkClick r:id="rId6"/>
              </a:rPr>
              <a:t>Visual </a:t>
            </a:r>
            <a:r>
              <a:rPr sz="3200" u="heavy" dirty="0">
                <a:solidFill>
                  <a:srgbClr val="2C13C1"/>
                </a:solidFill>
                <a:uFill>
                  <a:solidFill>
                    <a:srgbClr val="2C13C1"/>
                  </a:solidFill>
                </a:uFill>
                <a:latin typeface="Arial"/>
                <a:cs typeface="Arial"/>
                <a:hlinkClick r:id="rId6"/>
              </a:rPr>
              <a:t>Examples</a:t>
            </a:r>
            <a:r>
              <a:rPr sz="3200" spc="-45" dirty="0">
                <a:solidFill>
                  <a:srgbClr val="2C13C1"/>
                </a:solidFill>
                <a:latin typeface="Arial"/>
                <a:cs typeface="Arial"/>
                <a:hlinkClick r:id="rId6"/>
              </a:rPr>
              <a:t> </a:t>
            </a:r>
            <a:r>
              <a:rPr sz="3200" dirty="0">
                <a:latin typeface="Arial"/>
                <a:cs typeface="Arial"/>
              </a:rPr>
              <a:t>from  </a:t>
            </a:r>
            <a:r>
              <a:rPr sz="3200" spc="-5" dirty="0">
                <a:latin typeface="Arial"/>
                <a:cs typeface="Arial"/>
              </a:rPr>
              <a:t>MediaQueries.es</a:t>
            </a:r>
            <a:endParaRPr sz="3200" dirty="0">
              <a:latin typeface="Arial"/>
              <a:cs typeface="Arial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73458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Visual</a:t>
            </a:r>
            <a:r>
              <a:rPr spc="-85" dirty="0"/>
              <a:t> </a:t>
            </a:r>
            <a:r>
              <a:rPr dirty="0"/>
              <a:t>Example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441194" y="5895847"/>
            <a:ext cx="38741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A9B0B5"/>
                </a:solidFill>
                <a:latin typeface="Arial"/>
                <a:cs typeface="Arial"/>
              </a:rPr>
              <a:t>Image Wikimedia </a:t>
            </a:r>
            <a:r>
              <a:rPr sz="1400" spc="-5" dirty="0">
                <a:solidFill>
                  <a:srgbClr val="A9B0B5"/>
                </a:solidFill>
                <a:latin typeface="Arial"/>
                <a:cs typeface="Arial"/>
              </a:rPr>
              <a:t>Commons </a:t>
            </a:r>
            <a:r>
              <a:rPr sz="1400" dirty="0">
                <a:solidFill>
                  <a:srgbClr val="A9B0B5"/>
                </a:solidFill>
                <a:latin typeface="Arial"/>
                <a:cs typeface="Arial"/>
              </a:rPr>
              <a:t>license –</a:t>
            </a:r>
            <a:r>
              <a:rPr sz="1400" spc="-120" dirty="0">
                <a:solidFill>
                  <a:srgbClr val="A9B0B5"/>
                </a:solidFill>
                <a:latin typeface="Arial"/>
                <a:cs typeface="Arial"/>
              </a:rPr>
              <a:t> </a:t>
            </a:r>
            <a:r>
              <a:rPr sz="1400" u="heavy" spc="-5" dirty="0">
                <a:solidFill>
                  <a:srgbClr val="2C13C1"/>
                </a:solidFill>
                <a:uFill>
                  <a:solidFill>
                    <a:srgbClr val="2C13C1"/>
                  </a:solidFill>
                </a:uFill>
                <a:latin typeface="Arial"/>
                <a:cs typeface="Arial"/>
              </a:rPr>
              <a:t>MRafizeldi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9600" y="2125979"/>
            <a:ext cx="7924800" cy="33680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4294967295"/>
          </p:nvPr>
        </p:nvSpPr>
        <p:spPr>
          <a:xfrm>
            <a:off x="8296909" y="6520477"/>
            <a:ext cx="191134" cy="1670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</a:t>
            </a:fld>
            <a:endParaRPr spc="-5" dirty="0"/>
          </a:p>
        </p:txBody>
      </p:sp>
      <p:sp>
        <p:nvSpPr>
          <p:cNvPr id="7" name="object 4"/>
          <p:cNvSpPr txBox="1">
            <a:spLocks noGrp="1"/>
          </p:cNvSpPr>
          <p:nvPr>
            <p:ph type="ftr" sz="quarter" idx="4294967295"/>
          </p:nvPr>
        </p:nvSpPr>
        <p:spPr>
          <a:xfrm>
            <a:off x="274116" y="6388535"/>
            <a:ext cx="635254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400" spc="-5" dirty="0" smtClean="0">
                <a:solidFill>
                  <a:schemeClr val="tx1"/>
                </a:solidFill>
              </a:rPr>
              <a:t>© Kristian Secor 2018 UCSD Extension Online Learning Course: HTML5 and CSS</a:t>
            </a:r>
            <a:endParaRPr sz="1400" spc="-5" dirty="0">
              <a:solidFill>
                <a:schemeClr val="tx1"/>
              </a:solidFill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717486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/>
              <a:t>Responsive Design</a:t>
            </a:r>
            <a:r>
              <a:rPr sz="4000" spc="-35" dirty="0"/>
              <a:t> </a:t>
            </a:r>
            <a:r>
              <a:rPr sz="4000" spc="-5" dirty="0"/>
              <a:t>Strategies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4294967295"/>
          </p:nvPr>
        </p:nvSpPr>
        <p:spPr>
          <a:xfrm>
            <a:off x="484505" y="5867400"/>
            <a:ext cx="635254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200" spc="-5" dirty="0" smtClean="0"/>
              <a:t>© Kristian Secor 2018 UCSD Extension Online Learning Course: HTML5 and CSS</a:t>
            </a:r>
            <a:endParaRPr sz="1200" spc="-5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8296909" y="6520477"/>
            <a:ext cx="191134" cy="1670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4</a:t>
            </a:fld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688340" y="1295374"/>
            <a:ext cx="5944870" cy="3784368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869"/>
              </a:spcBef>
              <a:buClr>
                <a:srgbClr val="2C13C1"/>
              </a:buClr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sz="2400" dirty="0">
                <a:latin typeface="Arial"/>
                <a:cs typeface="Arial"/>
              </a:rPr>
              <a:t>Start with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mobile</a:t>
            </a:r>
            <a:endParaRPr sz="2400" dirty="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770"/>
              </a:spcBef>
              <a:buClr>
                <a:srgbClr val="2C13C1"/>
              </a:buClr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sz="2400" spc="-5" dirty="0">
                <a:latin typeface="Arial"/>
                <a:cs typeface="Arial"/>
              </a:rPr>
              <a:t>Finger </a:t>
            </a:r>
            <a:r>
              <a:rPr sz="2400" dirty="0">
                <a:latin typeface="Arial"/>
                <a:cs typeface="Arial"/>
              </a:rPr>
              <a:t>size </a:t>
            </a:r>
            <a:r>
              <a:rPr sz="2400" spc="-5" dirty="0">
                <a:latin typeface="Arial"/>
                <a:cs typeface="Arial"/>
              </a:rPr>
              <a:t>links </a:t>
            </a:r>
            <a:r>
              <a:rPr sz="2400" dirty="0">
                <a:latin typeface="Arial"/>
                <a:cs typeface="Arial"/>
              </a:rPr>
              <a:t>for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mobile</a:t>
            </a:r>
            <a:endParaRPr sz="2400" dirty="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770"/>
              </a:spcBef>
              <a:buClr>
                <a:srgbClr val="2C13C1"/>
              </a:buClr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sz="2400" spc="-5" dirty="0">
                <a:latin typeface="Arial"/>
                <a:cs typeface="Arial"/>
              </a:rPr>
              <a:t>Single column/Multiple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Column</a:t>
            </a:r>
            <a:endParaRPr sz="2400" dirty="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770"/>
              </a:spcBef>
              <a:buClr>
                <a:srgbClr val="2C13C1"/>
              </a:buClr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sz="2400" dirty="0">
                <a:latin typeface="Arial"/>
                <a:cs typeface="Arial"/>
              </a:rPr>
              <a:t>Hide, </a:t>
            </a:r>
            <a:r>
              <a:rPr sz="2400" spc="-5" dirty="0">
                <a:latin typeface="Arial"/>
                <a:cs typeface="Arial"/>
              </a:rPr>
              <a:t>Show and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Hint</a:t>
            </a:r>
          </a:p>
          <a:p>
            <a:pPr marL="469900" indent="-457200">
              <a:lnSpc>
                <a:spcPct val="100000"/>
              </a:lnSpc>
              <a:spcBef>
                <a:spcPts val="765"/>
              </a:spcBef>
              <a:buClr>
                <a:srgbClr val="2C13C1"/>
              </a:buClr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sz="2400" dirty="0">
                <a:latin typeface="Arial"/>
                <a:cs typeface="Arial"/>
              </a:rPr>
              <a:t>No </a:t>
            </a:r>
            <a:r>
              <a:rPr sz="2400" spc="-5" dirty="0">
                <a:latin typeface="Arial"/>
                <a:cs typeface="Arial"/>
              </a:rPr>
              <a:t>hover </a:t>
            </a:r>
            <a:r>
              <a:rPr sz="2400" dirty="0">
                <a:latin typeface="Arial"/>
                <a:cs typeface="Arial"/>
              </a:rPr>
              <a:t>state in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mobile</a:t>
            </a:r>
            <a:endParaRPr sz="2400" dirty="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770"/>
              </a:spcBef>
              <a:buClr>
                <a:srgbClr val="2C13C1"/>
              </a:buClr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sz="2400" spc="-5" dirty="0">
                <a:latin typeface="Arial"/>
                <a:cs typeface="Arial"/>
              </a:rPr>
              <a:t>Image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resizing</a:t>
            </a:r>
          </a:p>
          <a:p>
            <a:pPr marL="469900" indent="-457200">
              <a:lnSpc>
                <a:spcPct val="100000"/>
              </a:lnSpc>
              <a:spcBef>
                <a:spcPts val="770"/>
              </a:spcBef>
              <a:buClr>
                <a:srgbClr val="2C13C1"/>
              </a:buClr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sz="2400" spc="-5" dirty="0">
                <a:latin typeface="Arial"/>
                <a:cs typeface="Arial"/>
              </a:rPr>
              <a:t>Let your content guide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breaks</a:t>
            </a:r>
            <a:endParaRPr sz="2400" dirty="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770"/>
              </a:spcBef>
              <a:buClr>
                <a:srgbClr val="2C13C1"/>
              </a:buClr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sz="2400" dirty="0">
                <a:latin typeface="Arial"/>
                <a:cs typeface="Arial"/>
              </a:rPr>
              <a:t>Work with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grids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3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848888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/>
              <a:t>Responsive Navigation</a:t>
            </a:r>
            <a:r>
              <a:rPr sz="4000" spc="-45" dirty="0"/>
              <a:t> </a:t>
            </a:r>
            <a:r>
              <a:rPr sz="4000" spc="-5" dirty="0"/>
              <a:t>Patterns*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4294967295"/>
          </p:nvPr>
        </p:nvSpPr>
        <p:spPr>
          <a:xfrm>
            <a:off x="535940" y="6505237"/>
            <a:ext cx="6352540" cy="1670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2018 UCSD Extension Online Learning Course: HTML5 and CSS</a:t>
            </a:r>
            <a:endParaRPr spc="-5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8296909" y="6520477"/>
            <a:ext cx="191134" cy="1670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5</a:t>
            </a:fld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688340" y="1372020"/>
            <a:ext cx="7538084" cy="4620496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870"/>
              </a:spcBef>
              <a:buClr>
                <a:srgbClr val="2C13C1"/>
              </a:buClr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Top Nav or “Do </a:t>
            </a:r>
            <a:r>
              <a:rPr sz="3200" spc="-5" dirty="0">
                <a:latin typeface="Arial"/>
                <a:cs typeface="Arial"/>
              </a:rPr>
              <a:t>Nothing”</a:t>
            </a:r>
            <a:r>
              <a:rPr sz="3200" spc="-114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Approach</a:t>
            </a:r>
            <a:endParaRPr sz="3200" dirty="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765"/>
              </a:spcBef>
              <a:buClr>
                <a:srgbClr val="2C13C1"/>
              </a:buClr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The Footer</a:t>
            </a:r>
            <a:r>
              <a:rPr sz="3200" spc="-5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Anchor</a:t>
            </a:r>
          </a:p>
          <a:p>
            <a:pPr marL="469900" indent="-457200">
              <a:lnSpc>
                <a:spcPct val="100000"/>
              </a:lnSpc>
              <a:spcBef>
                <a:spcPts val="770"/>
              </a:spcBef>
              <a:buClr>
                <a:srgbClr val="2C13C1"/>
              </a:buClr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The </a:t>
            </a:r>
            <a:r>
              <a:rPr sz="3200" spc="-5" dirty="0">
                <a:latin typeface="Arial"/>
                <a:cs typeface="Arial"/>
              </a:rPr>
              <a:t>Select</a:t>
            </a:r>
            <a:r>
              <a:rPr sz="3200" spc="-3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Menu</a:t>
            </a:r>
            <a:endParaRPr sz="3200" dirty="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770"/>
              </a:spcBef>
              <a:buClr>
                <a:srgbClr val="2C13C1"/>
              </a:buClr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The</a:t>
            </a:r>
            <a:r>
              <a:rPr sz="3200" spc="-3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Toggle</a:t>
            </a:r>
          </a:p>
          <a:p>
            <a:pPr marL="469900" indent="-457200">
              <a:lnSpc>
                <a:spcPct val="100000"/>
              </a:lnSpc>
              <a:spcBef>
                <a:spcPts val="765"/>
              </a:spcBef>
              <a:buClr>
                <a:srgbClr val="2C13C1"/>
              </a:buClr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The </a:t>
            </a:r>
            <a:r>
              <a:rPr sz="3200" spc="-5" dirty="0">
                <a:latin typeface="Arial"/>
                <a:cs typeface="Arial"/>
              </a:rPr>
              <a:t>Left </a:t>
            </a:r>
            <a:r>
              <a:rPr sz="3200" dirty="0">
                <a:latin typeface="Arial"/>
                <a:cs typeface="Arial"/>
              </a:rPr>
              <a:t>Nav</a:t>
            </a:r>
            <a:r>
              <a:rPr sz="3200" spc="-4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Flyout</a:t>
            </a:r>
          </a:p>
          <a:p>
            <a:pPr marL="469900" indent="-457200">
              <a:lnSpc>
                <a:spcPct val="100000"/>
              </a:lnSpc>
              <a:spcBef>
                <a:spcPts val="775"/>
              </a:spcBef>
              <a:buClr>
                <a:srgbClr val="2C13C1"/>
              </a:buClr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The Footer</a:t>
            </a:r>
            <a:r>
              <a:rPr sz="3200" spc="-5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Only</a:t>
            </a:r>
          </a:p>
          <a:p>
            <a:pPr marL="469900" indent="-457200">
              <a:lnSpc>
                <a:spcPct val="100000"/>
              </a:lnSpc>
              <a:spcBef>
                <a:spcPts val="765"/>
              </a:spcBef>
              <a:buClr>
                <a:srgbClr val="2C13C1"/>
              </a:buClr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The </a:t>
            </a:r>
            <a:r>
              <a:rPr sz="3200" spc="-5" dirty="0">
                <a:latin typeface="Arial"/>
                <a:cs typeface="Arial"/>
              </a:rPr>
              <a:t>“Hide and</a:t>
            </a:r>
            <a:r>
              <a:rPr sz="3200" spc="-6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Cry”</a:t>
            </a:r>
          </a:p>
          <a:p>
            <a:pPr marL="4525645">
              <a:lnSpc>
                <a:spcPct val="100000"/>
              </a:lnSpc>
              <a:spcBef>
                <a:spcPts val="610"/>
              </a:spcBef>
            </a:pPr>
            <a:r>
              <a:rPr sz="2400" dirty="0">
                <a:latin typeface="Arial"/>
                <a:cs typeface="Arial"/>
              </a:rPr>
              <a:t>*From </a:t>
            </a:r>
            <a:r>
              <a:rPr sz="2400" u="heavy" dirty="0">
                <a:solidFill>
                  <a:srgbClr val="2C13C1"/>
                </a:solidFill>
                <a:uFill>
                  <a:solidFill>
                    <a:srgbClr val="2C13C1"/>
                  </a:solidFill>
                </a:uFill>
                <a:latin typeface="Arial"/>
                <a:cs typeface="Arial"/>
                <a:hlinkClick r:id="rId5"/>
              </a:rPr>
              <a:t>Brad</a:t>
            </a:r>
            <a:r>
              <a:rPr sz="2400" u="heavy" spc="-95" dirty="0">
                <a:solidFill>
                  <a:srgbClr val="2C13C1"/>
                </a:solidFill>
                <a:uFill>
                  <a:solidFill>
                    <a:srgbClr val="2C13C1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sz="2400" u="heavy" dirty="0">
                <a:solidFill>
                  <a:srgbClr val="2C13C1"/>
                </a:solidFill>
                <a:uFill>
                  <a:solidFill>
                    <a:srgbClr val="2C13C1"/>
                  </a:solidFill>
                </a:uFill>
                <a:latin typeface="Arial"/>
                <a:cs typeface="Arial"/>
                <a:hlinkClick r:id="rId5"/>
              </a:rPr>
              <a:t>Frost.com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7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52884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Key</a:t>
            </a:r>
            <a:r>
              <a:rPr spc="-75" dirty="0"/>
              <a:t> </a:t>
            </a:r>
            <a:r>
              <a:rPr spc="-5" dirty="0"/>
              <a:t>Points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4294967295"/>
          </p:nvPr>
        </p:nvSpPr>
        <p:spPr>
          <a:xfrm>
            <a:off x="535940" y="6505237"/>
            <a:ext cx="6352540" cy="1670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2018 UCSD Extension Online Learning Course: HTML5 and CSS</a:t>
            </a:r>
            <a:endParaRPr spc="-5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8296909" y="6520477"/>
            <a:ext cx="191134" cy="1670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6</a:t>
            </a:fld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688340" y="1524420"/>
            <a:ext cx="7542530" cy="3476593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870"/>
              </a:spcBef>
              <a:buClr>
                <a:srgbClr val="2C13C1"/>
              </a:buClr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sz="3200" spc="-5" dirty="0">
                <a:latin typeface="Arial"/>
                <a:cs typeface="Arial"/>
              </a:rPr>
              <a:t>Design/Layout adapts </a:t>
            </a:r>
            <a:r>
              <a:rPr sz="3200" dirty="0">
                <a:latin typeface="Arial"/>
                <a:cs typeface="Arial"/>
              </a:rPr>
              <a:t>to </a:t>
            </a:r>
            <a:r>
              <a:rPr sz="3200" spc="-5" dirty="0">
                <a:latin typeface="Arial"/>
                <a:cs typeface="Arial"/>
              </a:rPr>
              <a:t>Display</a:t>
            </a:r>
            <a:r>
              <a:rPr sz="3200" spc="-5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size</a:t>
            </a:r>
          </a:p>
          <a:p>
            <a:pPr marL="469900" indent="-457200">
              <a:lnSpc>
                <a:spcPct val="100000"/>
              </a:lnSpc>
              <a:spcBef>
                <a:spcPts val="765"/>
              </a:spcBef>
              <a:buClr>
                <a:srgbClr val="2C13C1"/>
              </a:buClr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sz="3200" spc="-5" dirty="0">
                <a:latin typeface="Arial"/>
                <a:cs typeface="Arial"/>
              </a:rPr>
              <a:t>Layout defaults </a:t>
            </a:r>
            <a:r>
              <a:rPr sz="3200" dirty="0">
                <a:latin typeface="Arial"/>
                <a:cs typeface="Arial"/>
              </a:rPr>
              <a:t>to </a:t>
            </a:r>
            <a:r>
              <a:rPr sz="3200" spc="-5" dirty="0">
                <a:latin typeface="Arial"/>
                <a:cs typeface="Arial"/>
              </a:rPr>
              <a:t>“natural” device</a:t>
            </a:r>
            <a:r>
              <a:rPr sz="3200" spc="-9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width</a:t>
            </a:r>
            <a:endParaRPr sz="3200" dirty="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770"/>
              </a:spcBef>
              <a:buClr>
                <a:srgbClr val="2C13C1"/>
              </a:buClr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sz="3200" spc="-5" dirty="0">
                <a:latin typeface="Arial"/>
                <a:cs typeface="Arial"/>
              </a:rPr>
              <a:t>Simplifies </a:t>
            </a:r>
            <a:r>
              <a:rPr sz="3200" dirty="0">
                <a:latin typeface="Arial"/>
                <a:cs typeface="Arial"/>
              </a:rPr>
              <a:t>scrolling on</a:t>
            </a:r>
            <a:r>
              <a:rPr sz="3200" spc="-5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handhelds</a:t>
            </a:r>
            <a:endParaRPr sz="3200" dirty="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770"/>
              </a:spcBef>
              <a:buClr>
                <a:srgbClr val="2C13C1"/>
              </a:buClr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Avoids </a:t>
            </a:r>
            <a:r>
              <a:rPr sz="3200" spc="-5" dirty="0">
                <a:latin typeface="Arial"/>
                <a:cs typeface="Arial"/>
              </a:rPr>
              <a:t>pinch, </a:t>
            </a:r>
            <a:r>
              <a:rPr sz="3200" dirty="0">
                <a:latin typeface="Arial"/>
                <a:cs typeface="Arial"/>
              </a:rPr>
              <a:t>zoom </a:t>
            </a:r>
            <a:r>
              <a:rPr sz="3200" spc="-5" dirty="0">
                <a:latin typeface="Arial"/>
                <a:cs typeface="Arial"/>
              </a:rPr>
              <a:t>and</a:t>
            </a:r>
            <a:r>
              <a:rPr sz="3200" spc="-6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move</a:t>
            </a:r>
            <a:endParaRPr sz="3200" dirty="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770"/>
              </a:spcBef>
              <a:buClr>
                <a:srgbClr val="2C13C1"/>
              </a:buClr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Hierarchy </a:t>
            </a:r>
            <a:r>
              <a:rPr sz="3200" spc="-5" dirty="0">
                <a:latin typeface="Arial"/>
                <a:cs typeface="Arial"/>
              </a:rPr>
              <a:t>and content</a:t>
            </a:r>
            <a:r>
              <a:rPr sz="3200" spc="-7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value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58980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Reasons to</a:t>
            </a:r>
            <a:r>
              <a:rPr spc="-100" dirty="0"/>
              <a:t> </a:t>
            </a:r>
            <a:r>
              <a:rPr dirty="0"/>
              <a:t>Use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4294967295"/>
          </p:nvPr>
        </p:nvSpPr>
        <p:spPr>
          <a:xfrm>
            <a:off x="535940" y="6505237"/>
            <a:ext cx="6352540" cy="1670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2018 UCSD Extension Online Learning Course: HTML5 and CSS</a:t>
            </a:r>
            <a:endParaRPr spc="-5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8296909" y="6520477"/>
            <a:ext cx="191134" cy="1670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7</a:t>
            </a:fld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688340" y="1524420"/>
            <a:ext cx="7362190" cy="3476593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870"/>
              </a:spcBef>
              <a:buClr>
                <a:srgbClr val="2C13C1"/>
              </a:buClr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sz="3200" spc="-5" dirty="0">
                <a:latin typeface="Arial"/>
                <a:cs typeface="Arial"/>
              </a:rPr>
              <a:t>Better </a:t>
            </a:r>
            <a:r>
              <a:rPr sz="3200" dirty="0">
                <a:latin typeface="Arial"/>
                <a:cs typeface="Arial"/>
              </a:rPr>
              <a:t>User</a:t>
            </a:r>
            <a:r>
              <a:rPr sz="3200" spc="-3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Experience</a:t>
            </a:r>
            <a:endParaRPr sz="3200" dirty="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765"/>
              </a:spcBef>
              <a:buClr>
                <a:srgbClr val="2C13C1"/>
              </a:buClr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sz="3200" spc="-5" dirty="0">
                <a:latin typeface="Arial"/>
                <a:cs typeface="Arial"/>
              </a:rPr>
              <a:t>Less </a:t>
            </a:r>
            <a:r>
              <a:rPr sz="3200" dirty="0">
                <a:latin typeface="Arial"/>
                <a:cs typeface="Arial"/>
              </a:rPr>
              <a:t>website</a:t>
            </a:r>
            <a:r>
              <a:rPr sz="3200" spc="-2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maintenance</a:t>
            </a:r>
            <a:endParaRPr sz="3200" dirty="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770"/>
              </a:spcBef>
              <a:buClr>
                <a:srgbClr val="2C13C1"/>
              </a:buClr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One </a:t>
            </a:r>
            <a:r>
              <a:rPr sz="3200" spc="-5" dirty="0">
                <a:latin typeface="Arial"/>
                <a:cs typeface="Arial"/>
              </a:rPr>
              <a:t>domain (no</a:t>
            </a:r>
            <a:r>
              <a:rPr sz="3200" spc="-4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mobile.sitename.com)</a:t>
            </a:r>
            <a:endParaRPr sz="3200" dirty="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770"/>
              </a:spcBef>
              <a:buClr>
                <a:srgbClr val="2C13C1"/>
              </a:buClr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sz="3200" spc="-5" dirty="0">
                <a:latin typeface="Arial"/>
                <a:cs typeface="Arial"/>
              </a:rPr>
              <a:t>Better </a:t>
            </a:r>
            <a:r>
              <a:rPr sz="3200" dirty="0">
                <a:latin typeface="Arial"/>
                <a:cs typeface="Arial"/>
              </a:rPr>
              <a:t>SEO (Google likes</a:t>
            </a:r>
            <a:r>
              <a:rPr sz="3200" spc="-7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you)</a:t>
            </a:r>
          </a:p>
          <a:p>
            <a:pPr marL="469900" indent="-457200">
              <a:lnSpc>
                <a:spcPct val="100000"/>
              </a:lnSpc>
              <a:spcBef>
                <a:spcPts val="770"/>
              </a:spcBef>
              <a:buClr>
                <a:srgbClr val="2C13C1"/>
              </a:buClr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sz="3200" spc="-5" dirty="0">
                <a:latin typeface="Arial"/>
                <a:cs typeface="Arial"/>
              </a:rPr>
              <a:t>Flexibility </a:t>
            </a:r>
            <a:r>
              <a:rPr sz="3200" dirty="0">
                <a:latin typeface="Arial"/>
                <a:cs typeface="Arial"/>
              </a:rPr>
              <a:t>for</a:t>
            </a:r>
            <a:r>
              <a:rPr sz="3200" spc="-2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Future</a:t>
            </a:r>
            <a:endParaRPr sz="3200" dirty="0">
              <a:latin typeface="Arial"/>
              <a:cs typeface="Arial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856508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/>
              <a:t>Multi-Device Layout</a:t>
            </a:r>
            <a:r>
              <a:rPr sz="4000" spc="-85" dirty="0"/>
              <a:t> </a:t>
            </a:r>
            <a:r>
              <a:rPr sz="4000" dirty="0"/>
              <a:t>Patterns*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4294967295"/>
          </p:nvPr>
        </p:nvSpPr>
        <p:spPr>
          <a:xfrm>
            <a:off x="535940" y="6505237"/>
            <a:ext cx="6352540" cy="1670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2018 UCSD Extension Online Learning Course: HTML5 and CSS</a:t>
            </a:r>
            <a:endParaRPr spc="-5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8296909" y="6520477"/>
            <a:ext cx="191134" cy="1670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8</a:t>
            </a:fld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688340" y="1524420"/>
            <a:ext cx="4683760" cy="4045979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870"/>
              </a:spcBef>
              <a:buClr>
                <a:srgbClr val="2C13C1"/>
              </a:buClr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Mostly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Fluid</a:t>
            </a:r>
            <a:endParaRPr sz="3200" dirty="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765"/>
              </a:spcBef>
              <a:buClr>
                <a:srgbClr val="2C13C1"/>
              </a:buClr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sz="3200" spc="-5" dirty="0">
                <a:latin typeface="Arial"/>
                <a:cs typeface="Arial"/>
              </a:rPr>
              <a:t>Column </a:t>
            </a:r>
            <a:r>
              <a:rPr sz="3200" dirty="0">
                <a:latin typeface="Arial"/>
                <a:cs typeface="Arial"/>
              </a:rPr>
              <a:t>Drop</a:t>
            </a:r>
          </a:p>
          <a:p>
            <a:pPr marL="469900" indent="-457200">
              <a:lnSpc>
                <a:spcPct val="100000"/>
              </a:lnSpc>
              <a:spcBef>
                <a:spcPts val="770"/>
              </a:spcBef>
              <a:buClr>
                <a:srgbClr val="2C13C1"/>
              </a:buClr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Layout</a:t>
            </a:r>
            <a:r>
              <a:rPr sz="3200" spc="-3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Shifter</a:t>
            </a:r>
            <a:endParaRPr sz="3200" dirty="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770"/>
              </a:spcBef>
              <a:buClr>
                <a:srgbClr val="2C13C1"/>
              </a:buClr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Tiny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Tweaks</a:t>
            </a:r>
          </a:p>
          <a:p>
            <a:pPr marL="469900" indent="-457200">
              <a:lnSpc>
                <a:spcPct val="100000"/>
              </a:lnSpc>
              <a:spcBef>
                <a:spcPts val="770"/>
              </a:spcBef>
              <a:buClr>
                <a:srgbClr val="2C13C1"/>
              </a:buClr>
              <a:buSzPct val="79687"/>
              <a:buFont typeface="Arial" charset="0"/>
              <a:buChar char="•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Off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Canvas</a:t>
            </a: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45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*From </a:t>
            </a:r>
            <a:r>
              <a:rPr sz="2400" u="heavy" spc="-5" dirty="0">
                <a:solidFill>
                  <a:srgbClr val="2C13C1"/>
                </a:solidFill>
                <a:uFill>
                  <a:solidFill>
                    <a:srgbClr val="2C13C1"/>
                  </a:solidFill>
                </a:uFill>
                <a:latin typeface="Arial"/>
                <a:cs typeface="Arial"/>
                <a:hlinkClick r:id="rId4"/>
              </a:rPr>
              <a:t>LukeW Ideation and</a:t>
            </a:r>
            <a:r>
              <a:rPr sz="2400" u="heavy" spc="20" dirty="0">
                <a:solidFill>
                  <a:srgbClr val="2C13C1"/>
                </a:solidFill>
                <a:uFill>
                  <a:solidFill>
                    <a:srgbClr val="2C13C1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2400" u="heavy" spc="-5" dirty="0">
                <a:solidFill>
                  <a:srgbClr val="2C13C1"/>
                </a:solidFill>
                <a:uFill>
                  <a:solidFill>
                    <a:srgbClr val="2C13C1"/>
                  </a:solidFill>
                </a:uFill>
                <a:latin typeface="Arial"/>
                <a:cs typeface="Arial"/>
                <a:hlinkClick r:id="rId4"/>
              </a:rPr>
              <a:t>Design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9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02968" y="304800"/>
            <a:ext cx="7074232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/>
              <a:t>Elements </a:t>
            </a:r>
            <a:r>
              <a:rPr sz="4000"/>
              <a:t>of</a:t>
            </a:r>
            <a:r>
              <a:rPr sz="4000" spc="-100"/>
              <a:t> </a:t>
            </a:r>
            <a:r>
              <a:rPr sz="4000" smtClean="0"/>
              <a:t>R</a:t>
            </a:r>
            <a:r>
              <a:rPr lang="en-US" sz="4000" smtClean="0"/>
              <a:t>esponsive </a:t>
            </a:r>
            <a:r>
              <a:rPr sz="4000" smtClean="0"/>
              <a:t>D</a:t>
            </a:r>
            <a:r>
              <a:rPr lang="en-US" sz="4000" smtClean="0"/>
              <a:t>esign</a:t>
            </a:r>
            <a:endParaRPr sz="4000" dirty="0"/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4294967295"/>
          </p:nvPr>
        </p:nvSpPr>
        <p:spPr>
          <a:xfrm>
            <a:off x="535940" y="6505237"/>
            <a:ext cx="6352540" cy="1670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2018 UCSD Extension Online Learning Course: HTML5 and CSS</a:t>
            </a:r>
            <a:endParaRPr spc="-5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8296909" y="6520477"/>
            <a:ext cx="191134" cy="1670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9</a:t>
            </a:fld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1031544" y="1524420"/>
            <a:ext cx="6131256" cy="2984150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870"/>
              </a:spcBef>
              <a:buClr>
                <a:srgbClr val="6666CC"/>
              </a:buClr>
              <a:buSzPct val="79687"/>
              <a:buFont typeface="Arial" charset="0"/>
              <a:buChar char="•"/>
              <a:tabLst>
                <a:tab pos="368300" algn="l"/>
              </a:tabLst>
            </a:pPr>
            <a:r>
              <a:rPr sz="3200" spc="-5" dirty="0">
                <a:latin typeface="Arial"/>
                <a:cs typeface="Arial"/>
              </a:rPr>
              <a:t>Horizontal </a:t>
            </a:r>
            <a:r>
              <a:rPr sz="3200" dirty="0">
                <a:latin typeface="Arial"/>
                <a:cs typeface="Arial"/>
              </a:rPr>
              <a:t>or Vertical</a:t>
            </a:r>
            <a:r>
              <a:rPr sz="3200" spc="-9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Layout</a:t>
            </a:r>
          </a:p>
          <a:p>
            <a:pPr marL="469900" indent="-457200">
              <a:lnSpc>
                <a:spcPct val="100000"/>
              </a:lnSpc>
              <a:spcBef>
                <a:spcPts val="765"/>
              </a:spcBef>
              <a:buClr>
                <a:srgbClr val="6666CC"/>
              </a:buClr>
              <a:buSzPct val="79687"/>
              <a:buFont typeface="Arial" charset="0"/>
              <a:buChar char="•"/>
              <a:tabLst>
                <a:tab pos="368300" algn="l"/>
              </a:tabLst>
            </a:pPr>
            <a:r>
              <a:rPr sz="3200" dirty="0">
                <a:latin typeface="Arial"/>
                <a:cs typeface="Arial"/>
              </a:rPr>
              <a:t>Flexible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Grids</a:t>
            </a:r>
          </a:p>
          <a:p>
            <a:pPr marL="469900" indent="-457200">
              <a:lnSpc>
                <a:spcPct val="100000"/>
              </a:lnSpc>
              <a:spcBef>
                <a:spcPts val="770"/>
              </a:spcBef>
              <a:buClr>
                <a:srgbClr val="6666CC"/>
              </a:buClr>
              <a:buSzPct val="79687"/>
              <a:buFont typeface="Arial" charset="0"/>
              <a:buChar char="•"/>
              <a:tabLst>
                <a:tab pos="368300" algn="l"/>
              </a:tabLst>
            </a:pPr>
            <a:r>
              <a:rPr sz="3200" dirty="0">
                <a:latin typeface="Arial"/>
                <a:cs typeface="Arial"/>
              </a:rPr>
              <a:t>Flexible </a:t>
            </a:r>
            <a:r>
              <a:rPr sz="3200" spc="-5" dirty="0">
                <a:latin typeface="Arial"/>
                <a:cs typeface="Arial"/>
              </a:rPr>
              <a:t>Image</a:t>
            </a:r>
            <a:r>
              <a:rPr sz="3200" spc="-5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Sizing</a:t>
            </a:r>
          </a:p>
          <a:p>
            <a:pPr marL="469900" indent="-457200">
              <a:lnSpc>
                <a:spcPct val="100000"/>
              </a:lnSpc>
              <a:spcBef>
                <a:spcPts val="770"/>
              </a:spcBef>
              <a:buClr>
                <a:srgbClr val="6666CC"/>
              </a:buClr>
              <a:buSzPct val="79687"/>
              <a:buFont typeface="Arial" charset="0"/>
              <a:buChar char="•"/>
              <a:tabLst>
                <a:tab pos="368300" algn="l"/>
              </a:tabLst>
            </a:pPr>
            <a:r>
              <a:rPr sz="3200" dirty="0">
                <a:latin typeface="Arial"/>
                <a:cs typeface="Arial"/>
              </a:rPr>
              <a:t>Focus on </a:t>
            </a:r>
            <a:r>
              <a:rPr sz="3200" spc="-5" dirty="0">
                <a:latin typeface="Arial"/>
                <a:cs typeface="Arial"/>
              </a:rPr>
              <a:t>Platform</a:t>
            </a:r>
            <a:r>
              <a:rPr sz="3200" spc="-6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Strengths</a:t>
            </a:r>
            <a:endParaRPr sz="3200" dirty="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770"/>
              </a:spcBef>
              <a:buClr>
                <a:srgbClr val="6666CC"/>
              </a:buClr>
              <a:buSzPct val="79687"/>
              <a:buFont typeface="Arial" charset="0"/>
              <a:buChar char="•"/>
              <a:tabLst>
                <a:tab pos="368300" algn="l"/>
              </a:tabLst>
            </a:pPr>
            <a:r>
              <a:rPr sz="3200" spc="-5" dirty="0">
                <a:latin typeface="Arial"/>
                <a:cs typeface="Arial"/>
              </a:rPr>
              <a:t>Enabled </a:t>
            </a:r>
            <a:r>
              <a:rPr sz="3200" dirty="0">
                <a:latin typeface="Arial"/>
                <a:cs typeface="Arial"/>
              </a:rPr>
              <a:t>via </a:t>
            </a:r>
            <a:r>
              <a:rPr sz="3200" spc="-5" dirty="0">
                <a:latin typeface="Arial"/>
                <a:cs typeface="Arial"/>
              </a:rPr>
              <a:t>Media</a:t>
            </a:r>
            <a:r>
              <a:rPr sz="3200" spc="-4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Queries</a:t>
            </a:r>
            <a:endParaRPr sz="3200" dirty="0">
              <a:latin typeface="Arial"/>
              <a:cs typeface="Arial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PERSISTENCEDATA" val="MMPROD_UIPERSISTENCEDATA"/>
  <p:tag name="MMPROD_THEME_BG_IMAGE" val=""/>
  <p:tag name="MMPROD_10484PHOTO" val="/9j/4AAQSkZJRgABAQAAAQABAAD/2wBDAAMCAgMCAgMDAwMEAwMEBQgFBQQEBQoHBwYIDAoMDAsKCwsNDhIQDQ4RDgsLEBYQERMUFRUVDA8XGBYUGBIUFRT/2wBDAQMEBAUEBQkFBQkUDQsNFBQUFBQUFBQUFBQUFBQUFBQUFBQUFBQUFBQUFBQUFBQUFBQUFBQUFBQUFBQUFBQUFBT/wAARCABUAE0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GMEdzWxoehX+uz+XZQGY9Gc8Iv1Pb6daz1ZIWUyEYycbjgHj+Vb0fw/i8Xa/Y3d9qjzWgG6SxlV4odu0KFRVYBjkHkjoTgA819bisWqPuxWp89hcK63vSehtj4XeIFQGKK3nP92OYE/risK6ju9Ju2tryF7adOGSQYI9/ce44r3Lw3p9loemW+m2X7m0t1EaRgkkD056/wBPpXh/x1+N/hjwTrQ0bxvp2qeGpCGk0rXTCLqxvUGMrvjy6HkZVlypIPIIJ82jjXOSVVaHfVwvJG9Lcki1AKOT+VWE1AtgDj8a4nw18QPDHi8L/Yuv6fqLNwEhmG//AL5ODnj0rpVUj8+lev7OEleJ5ftJxdpKx0EEwK5J5+tMuJhggVkq79ieKy/FXiiz8I6JcatqcvlWkOAcnBdiflQe5PH1rHl5NWy1Ny91I+c/20Pjg2jWR+H2iyMdQvoll1WaMnMUB5WD/ekwC3omB/Hx8s6ZJLb2y7rVZSwB5Xp7Vu+Oxd6vZTeM9RlE+oa3fTXMmCMIS/C+wVQox2AArnNU1FI7WxLRpcO8e9iOcZxxXz9at7Wd5bdD6rC4fkpJx36n1f8AtU/GS/8Ah9a2Wk6BII9Zuly04XJgVidpX0b5WOT0G3uQR8sQaxqt9cm9vtW1C7vGO5p5ZnZ8+uc9fpX1L+1n4dv7bwrc6hoOlWstzqssVvqGozMZJoVQfu1jU8Ip2Asw5JVRjnNfG1pZ6xBqsEE90Z4mbaxVRgfgPr3610YyE3NyvZGOWunGCVrs+nfg9+3L4q+Et9bWXiGW48WeGgQj2t3NuuoFz1ilbn/gL5U9sda+gP2kfiF8P/2jfgFc3Phq/ubrWNPkiv7a3mtXheBj8jpIHAA3IWGFJBKrjPWvz68S/BXxbpOtRM9rdwfaQk0MhDAuGGVK+o4xx3/Cvpn4MfBbxDoXh69m8Wm48q8t/LhtLgFXIbaS5HpwOD1PbjnzJONKPM3c9iOElWm/d5T5+8Lxw29wjtHtCsBKORgex6qe+R0r69/Zp8eav4mk1Gy1HUpb3TtOfy7aVgZp7jeMqGbjhRxu6njOea8J+NPwT1XSA+vWNusWjXAd3kttyqpABUsv8JOG9iQSOoFdP+zJ490X4Xad4Tt9R3tLr90zyPEwLQKSRGxU9FwqjHbJNX7aUVz020zz6tCKk6c0nY+tbzVHbxJBokB8iRozPNPKo+WIYzsH945ABPHOcHGKm1rwHpPjm0ltbuJruzcbZLedt6n6eh9xzXOa78QdOtvEkF3LL5cUtvseZlBBXdxz6Zo8G/tH+ALu5uNIuddtNOnhneGGS7lWMSYPVSfvDIPPAzkZOK5KtWtU1cmx06VOGkY2Plb9o/8AZ1174bwR6fpeLzwjdztdW9zIx3W7AHMLgdSM8H+Ie4OPLvhV4Kv/ABPpl3PZX9pbvFIIpY7vcGXGcY+U+9fqE0GgfFrwdqOmi7hv7KQsi3NqwdUcAYZG6Hk9RxjIrwb4dfBNfh3FqemamY7y888MbhEUCRMfKRnb7+vOea53iJRjtqdcYu9uh1njywGseCNdtEVXeS0cqBySV+bj3+X86+I7y0tdO16EQ2yuJGVlUuFM0hPb1PGMdT0r7pTwjog66fFj2Zxj9a+e/jd8Ih4c1FtX063M+iFvN2oObNiygDPYbiu0jkHjqAT9LjYzklJdNzyMqrQpSdN9djXl8Q6n498ETz6laTWEtjGgsZ7G1dphKqjA3LwSQAuwckHJzxifwN8RdU1Hw9aNqsxLAvFLE6lXRl/vDsaxPhNrVyksrT6nHZwmMqvnMXcr6BjnB47dadqlxpkuuzLZSBop5C/BHzZ4Le2QOvevmqx9xzSVlfcXWfjDqHgb4laRpN+P7V8IeI9Hk87TpCBskV2VtjH7uQ68Hjr04I+frj4bM3iCy1zRmVdCF4RFJLIWuIVQhfJJIAYBQvP+1+NdP+0Jr8D/ABO8K2Vs2Tp9i5YjsXcf0TNc3ovxHfR9C+wSBHs5rv7dtOdwIBGxfZsqOP7te1Ti6uFjLqvyPmMVGMK8mj6dl0+LxB4XtNPmjWWd7WGMQuxBAyW7c9Oa5Rv2PWk1iPWb2/lkspm2yBYlLmPsMkEKcEruXBAP41z3w08capqfiQie1ltrm/gUrKWAVO+FHcYAXIyelfUPgz4kpb+DdTeaWIwxM0CwzkbgdvJyM4HBPPT8K8icZxdkWmmrne/Daxh8PeG9JgshFp1p5/kxwqigFAOFA5wMADJ9uea7LVLTSbuYST+U+c4Y4Of88V8naN8e9Y8R+H3ngsRp2mC78ixnlGZLnGNzjAO1DgLljkZPGeB6PpWu6rPaL9o1GKyjHMe8bjJnq3HTtXNO0NHqVG8meYfHv9pXTfgyiaZb2/8Aania4g86K3Y4hgQnAeU9Tkg4QcnGSQME/DXxJ+Ovi/4nakbrWtXkdLYYgt7bEMMXuqL0Pucngc1k/Fbx3c/ET4ga9r9yWBvbgiKNm3GKIcRp7hVCrkYzjPeuOiBkhnP96QjH0/8A119tUqN+6j52jSUEpPc9h+G/jK48WWs9tqN6yXtuwCyjgSofUDqRg/UfjXp+jeKrPw9GxmMkkxPzSt1OP5DjpXzV4AmNtqk0TEp5q5Q9Mke/416JfXwVN9zKFhVcuztxivmq9J8zifZ4SV6ancj1jUJfE3j281WUEBwCinsg+VR+lc14u0i+ewtdXtpS1nua3ZYyd0UgJYcf3SrAgj0I7VVj+IEUFzdS/YZCZm8mJw4GABxkemSDxWrYajNbeUqTkQSOglRsFSAe4PHGTz9a9ynTX1ZQT1R4VaXtaza6s9T+DWuajr+nXY1LU5NQ1YIfszSRiNgqjHIT7vAA65PUmu0i8RXh0C60KcC2u9TuAn2ZG3uMn5htX7oIA465JOeueE8DeDIvDEMurXF1carcxq5t7bzsxCQgBWcswXaudxLEAYxnpXbeE7fRPDWi/wBtf2jBqOpInmzTRTCWQEEtgsSNxzk549BwAT407rVI65w9mkm9ex6j4XYafIunSZitLGII21uZCASxOepJLHH5dK7aKSTxDGs3EcS8RrkqSPUgdM4rwbwD8V9N8ffEi70WIBrYW3nxyE5Mso5dT6gZzx3DdcV79arsiAC8V+ZcQ5hUpz9hC62dz0sJBSjzdT8tJn825Qg/fbJ+tNsryWzV9sEcoRicSA9f8jFRgGCcKwKkMHXPp/kVozIhnRyo8qQbWAOCSO9fs611Pl7WNR9dtr/TYpYiltfREyYVgpDew7jjGR1HGKmi8VnVbWW1eJWuHXGw9D6n37mse78OC+RfJCKuPvMec5rM0kyadqQWZsGEvjf0zj+XSoqQ5pRcl8zop1p001F6Mu3KRyfYzGpAGXZTnGT/AC6VtWl0cbCcA469Kx5dYiaOJIowSowzYIB5qxa35kcAIM/pW0Wk9GY2OjtrcSxCGVUlgJyNw6U+bTF06KWe2u2tJQjYZZM546Y/HFV7ONJUAcuDj+EkCtKbTjLp88cJ2SSIVVsZ59/btWjSkthnVfsnx2ek/Em41HWJ4LO1trOVYpriZUQSttHU8E7Swx719n2Hjfw7dRs0HiHSWQH/AJ/Yxj/x6vzOOq3VjdvEIsokglAIyYJOnbqDjaQeD7cGukTxTBIMy7reTuNu8H3Br8zzbI1jq/tOZrRLbsfYZSsNWg4VKvJJd9mjj9Y/dXp28bTx+Rq5uOMdqKK/Q4/Ez4xG5obF4dh5XP8ASpbnQ7W7kWZ1YSY+8rYoorqfwgYNzpsUQYqXB+tZ0c7xt8rYoorne5SOh0rUZsLyDx3FaL63diCXDgbU3DA74oordbDOU8NyNK96jMcTQsrkdSNy1oTaXD8vL9B/F7CiivKnsgP/2Q=="/>
  <p:tag name="MMPROD_10484LOGO" val="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SW50IG5hbWU9ImF1ZGlvQnVmZmVyVGltZSIgdmFsdWU9IjAiLz48L3ByZWxvYWRlcj48bGFuZ3VhZ2UgaWQ9ImVu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1ZJRFBMQVlJTkciIHZhbHVlPSJWaWRlbyBQbGF5aW5nIi8+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+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+DQoJCTx1aXRleHQgbmFtZT0iVEFCX1FVSVoiIHZhbHVlPSJRdWl6Ii8+DQoJCTx1aXRleHQgbmFtZT0iVEFCX09VVExJTkUiIHZhbHVlPSJPdXRsaW5lIi8+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+DQoJCTx1aXRleHQgbmFtZT0iU0xJREVfTk9URVMiIHZhbHVlPSJTbGlkZSBOb3RlcyIvPg0KCQk8IS0tcXVpeiBwb2QgYW5kIG1lc3NhZ2UgYm94IHRleHRzLS0+DQoJCTx1aXRleHQgbmFtZT0iUVVJWlBPRF9RVUlaX0FUVEVNUFQiIHZhbHVlPSJRdWl6IEF0dGVtcHQ6Ii8+DQoJCTx1aXRleHQgbmFtZT0iUVVJWlBPRF9RVUlaX0FUVEVNUFRfVkFMVUUiIHZhbHVlPSIlbiBvZiAldCIvPg0KCQk8dWl0ZXh0IG5hbWU9IlFVSVpQT0RfUVVJWl9TQ09SRSIgdmFsdWU9IlNjb3JlZDoiLz4NCgkJPHVpdGV4dCBuYW1lPSJRVUlaUE9EX1FVSVpfUEFTU1NDT1JFIiB2YWx1ZT0iUGFzc2luZyBTY29yZToiLz4NCgkJPHVpdGV4dCBuYW1lPSJRVUlaUE9EX1FVSVpfTUFYU0NPUkUiIHZhbHVlPSJNYXggU2NvcmU6Ii8+DQoJCTx1aXRleHQgbmFtZT0iUVVJWlBPRF9RVUVTQVRNUFRfU1RSIiB2YWx1ZT0iQXR0ZW1wdDogJW4gb2YgJXQiLz4NCgkJPHVpdGV4dCBuYW1lPSJRVUlaUE9EX1FVRVNUWVBFX1NUUiIgdmFsdWU9IlR5cGU6ICVzIi8+DQoJCTx1aXRleHQgbmFtZT0iUVVJWlBPRF9RVUVTVFlQRV9HUkQiIHZhbHVlPSJHcmFkZWQiLz4NCgkJPHVpdGV4dCBuYW1lPSJRVUlaUE9EX1FVRVNUWVBFX1NWWSIgdmFsdWU9IlN1cnZleSIvPg0KCQk8dWl0ZXh0IG5hbWU9IlFVSVpQT0RfUVVJWkFUTVBUX0lORiIgdmFsdWU9IkluZmluaXRlIi8+DQoJCTx1aXRleHQgbmFtZT0iUVVJWlBPRF9RVUVTQVRNUFRfSU5GIiB2YWx1ZT0iSW5maW5pdGUiLz4NCgkJPHVpdGV4dCBuYW1lPSJXQVJOSU5HTVNHX1lFU1NUUklORyIgdmFsdWU9IlllcyIvPg0KCQk8dWl0ZXh0IG5hbWU9IldBUk5JTkdNU0dfTk9TVFJJTkciIHZhbHVlPSJOb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TXV0ZSIvPg0KCQk8dWl0ZXh0IG5hbWU9IkRPQ1dSQVBfVElUTEUiIHZhbHVlPSJQcmVzZW50ZXIgRmlsZSBBdHRhY2htZW50Ii8+DQoJCTx1aXRleHQgbmFtZT0iRE9DV1JBUF9NU0ciIHZhbHVlPSJTYXZlIHRvIE15IENvbXB1dGVyIi8+DQoJCTx1aXRleHQgbmFtZT0iRE9DV1JBUF9QUk9NUFQiIHZhbHVlPSJDbGljayB0byBEb3dubG9hZCIvPg0KCQk8dWl0ZXh0IG5hbWU9IkNPVVJTRV9TVEFUVVMiIHZhbHVlPSJNb2R1bGUgU3RhdHVzIi8+DQoJCTx1aXRleHQgbmFtZT0iUEFTU0VEX1NUUklORyIgdmFsdWU9IlBhc3NlZCIvPg0KCQk8dWl0ZXh0IG5hbWU9IkZBSUxFRF9TVFJJTkciIHZhbHVlPSJGYWlsZWQiLz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Q09MTEFCX0xPQ0FMX1BMQVlCQUNLX01TRyIgdmFsdWU9IkNvbnRlbnQgaXMgYmVpbmcgcGxheWVkIGxvY2FsbHkuIENvbGxhYm9yYXRpb24gZG9lcyBub3Qgd29yayBpbiB0aGlzIG1vZGUiLz4NCgkJPHVpdGV4dCBuYW1lPSJDT0xMQUJfTE9DQUxfUExBWUJBQ0tfVElUTEUiIHZhbHVlPSJMb2NhbCBQbGF5YmFjayIvPg0KCQk8dWl0ZXh0IG5hbWU9IkNPTExBQl9MT0NBTF9QTEFZQkFDS0JUTiIgdmFsdWU9Ik9r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Qk8dWl0ZXh0IG5hbWU9IkNPVVJTRV9TVEFUVVMiIHZhbHVlPSJNb2R1bHN0YXR1cyIvPg0KCQk8dWl0ZXh0IG5hbWU9IlBBU1NFRF9TVFJJTkciIHZhbHVlPSJFcmZvbGdyZWljaCIvPg0KCQk8dWl0ZXh0IG5hbWU9IkZBSUxFRF9TVFJJTkciIHZhbHVlPSJGZWhsZ2VzY2hsYWdlbiIv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Qk8dWl0ZXh0IG5hbWU9IkNPVVJTRV9TVEFUVVMiIHZhbHVlPSJTdGF0dXQgZHUgbW9kdWxlIi8+DQoJCTx1aXRleHQgbmFtZT0iUEFTU0VEX1NUUklORyIgdmFsdWU9IlLDqXVzc2kiLz4NCgkJPHVpdGV4dCBuYW1lPSJGQUlMRURfU1RSSU5HIiB2YWx1ZT0iRWNob3XDqSIvPg0KCQk8dWl0ZXh0IG5hbWU9IkFUVEFDSE1FTlRfUFJFVklFV19XQVJOSU5HTVNHX1RJVExFU1RSSU5HIiB2YWx1ZT0iQXZlcnRpc3NlbWVudCBjb25jZXJuYW50IGxhIHBpw6hjZSBqb2ludGUiLz4NCgkJPHVpdGV4dCBuYW1lPSJBVFRBQ0hNRU5UX1BSRVZJRVdfV0FSTklOR01TRyIgdmFsdWU9IkxlcyBwacOoY2VzIGpvaW50ZXMgbmUgcGV1dmVudCBwYXMgw6p0cmUgb3V2ZXJ0ZXMgZW4gbW9kZSBBcGVyw6d1LiBVdGlsaXNleiBsYSBwdWJsaWNhdGlvbiBwb3VyIGFmZmljaGVyIGxlcyByw6lzdWx0YXRzLiIvPg0KCQk8dWl0ZXh0IG5hbWU9IkNPTExBQl9MT0NBTF9QTEFZQkFDS19NU0ciIHZhbHVlPSJMZSBjb250ZW51IGVzdCBsdSBsb2NhbGVtZW50LiBMYSBjb2xsYWJvcmF0aW9uIG7igJllc3QgcGFzIHByaXNlIGVuIGNoYXJnZSBwb3VyIGNlIG1vZGUuIi8+DQoJCTx1aXRleHQgbmFtZT0iQ09MTEFCX0xPQ0FMX1BMQVlCQUNLX1RJVExFIiB2YWx1ZT0iTGVjdHVyZSBsb2NhbGUiLz4NCgkJPHVpdGV4dCBuYW1lPSJDT0xMQUJfTE9DQUxfUExBWUJBQ0tCVE4iIHZhbHVlPSJPay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JPHVpdGV4dCBuYW1lPSJDT1VSU0VfU1RBVFVTIiB2YWx1ZT0i44Oi44K444Ol44O844Or44K544OG44O844K/44K5Ii8+DQoJCTx1aXRleHQgbmFtZT0iUEFTU0VEX1NUUklORyIgdmFsdWU9IuWQiOagvCIvPg0KCQk8dWl0ZXh0IG5hbWU9IkZBSUxFRF9TVFJJTkciIHZhbHVlPSLkuI3lkIjmoLwiLz4NCgkJPHVpdGV4dCBuYW1lPSJBVFRBQ0hNRU5UX1BSRVZJRVdfV0FSTklOR01TR19USVRMRVNUUklORyIgdmFsdWU9Iua3u+S7mOODleOCoeOCpOODq+itpuWRiiIvPg0KCQk8dWl0ZXh0IG5hbWU9IkFUVEFDSE1FTlRfUFJFVklFV19XQVJOSU5HTVNHIiB2YWx1ZT0i5re75LuY44OV44Kh44Kk44Or44Gv44OX44Os44OT44Ol44O844Oi44O844OJ44Gn44Gv6ZaL44GN44G+44Gb44KT44CC44OR44OW44Oq44OD44K344Ol44KS5L2/55So44GX44Gm57WQ5p6c44KS6KGo56S644GX44Gm44GP44Gg44GV44GE44CCIi8+DQoJCTx1aXRleHQgbmFtZT0iQ09MTEFCX0xPQ0FMX1BMQVlCQUNLX01TRyIgdmFsdWU9IuOCs+ODs+ODhuODs+ODhOOBr+ODreODvOOCq+ODq+OBp+WGjeeUn+OBleOCjOOBpuOBhOOBvuOBmeOAguOBk+OBruODouODvOODieOBp+OBr+WFseWQjOS9nOalreOBp+OBjeOBvuOBm+OCk+OAgiIvPg0KCQk8dWl0ZXh0IG5hbWU9IkNPTExBQl9MT0NBTF9QTEFZQkFDS19USVRMRSIgdmFsdWU9IuODreODvOOCq+ODq+WGjeeUnyIvPg0KCQk8dWl0ZXh0IG5hbWU9IkNPTExBQl9MT0NBTF9QTEFZQkFDS0JUTiIgdmFsdWU9Ik9L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JPHVpdGV4dCBuYW1lPSJDT1VSU0VfU1RBVFVTIiB2YWx1ZT0i66qo65OIIOyDge2DnCIvPg0KCQk8dWl0ZXh0IG5hbWU9IlBBU1NFRF9TVFJJTkciIHZhbHVlPSLtlanqsqkiLz4NCgkJPHVpdGV4dCBuYW1lPSJGQUlMRURfU1RSSU5HIiB2YWx1ZT0i67aI7ZWp6rKpIi8+DQoJCTx1aXRleHQgbmFtZT0iQVRUQUNITUVOVF9QUkVWSUVXX1dBUk5JTkdNU0dfVElUTEVTVFJJTkciIHZhbHVlPSLssqjrtoAg7YyM7J28IOqyveqzoCIvPg0KCQk8dWl0ZXh0IG5hbWU9IkFUVEFDSE1FTlRfUFJFVklFV19XQVJOSU5HTVNHIiB2YWx1ZT0i66+466as67O06riwIOuqqOuTnOyXkOyEnOuKlCDssqjrtoAg7YyM7J287J20IOyXtOumrOyngCDslYrsirXri4jri6QuIOqysOqzvOulvCDrs7TroKTrqbQg6rKM7IucIOq4sOuKpeydhCDsgqzsmqntlZjsi63si5zsmKQuIi8+DQoJCTx1aXRleHQgbmFtZT0iQ09MTEFCX0xPQ0FMX1BMQVlCQUNLX01TRyIgdmFsdWU9Iuy9mO2FkO2KuOqwgCDroZzsu6zsl5DshJwg7J6s7IOdIOykkeyeheuLiOuLpC4g7J20IOuqqOuTnOyXkOyEnOuKlCDqs7Xrj5kg7J6R7JeF7J2EIOyImO2Wie2VoCDsiJgg7JeG7Iq164uI64ukLiIvPg0KCQk8dWl0ZXh0IG5hbWU9IkNPTExBQl9MT0NBTF9QTEFZQkFDS19USVRMRSIgdmFsdWU9IuuhnOy7rCDsnqzsg50iLz4NCgkJPHVpdGV4dCBuYW1lPSJDT0xMQUJfTE9DQUxfUExBWUJBQ0tCVE4iIHZhbHVlPSLtmZXsnbg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CTx1aXRleHQgbmFtZT0iQ09VUlNFX1NUQVRVUyIgdmFsdWU9IkVzdGFkbyBkZSBtb2R1bG8iLz4NCgkJPHVpdGV4dCBuYW1lPSJQQVNTRURfU1RSSU5HIiB2YWx1ZT0iQXByb2JhZG8iLz4NCgkJPHVpdGV4dCBuYW1lPSJGQUlMRURfU1RSSU5HIiB2YWx1ZT0iU3VzcGVuc28iLz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+DQoJCTx1aXRleHQgbmFtZT0iQ09MTEFCX0xPQ0FMX1BMQVlCQUNLQlROIiB2YWx1ZT0iT2s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whLS1xdWl6IHBvZCBhbmQgbWVzc2FnZSBib3ggdGV4dHMtLT4NCgkJPHVpdGV4dCBuYW1lPSJRVUlaUE9EX1FVSVpfQVRURU1QVCIgdmFsdWU9IlRlbnRhdGl2YSBubyBxdWVzdGlvbsOhcmlvOiIvPg0KCQk8dWl0ZXh0IG5hbWU9IlFVSVpQT0RfUVVJWl9BVFRFTVBUX1ZBTFVFIiB2YWx1ZT0iJW4gZGUgJXQiLz4NCgkJPHVpdGV4dCBuYW1lPSJRVUlaUE9EX1FVSVpfU0NPUkUiIHZhbHVlPSJQb250dWHDp8OjbzoiLz4NCgkJPHVpdGV4dCBuYW1lPSJRVUlaUE9EX1FVSVpfUEFTU1NDT1JFIiB2YWx1ZT0iUG9udHVhw6fDo28gZGUgYXByb3Zhw6fDo286Ii8+DQoJCTx1aXRleHQgbmFtZT0iUVVJWlBPRF9RVUlaX01BWFNDT1JFIiB2YWx1ZT0iUG9udHVhw6fDo28gbcOheGltYToiLz4NCgkJPHVpdGV4dCBuYW1lPSJRVUlaUE9EX1FVRVNBVE1QVF9TVFIiIHZhbHVlPSJUZW50YXRpdmE6ICVuIGRlICV0Ii8+DQoJCTx1aXRleHQgbmFtZT0iUVVJWlBPRF9RVUVTVFlQRV9TVFIiIHZhbHVlPSJUaXBvOiAlcyIvPg0KCQk8dWl0ZXh0IG5hbWU9IlFVSVpQT0RfUVVFU1RZUEVfR1JEIiB2YWx1ZT0iQ2xhc3NpZmljYXTDs3JpYSIvPg0KCQk8dWl0ZXh0IG5hbWU9IlFVSVpQT0RfUVVFU1RZUEVfU1ZZIiB2YWx1ZT0iUGVzcXVpc2EiLz4NCgkJPHVpdGV4dCBuYW1lPSJRVUlaUE9EX1FVSVpBVE1QVF9JTkYiIHZhbHVlPSJJbmZpbml0byIvPg0KCQk8dWl0ZXh0IG5hbWU9IlFVSVpQT0RfUVVFU0FUTVBUX0lORiIgdmFsdWU9IkluZmluaXRvIi8+DQoJCTx1aXRleHQgbmFtZT0iV0FSTklOR01TR19ZRVNTVFJJTkciIHZhbHVlPSJTaW0iLz4NCgkJPHVpdGV4dCBuYW1lPSJXQVJOSU5HTVNHX05PU1RSSU5HIiB2YWx1ZT0iTsOjbyIvPg0KCQk8dWl0ZXh0IG5hbWU9IldBUk5JTkdNU0dfVElUTEVTVFJJTkciIHZhbHVlPSJBbGVydGEgZGUgbmF2ZWdhw6fDo28gZG8gcXVlc3Rpb27DoXJpbyIvPg0KCQk8dWl0ZXh0IG5hbWU9IldBUk5JTkdNU0dfTVNHU1RSSU5HIiB2YWx1ZT0iRXhpc3RlbSBwZXJndW50YXMgcXVlIG7Do28gZm9yYW0gcmVzcG9uZGlkYXMgbmVzdGUgcXVlc3Rpb27DoXJpby4mI3hBOyYjeEE7Q2xpcXVlIGVtIFNpbSBwYXJhIHNhaXIgZG8gcXVlc3Rpb27DoXJpbyBvdSBlbSBOw6NvIHNlIHF1aXNlciBjb250aW51YXIuIi8+DQoJCTx1aXRleHQgbmFtZT0iSU5GT1JNQVRJT05fSDI2NF9GTEFTSFBMQVlFUiIgdmFsdWU9IkEgdmVyc8OjbyBhdHVhbCBkbyBGbGFzaCBQbGF5ZXIgaW5zdGFsYWRhIG5vIGNvbXB1dGFkb3IgbsOjbyBvZmVyZWNlIHN1cG9ydGUgYSBlc3NlIHbDrWRlby4gQ2xpcXVlIG5hIMOhcmVhIGRvIHbDrWRlbyBwYXJhIGJhaXhhciBhIHZlcnPDo28gbWFpcyByZWNlbnRlIGRv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ciBiYXJyYSBsYXRlcmFsIGFvIHBhcnRpY2lwYW50ZXMiLz4NCgkJPHVpdGV4dCBuYW1lPSJNVVRFIiB2YWx1ZT0iTXVkbyIvPg0KCQk8dWl0ZXh0IG5hbWU9IkRPQ1dSQVBfVElUTEUiIHZhbHVlPSJBbmV4byBkZSBhcnF1aXZvIGRvIFByZXNlbnRlciIvPg0KCQk8dWl0ZXh0IG5hbWU9IkRPQ1dSQVBfTVNHIiB2YWx1ZT0iU2FsdmFyIGVtIE1ldSBjb21wdXRhZG9yIi8+DQoJCTx1aXRleHQgbmFtZT0iRE9DV1JBUF9QUk9NUFQiIHZhbHVlPSJDbGlxdWUgcGFyYSBiYWl4YXIiLz4NCgkJPHVpdGV4dCBuYW1lPSJDT1VSU0VfU1RBVFVTIiB2YWx1ZT0iU3RhdHVzIGRvIG3Ds2R1bG8iLz4NCgkJPHVpdGV4dCBuYW1lPSJQQVNTRURfU1RSSU5HIiB2YWx1ZT0iQXByb3ZhZG8iLz4NCgkJPHVpdGV4dCBuYW1lPSJGQUlMRURfU1RSSU5HIiB2YWx1ZT0iUmVwcm92YWRvIi8+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+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TwvbGFuZ3VhZ2U+DQoJPGxhbmd1YWdlIGlkPSJp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YSAlbiIvPg0KCQk8IS0tIHN1YnN0aXR1dGlvbjogJW4gPT0gc2xpZGUgbnVtYmVyIC0tPg0KCQk8IS0tIHN1YnN0aXR1dGlvbjogJXQgPT0gdG90YWwgc2xpZGUgY291bnQgLS0+DQoJCTx1aXRleHQgbmFtZT0iU0NSVUJCQVJTVEFUVVNfU0xJREVJTkZPIiB2YWx1ZT0iRGlhcG9zaXRpdmEgJW4gLyAldCB8ICIvPg0KCQk8dWl0ZXh0IG5hbWU9IlNDUlVCQkFSU1RBVFVTX1NUT1BQRUQiIHZhbHVlPSJJbnRlcnJvdHRvIi8+DQoJCTx1aXRleHQgbmFtZT0iU0NSVUJCQVJTVEFUVVNfUExBWUlORyIgdmFsdWU9IlJpcHJvZHV6aW9uZSIvPg0KCQk8dWl0ZXh0IG5hbWU9IlNDUlVCQkFSU1RBVFVTX05PQVVESU8iIHZhbHVlPSJBdWRpbyBpbmF0dC4iLz4NCgkJPHVpdGV4dCBuYW1lPSJTQ1JVQkJBUlNUQVRVU19WSURQTEFZSU5HIiB2YWx1ZT0iVmlkZW8gaW4gcmlwcm9kdXppb25lIi8+DQoJCTx1aXRleHQgbmFtZT0iU0NSVUJCQVJTVEFUVVNfTE9BRElORyIgdmFsdWU9IkNhcmljYW1lbnRvIi8+DQoJCTx1aXRleHQgbmFtZT0iU0NSVUJCQVJTVEFUVVNfQlVGRkVSSU5HIiB2YWx1ZT0iQnVmZmVyaW5nIi8+DQoJCTx1aXRleHQgbmFtZT0iU0NSVUJCQVJTVEFUVVNfUVVFU1RJT04iIHZhbHVlPSJSaXNwb25kaSBhIGRvbWFuZGEiLz4NCgkJPHVpdGV4dCBuYW1lPSJTQ1JVQkJBUlNUQVRVU19SRVZJRVdRVUlaIiB2YWx1ZT0iUmV2aXNpb25lIGRlbCBxdWl6Ii8+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+DQoJCTx1aXRleHQgbmFtZT0iQVRUQUNITUVOVFMiIHZhbHVlPSJBbGxlZ2F0aS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QuIi8+DQoJCTx1aXRleHQgbmFtZT0iVEFCX1FVSVoiIHZhbHVlPSJRdWl6Ii8+DQoJCTx1aXRleHQgbmFtZT0iVEFCX09VVExJTkUiIHZhbHVlPSJTdHJ1dHR1cmEiLz4NCgkJPHVpdGV4dCBuYW1lPSJUQUJfVEhVTUIiIHZhbHVlPSJNaW5pYXR1cmUiLz4NCgkJPHVpdGV4dCBuYW1lPSJUQUJfTk9URVMiIHZhbHVlPSJOb3RlIi8+DQoJCTx1aXRleHQgbmFtZT0iVEFCX1NFQVJDSCIgdmFsdWU9IkNlcmNhIi8+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+DQoJCTx1aXRleHQgbmFtZT0iU0xJREVfTk9URVMiIHZhbHVlPSJOb3RlIGRpYXBvc2l0aXZh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Qk8dWl0ZXh0IG5hbWU9IkNPVVJTRV9TVEFUVVMiIHZhbHVlPSJNb2R1bGUgU3RhdHVzIi8+DQoJCTx1aXRleHQgbmFtZT0iUEFTU0VEX1NUUklORyIgdmFsdWU9IlBhc3NlZCIvPg0KCQk8dWl0ZXh0IG5hbWU9IkZBSUxFRF9TVFJJTkciIHZhbHVlPSJGYWlsZWQiLz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ICVuIi8+DQoJCTwhLS0gc3Vic3RpdHV0aW9uOiAlbiA9PSBzbGlkZSBudW1iZXIgLS0+DQoJCTwhLS0gc3Vic3RpdHV0aW9uOiAldCA9PSB0b3RhbCBzbGlkZSBjb3VudCAtLT4NCgkJPHVpdGV4dCBuYW1lPSJTQ1JVQkJBUlNUQVRVU19TTElERUlORk8iIHZhbHVlPSJEaWEgJW4gLyAldCB8ICIvPg0KCQk8dWl0ZXh0IG5hbWU9IlNDUlVCQkFSU1RBVFVTX1NUT1BQRUQiIHZhbHVlPSJHZXN0b3B0Ii8+DQoJCTx1aXRleHQgbmFtZT0iU0NSVUJCQVJTVEFUVVNfUExBWUlORyIgdmFsdWU9IkFmc3BlbGVuIi8+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+DQoJCTx1aXRleHQgbmFtZT0iU0NSVUJCQVJTVEFUVVNfUkVWSUVXUVVJWiIgdmFsdWU9IlF1aXogY29udHJvbGVyZW4iLz4NCgkJPCEtLSBzdWJzdGl0dXRpb246ICVtID09IG1pbnV0ZXMgcmVtYWluaW5nIC0tPg0KCQk8IS0tIHN1YnN0aXR1dGlvbjogJXMgPT0gc2Vjb25kcyByZW1haW5pbmcgLS0+DQoJCTx1aXRleHQgbmFtZT0iRUxBUFNFRCIgdmFsdWU9IkVyIHJlc3RlcmVuICVtIG1pbnV0ZW4gJXMgc2Vjb25kZW4iLz4NCgkJPHVpdGV4dCBuYW1lPSJOT1RGT1VORCIgdmFsdWU9Ik5pZXRzIGdldm9uZGVuIi8+DQoJCTx1aXRleHQgbmFtZT0iQVRUQUNITUVOVFMiIHZhbHVlPSJCaWpsYWdlbiIvPg0KCQk8IS0tIHN1YnN0aXR1dGlvbjogJXAgPT0gY3VycmVudCBzcGVha2VyJ3MgdGl0bGUgLS0+DQoJCTx1aXRleHQgbmFtZT0iQklPV0lOX1RJVExFIiB2YWx1ZT0iQmlvZ3JhZmllOiAlcCIvPg0KCQk8dWl0ZXh0IG5hbWU9IkJJT0JUTl9USVRMRSIgdmFsdWU9IkJpb2dyYWZpZSIvPg0KCQk8dWl0ZXh0IG5hbWU9IkRJVklERVJCVE5fVElUTEUiIHZhbHVlPSJ8Ii8+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+DQoJCTx1aXRleHQgbmFtZT0iVEFCX1NFQVJDSCIgdmFsdWU9IlpvZWtlbiIvPg0KCQk8dWl0ZXh0IG5hbWU9IlNMSURFX0hFQURJTkciIHZhbHVlPSJUaXRlbCB2YW4gZGlhIi8+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+DQoJCTx1aXRleHQgbmFtZT0iQVRUQUNITkFNRV9IRUFESU5HIiB2YWx1ZT0iQmVzdGFuZHNuYWFtIi8+DQoJCTx1aXRleHQgbmFtZT0iQVRUQUNIU0laRV9IRUFESU5HIiB2YWx1ZT0iR3Jvb3R0ZSIvPg0KCQk8dWl0ZXh0IG5hbWU9IlNMSURFX05PVEVTIiB2YWx1ZT0iRGlhbm90aXRpZXM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Qk8dWl0ZXh0IG5hbWU9IkNPVVJTRV9TVEFUVVMiIHZhbHVlPSJNb2R1bGUgU3RhdHVzIi8+DQoJCTx1aXRleHQgbmFtZT0iUEFTU0VEX1NUUklORyIgdmFsdWU9IlBhc3NlZCIvPg0KCQk8dWl0ZXh0IG5hbWU9IkZBSUxFRF9TVFJJTkciIHZhbHVlPSJGYWlsZWQiLz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Qk8dWl0ZXh0IG5hbWU9IkNPVVJTRV9TVEFUVVMiIHZhbHVlPSJNb2R1bGUgU3RhdHVzIi8+DQoJCTx1aXRleHQgbmFtZT0iUEFTU0VEX1NUUklORyIgdmFsdWU9IlBhc3NlZCIvPg0KCQk8dWl0ZXh0IG5hbWU9IkZBSUxFRF9TVFJJTkciIHZhbHVlPSJGYWlsZWQiLz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+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+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+DQoJCTx1aXRleHQgbmFtZT0iVEFCX09VVExJTkUiIHZhbHVlPSJBbmEgSGF0Ii8+DQoJCTx1aXRleHQgbmFtZT0iVEFCX1RIVU1CIiB2YWx1ZT0iUmVzaW0iLz4NCgkJPHVpdGV4dCBuYW1lPSJUQUJfTk9URVMiIHZhbHVlPSJOb3RsYXIiLz4NCgkJPHVpdGV4dCBuYW1lPSJUQUJfU0VBUkNIIiB2YWx1ZT0iQXJhIi8+DQoJCTx1aXRleHQgbmFtZT0iU0xJREVfSEVBRElORyIgdmFsdWU9IlNsYXl0IEJhxZ9sxLHEn8SxIi8+DQoJCTx1aXRleHQgbmFtZT0iRFVSQVRJT05fSEVBRElORyIgdmFsdWU9IlPDvHJlIi8+DQoJCTx1aXRleHQgbmFtZT0iU0VBUkNIX0hFQURJTkciIHZhbHVlPSJNZXRuaSBhcmE6Ii8+DQoJCTx1aXRleHQgbmFtZT0iVEhVTUJfSEVBRElORyIgdmFsdWU9IlNsYXl0Ii8+DQoJCTx1aXRleHQgbmFtZT0iVEhVTUJfSU5GTyIgdmFsdWU9IlNsYXl0IEJhxZ9sxLHEn8SxL1PDvHJlc2kiLz4NCgkJPHVpdGV4dCBuYW1lPSJBVFRBQ0hOQU1FX0hFQURJTkciIHZhbHVlPSJEb3N5YSBBZMSxIi8+DQoJCTx1aXRleHQgbmFtZT0iQVRUQUNIU0laRV9IRUFESU5HIiB2YWx1ZT0iQm95dXQiLz4NCgkJPHVpdGV4dCBuYW1lPSJTTElERV9OT1RFUyIgdmFsdWU9IlNsYXl0IE5vdGxhcsSx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Qk8dWl0ZXh0IG5hbWU9IkNPVVJTRV9TVEFUVVMiIHZhbHVlPSJNb2R1bGUgU3RhdHVzIi8+DQoJCTx1aXRleHQgbmFtZT0iUEFTU0VEX1NUUklORyIgdmFsdWU9IlBhc3NlZCIvPg0KCQk8dWl0ZXh0IG5hbWU9IkZBSUxFRF9TVFJJTkciIHZhbHVlPSJGYWlsZWQiLz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8L2xhbmd1YWdlPg0KCTxsYW5ndWFnZSBpZD0icn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0KHQu9Cw0LnQtCAlbiIvPg0KCQk8IS0tIHN1YnN0aXR1dGlvbjogJW4gPT0gc2xpZGUgbnVtYmVyIC0tPg0KCQk8IS0tIHN1YnN0aXR1dGlvbjogJXQgPT0gdG90YWwgc2xpZGUgY291bnQgLS0+DQoJCTx1aXRleHQgbmFtZT0iU0NSVUJCQVJTVEFUVVNfU0xJREVJTkZPIiB2YWx1ZT0i0KHQu9Cw0LnQtCAlbiAvICV0IHwgIi8+DQoJCTx1aXRleHQgbmFtZT0iU0NSVUJCQVJTVEFUVVNfU1RPUFBFRCIgdmFsdWU9ItCe0YHRgtCw0L3QvtCy0LvQtdC90L4iLz4NCgkJPHVpdGV4dCBuYW1lPSJTQ1JVQkJBUlNUQVRVU19QTEFZSU5HIiB2YWx1ZT0i0JLQvtGB0L/RgNC+0LjQt9Cy0LXQtNC10L3QuNC1Ii8+DQoJCTx1aXRleHQgbmFtZT0iU0NSVUJCQVJTVEFUVVNfTk9BVURJTyIgdmFsdWU9ItCd0LXRgiDQsNGD0LTQuNC+Ii8+DQoJCTx1aXRleHQgbmFtZT0iU0NSVUJCQVJTVEFUVVNfVklEUExBWUlORyIgdmFsdWU9ItCS0L7RgdC/0YDQvtC40LfQstC10LTQtdC90LjQtSDQstC40LTQtdC+Ii8+DQoJCTx1aXRleHQgbmFtZT0iU0NSVUJCQVJTVEFUVVNfTE9BRElORyIgdmFsdWU9ItCX0LDQs9GA0YPQt9C60LAiLz4NCgkJPHVpdGV4dCBuYW1lPSJTQ1JVQkJBUlNUQVRVU19CVUZGRVJJTkciIHZhbHVlPSLQkdGD0YTQtdGA0LjQt9Cw0YbQuNGPIi8+DQoJCTx1aXRleHQgbmFtZT0iU0NSVUJCQVJTVEFUVVNfUVVFU1RJT04iIHZhbHVlPSLQntGC0LLQtdGCINC90LAg0LLQvtC/0YDQvtGBIi8+DQoJCTx1aXRleHQgbmFtZT0iU0NSVUJCQVJTVEFUVVNfUkVWSUVXUVVJWiIgdmFsdWU9ItCe0LHQt9C+0YAg0L7Qv9GA0L7RgdCwIi8+DQoJCTwhLS0gc3Vic3RpdHV0aW9uOiAlbSA9PSBtaW51dGVzIHJlbWFpbmluZyAtLT4NCgkJPCEtLSBzdWJzdGl0dXRpb246ICVzID09IHNlY29uZHMgcmVtYWluaW5nIC0tPg0KCQk8dWl0ZXh0IG5hbWU9IkVMQVBTRUQiIHZhbHVlPSLQntGB0YLQsNC70L7RgdGMICVtINC80LjQvS4gJXMg0YEiLz4NCgkJPHVpdGV4dCBuYW1lPSJOT1RGT1VORCIgdmFsdWU9ItCd0LjRh9C10LPQviDQvdC1INC90LDQudC00LXQvdC+Ii8+DQoJCTx1aXRleHQgbmFtZT0iQVRUQUNITUVOVFMiIHZhbHVlPSLQktC70L7QttC10L3QuNGPIi8+DQoJCTwhLS0gc3Vic3RpdHV0aW9uOiAlcCA9PSBjdXJyZW50IHNwZWFrZXIncyB0aXRsZSAtLT4NCgkJPHVpdGV4dCBuYW1lPSJCSU9XSU5fVElUTEUiIHZhbHVlPSLQkdC40L7Qs9GA0LDRhNC40Y86ICVwIi8+DQoJCTx1aXRleHQgbmFtZT0iQklPQlROX1RJVExFIiB2YWx1ZT0i0JHQuNC+0LPRgNCw0YTQuNGPIi8+DQoJCTx1aXRleHQgbmFtZT0iRElWSURFUkJUTl9USVRMRSIgdmFsdWU9InwiLz4NCgkJPHVpdGV4dCBuYW1lPSJDT05UQUNUQlROX1RJVExFIiB2YWx1ZT0i0JrQvtC90YLQsNC60YIiLz4NCgkJPHVpdGV4dCBuYW1lPSJUQUJfUVVJWiIgdmFsdWU9ItCe0L/RgNC+0YEiLz4NCgkJPHVpdGV4dCBuYW1lPSJUQUJfT1VUTElORSIgdmFsdWU9ItCh0YXQtdC80LAiLz4NCgkJPHVpdGV4dCBuYW1lPSJUQUJfVEhVTUIiIHZhbHVlPSLQkdC10LPRg9C90L7QuiIvPg0KCQk8dWl0ZXh0IG5hbWU9IlRBQl9OT1RFUyIgdmFsdWU9ItCX0LDQvNC10YLQutC4Ii8+DQoJCTx1aXRleHQgbmFtZT0iVEFCX1NFQVJDSCIgdmFsdWU9ItCf0L7QuNGB0LoiLz4NCgkJPHVpdGV4dCBuYW1lPSJTTElERV9IRUFESU5HIiB2YWx1ZT0i0JfQsNCz0L7Qu9C+0LLQvtC6INGB0LvQsNC50LTQsCIvPg0KCQk8dWl0ZXh0IG5hbWU9IkRVUkFUSU9OX0hFQURJTkciIHZhbHVlPSLQlNC70LjRgi3RgdGC0YwiLz4NCgkJPHVpdGV4dCBuYW1lPSJTRUFSQ0hfSEVBRElORyIgdmFsdWU9ItCf0L7QuNGB0Log0YLQtdC60YHRgtCwOiIvPg0KCQk8dWl0ZXh0IG5hbWU9IlRIVU1CX0hFQURJTkciIHZhbHVlPSLQodC70LDQudC0Ii8+DQoJCTx1aXRleHQgbmFtZT0iVEhVTUJfSU5GTyIgdmFsdWU9ItCd0LDQt9Cy0LDQvdC40LUv0LTQu9C40YIt0L3QvtGB0YLRjCIvPg0KCQk8dWl0ZXh0IG5hbWU9IkFUVEFDSE5BTUVfSEVBRElORyIgdmFsdWU9ItCY0LzRjyDRhNCw0LnQu9CwIi8+DQoJCTx1aXRleHQgbmFtZT0iQVRUQUNIU0laRV9IRUFESU5HIiB2YWx1ZT0i0KDQsNC30LzQtdGAIi8+DQoJCTx1aXRleHQgbmFtZT0iU0xJREVfTk9URVMiIHZhbHVlPSLQl9Cw0LzQtdGC0LrQuCDQuiDRgdC70LDQudC00YM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CTx1aXRleHQgbmFtZT0iQ09VUlNFX1NUQVRVUyIgdmFsdWU9Ik1vZHVsZSBTdGF0dXMiLz4NCgkJPHVpdGV4dCBuYW1lPSJQQVNTRURfU1RSSU5HIiB2YWx1ZT0iUGFzc2VkIi8+DQoJCTx1aXRleHQgbmFtZT0iRkFJTEVEX1NUUklORyIgdmFsdWU9IkZhaWxlZCIv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+DQoJCTx1aXRleHQgbmFtZT0iQ09MTEFCX0xPQ0FMX1BMQVlCQUNLX1RJVExFIiB2YWx1ZT0iTG9jYWwgUGxheWJhY2siLz4NCgkJPHVpdGV4dCBuYW1lPSJDT0xMQUJfTE9DQUxfUExBWUJBQ0tCVE4iIHZhbHVlPSJPayIvPg0KCTwvbGFuZ3VhZ2U+DQoJPGxhbmd1YWdlIGlkPSJh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LYqtit2LDZitixINi52YYg2KfZhNmF2LHZgdmC2KfYqiIvPg0KCQk8dWl0ZXh0IG5hbWU9IkFUVEFDSE1FTlRfUFJFVklFV19XQVJOSU5HTVNHIiB2YWx1ZT0i2YTYpyDZitmF2YPZhiDZgdiq2K0g2KfZhNmF2LHZgdmC2KfYqiDZgdmKINmG2YXYtyDYp9mE2YXYudin2YrZhtipLiDYp9mE2LHYrNin2KEg2KfYs9iq2K7Yr9in2YUg2YbYtNixINmE2LHYpNmK2Kkg2KfZhNmG2KrYp9im2KwuIi8+DQoJCTx1aXRleHQgbmFtZT0iVU5OQU1FRFNMSURFVElUTEUiIHZhbHVlPSLYtNix2YrYrdipICVuIi8+DQoJCTx1aXRleHQgbmFtZT0iQ09MTEFCX0xPQ0FMX1BMQVlCQUNLX01TRyIgdmFsdWU9ItmK2KzYsdmKINit2KfZhNmK2KfZiyDYqti02LrZitmEINin2YTZhdit2KrZiNmJINmF2K3ZhNmK2KfZiy4g2KfZhNiq2LnYp9mI2YYg2YTYpyDZiti52YXZhCDZgdmKINmH2LDYpyDYp9mE2YjYtti5LiIvPg0KCQk8dWl0ZXh0IG5hbWU9IkNPTExBQl9MT0NBTF9QTEFZQkFDS19USVRMRSIgdmFsdWU9Itiq2LTYutmK2YQg2YXYrdmE2YoiLz4NCgkJPHVpdGV4dCBuYW1lPSJDT0xMQUJfTE9DQUxfUExBWUJBQ0tCVE4iIHZhbHVlPSLZhdmI2KfZgdmCIi8+DQoJCTwhLS0gc3Vic3RpdHV0aW9uOiAlbiA9PSBzbGlkZSBudW1iZXIgLS0+DQoJCTwhLS0gc3Vic3RpdHV0aW9uOiAldCA9PSB0b3RhbCBzbGlkZSBjb3VudCAtLT4NCgkJPHVpdGV4dCBuYW1lPSJTQ1JVQkJBUlNUQVRVU19TTElERUlORk8iIHZhbHVlPSLYtNix2YrYrdipICVuIC8gJXQgfCAiLz4NCgkJPHVpdGV4dCBuYW1lPSJTQ1JVQkJBUlNUQVRVU19TVE9QUEVEIiB2YWx1ZT0i2YXYqtmI2YLZgSIvPg0KCQk8dWl0ZXh0IG5hbWU9IlNDUlVCQkFSU1RBVFVTX1BMQVlJTkciIHZhbHVlPSLZgtmK2K8g2KfZhNiq2LTYutmK2YQiLz4NCgkJPHVpdGV4dCBuYW1lPSJTQ1JVQkJBUlNUQVRVU19OT0FVRElPIiB2YWx1ZT0i2YTYpyDZitmI2KzYryDYtdmI2KoiLz4NCgkJPHVpdGV4dCBuYW1lPSJTQ1JVQkJBUlNUQVRVU19WSURQTEFZSU5HIiB2YWx1ZT0i2KfZhNmB2YrYr9mK2Ygg2YLZitivINin2YTYqti02LrZitmEIi8+DQoJCTx1aXRleHQgbmFtZT0iU0NSVUJCQVJTVEFUVVNfTE9BRElORyIgdmFsdWU9ItmK2KzYsdmKINin2YTYotmGINin2YTYqtit2YXZitmELi4uIi8+DQoJCTx1aXRleHQgbmFtZT0iU0NSVUJCQVJTVEFUVVNfQlVGRkVSSU5HIiB2YWx1ZT0i2YrYrNix2Yog2KfZhNii2YYg2KfZhNiq2K7YstmK2YYg2KfZhNmF2KTZgtiqIi8+DQoJCTx1aXRleHQgbmFtZT0iU0NSVUJCQVJTVEFUVVNfUVVFU1RJT04iIHZhbHVlPSLYp9mE2KXYrNin2KjYqSDYudmE2Ykg2KfZhNiz2KTYp9mEIi8+DQoJCTx1aXRleHQgbmFtZT0iU0NSVUJCQVJTVEFUVVNfUkVWSUVXUVVJWiIgdmFsdWU9ItmF2LHYp9is2LnYqSDYp9mE2YXYs9in2KjZgtipIi8+DQoJCTwhLS0gc3Vic3RpdHV0aW9uOiAlbSA9PSBtaW51dGVzIHJlbWFpbmluZyAtLT4NCgkJPCEtLSBzdWJzdGl0dXRpb246ICVzID09IHNlY29uZHMgcmVtYWluaW5nIC0tPg0KCQk8dWl0ZXh0IG5hbWU9IkVMQVBTRUQiIHZhbHVlPSIlbSDYr9mC2KfYptmCJXMg2KvZiNin2YYg2YXYqtio2YLZitipIi8+DQoJCTx1aXRleHQgbmFtZT0iTk9URk9VTkQiIHZhbHVlPSLZhNmFINmK2Y/Yudir2LEg2LnZhNmJINi02YrYoSIvPg0KCQk8dWl0ZXh0IG5hbWU9IkFUVEFDSE1FTlRTIiB2YWx1ZT0i2KfZhNmF2LHZgdmC2KfYqiIvPg0KCQk8IS0tIHN1YnN0aXR1dGlvbjogJXAgPT0gY3VycmVudCBzcGVha2VyJ3MgdGl0bGUgLS0+DQoJCTx1aXRleHQgbmFtZT0iQklPV0lOX1RJVExFIiB2YWx1ZT0i2KfZhNiz2YrYsdipINin2YTYsNin2KrZitipOiAlcCIvPg0KCQk8dWl0ZXh0IG5hbWU9IkJJT0JUTl9USVRMRSIgdmFsdWU9Itin2YTYs9mK2LHYqSDYp9mE2LDYp9iq2YrYqSIvPg0KCQk8dWl0ZXh0IG5hbWU9IkRJVklERVJCVE5fVElUTEUiIHZhbHVlPSJ8Ii8+DQoJCTx1aXRleHQgbmFtZT0iQ09OVEFDVEJUTl9USVRMRSIgdmFsdWU9Itin2KrYtdin2YQiLz4NCgkJPHVpdGV4dCBuYW1lPSJUQUJfUVVJWiIgdmFsdWU9ItmF2LPYp9io2YLYqSIvPg0KCQk8dWl0ZXh0IG5hbWU9IlRBQl9PVVRMSU5FIiB2YWx1ZT0i2YXYrti32LciLz4NCgkJPHVpdGV4dCBuYW1lPSJUQUJfVEhVTUIiIHZhbHVlPSLZhdi12LrZkdix2KkiLz4NCgkJPHVpdGV4dCBuYW1lPSJUQUJfTk9URVMiIHZhbHVlPSLZhdmE2KfYrdi42KfYqiIvPg0KCQk8dWl0ZXh0IG5hbWU9IlRBQl9TRUFSQ0giIHZhbHVlPSLYqNit2KsiLz4NCgkJPHVpdGV4dCBuYW1lPSJTTElERV9IRUFESU5HIiB2YWx1ZT0i2LnZhtmI2KfZhiDYp9mE2LTYsdmK2K3YqSAiLz4NCgkJPHVpdGV4dCBuYW1lPSJEVVJBVElPTl9IRUFESU5HIiB2YWx1ZT0i2YXYr9ipIi8+DQoJCTx1aXRleHQgbmFtZT0iU0VBUkNIX0hFQURJTkciIHZhbHVlPSI62KfZhNio2K3YqyDYudmGINmG2LUiLz4NCgkJPHVpdGV4dCBuYW1lPSJUSFVNQl9IRUFESU5HIiB2YWx1ZT0i2LTYsdmK2K3YqSIvPg0KCQk8dWl0ZXh0IG5hbWU9IlRIVU1CX0lORk8iIHZhbHVlPSLYudmG2YjYp9mGL9mF2K/YqSDYp9mE2LTYsdmK2K3YqSIvPg0KCQk8dWl0ZXh0IG5hbWU9IkFUVEFDSE5BTUVfSEVBRElORyIgdmFsdWU9Itin2LPZhSDYp9mE2YXZhNmBIi8+DQoJCTx1aXRleHQgbmFtZT0iQVRUQUNIU0laRV9IRUFESU5HIiB2YWx1ZT0i2KfZhNit2KzZhSIvPg0KCQk8dWl0ZXh0IG5hbWU9IlNMSURFX05PVEVTIiB2YWx1ZT0i2YXZhNin2K3YuNin2Kog2KfZhNi02LHZitit2KkiLz4NCgkJPHVpdGV4dCBuYW1lPSJDT1VSU0VfU1RBVFVTIiB2YWx1ZT0i2K3Yp9mE2Kkg2KfZhNmI2K3Yr9ipIi8+DQoJCTx1aXRleHQgbmFtZT0iUEFTU0VEX1NUUklORyIgdmFsdWU9ItmG2KzYp9itIi8+DQoJCTx1aXRleHQgbmFtZT0iRkFJTEVEX1NUUklORyIgdmFsdWU9ItmB2LTZhCIvPg0KCQk8IS0tcXVpeiBwb2QgYW5kIG1lc3NhZ2UgYm94IHRleHRzLS0+DQoJCTx1aXRleHQgbmFtZT0iUVVJWlBPRF9RVUlaX0FUVEVNUFQiIHZhbHVlPSLYsdmC2YUg2KfZhNmF2K3Yp9mI2YTYqSDZgdmKINin2YTZhdiz2KfYqNmC2Kk6Ii8+DQoJCTx1aXRleHQgbmFtZT0iUVVJWlBPRF9RVUlaX0FUVEVNUFRfVkFMVUUiIHZhbHVlPSIlbiDZhdmGICV0Ii8+DQoJCTx1aXRleHQgbmFtZT0iUVVJWlBPRF9RVUlaX1NDT1JFIiB2YWx1ZT0iOtin2YTYr9ix2KzYqSDYp9mE2YXYs9is2YTYqSIvPg0KCQk8dWl0ZXh0IG5hbWU9IlFVSVpQT0RfUVVJWl9QQVNTU0NPUkUiIHZhbHVlPSI62K/Ysdis2Kkg2KfZhNmG2KzYp9itIi8+DQoJCTx1aXRleHQgbmFtZT0iUVVJWlBPRF9RVUlaX01BWFNDT1JFIiB2YWx1ZT0iOtin2YTYr9ix2KzYqSDYp9mE2YLYtdmI2YkiLz4NCgkJPHVpdGV4dCBuYW1lPSJRVUlaUE9EX1FVRVNBVE1QVF9TVFIiIHZhbHVlPSLYp9mE2YXYrdin2YjZhNipICVuINmF2YYgJXQiLz4NCgkJPHVpdGV4dCBuYW1lPSJRVUlaUE9EX1FVRVNUWVBFX1NUUiIgdmFsdWU9Itin2YTZhtmI2Lk6ICVzIi8+DQoJCTx1aXRleHQgbmFtZT0iUVVJWlBPRF9RVUVTVFlQRV9HUkQiIHZhbHVlPSLYqtmFINiq2LXYrdmK2K3ZhyIvPg0KCQk8dWl0ZXh0IG5hbWU9IlFVSVpQT0RfUVVFU1RZUEVfU1ZZIiB2YWx1ZT0i2KfYs9iq2LfZhNin2LkiLz4NCgkJPHVpdGV4dCBuYW1lPSJRVUlaUE9EX1FVSVpBVE1QVF9JTkYiIHZhbHVlPSLZhNinINmG2YfYp9im2YoiLz4NCgkJPHVpdGV4dCBuYW1lPSJRVUlaUE9EX1FVRVNBVE1QVF9JTkYiIHZhbHVlPSLZhNinINmG2YfYp9im2YoiLz4NCgkJPHVpdGV4dCBuYW1lPSJXQVJOSU5HTVNHX1lFU1NUUklORyIgdmFsdWU9ItmG2LnZhSIvPg0KCQk8dWl0ZXh0IG5hbWU9IldBUk5JTkdNU0dfTk9TVFJJTkciIHZhbHVlPSLZhNinIi8+DQoJCTx1aXRleHQgbmFtZT0iV0FSTklOR01TR19USVRMRVNUUklORyIgdmFsdWU9Itiq2K3YsNmK2LEg2LnZhiDYp9mE2KrZhtmC2YQg2YHZiiDYp9mE2YXYs9in2KjZgtipIi8+DQoJCTx1aXRleHQgbmFtZT0iV0FSTklOR01TR19NU0dTVFJJTkciIHZhbHVlPSLZh9mG2KfZgyDYo9iz2KbZhNipINmE2YUg2KrYqtmFINin2YTYpdis2KfYqNipINi52YTZitmH2Kcg2YHZiiDYp9mE2YXYs9in2KjZgtipLiDYp9mE2YbZgtixINi52YTZiSDZhti52YUg2LPZitiu2LHYrNmDINmF2YYg2KfZhNmF2LPYp9io2YLYqS4g2KfZhtmC2LEg2YTYpyDZhNmF2KrYp9io2LnYqSDYp9mE2YXYs9in2KjZgtipLiIvPg0KCQk8dWl0ZXh0IG5hbWU9IklORk9STUFUSU9OX0gyNjRfRkxBU0hQTEFZRVIiIHZhbHVlPSLZhtiz2K7YqSBGbGFzaCBQbGF5ZXIgINin2YTZhdir2KjYqtipINit2KfZhNmK2KfZiyDYudmE2Ykg2KzZh9in2LLZgyDZhNinINiq2K/YudmFINmH2LDYpyDYp9mE2YHZitiv2YrZiC4g2KfZhtmC2LEg2LnZhNmJINmF2YbYt9mC2Kkg2KfZhNmB2YrYr9mK2Ygg2YTYqtmG2LLZitmEINij2K3Yr9irINmG2LPYrtipINmF2YY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Ypdi42YfYp9ixINin2YTYtNix2YrYtyDYp9mE2KzYp9mG2KjZiiDZhNmE2YXYtNin2LHZg9mK2YYiLz4NCgkJPHVpdGV4dCBuYW1lPSJNVVRFIiB2YWx1ZT0i2LXYp9mF2KoiLz4NCgkJPHVpdGV4dCBuYW1lPSJET0NXUkFQX1RJVExFIiB2YWx1ZT0i2KfZhNmF2YTZgdin2Kog2KfZhNmF2LHZgdmC2Kkg2YHZiiBQcmVzZW50ZXIiLz4NCgkJPHVpdGV4dCBuYW1lPSJET0NXUkFQX01TRyIgdmFsdWU9Itin2YTYrdmB2Lgg2YHZiiDYrNmH2KfYsiDYp9mE2YPZhdio2YrZiNiq2LEiLz4NCgkJPHVpdGV4dCBuYW1lPSJET0NXUkFQX1BST01QVCIgdmFsdWU9Itin2YbZgtixINmH2YbYpyDZhNmE2KrZhtiy2YrZhCIvPg0KCTwvbGFuZ3VhZ2U+DQo8L2NvbmZpZ3VyYXRpb24+DQo="/>
  <p:tag name="MMPROD_UIDATA" val="&lt;database version=&quot;11.0&quot;&gt;&lt;object type=&quot;1&quot; unique_id=&quot;10001&quot;&gt;&lt;property id=&quot;20141&quot; value=&quot;Intro and Life Cycles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3&quot;/&gt;&lt;property id=&quot;20183&quot; value=&quot;0&quot;/&gt;&lt;property id=&quot;20184&quot; value=&quot;7&quot;/&gt;&lt;property id=&quot;20193&quot; value=&quot;-1&quot;/&gt;&lt;property id=&quot;20224&quot; value=&quot;O:\Adobe_Presenter_Files\Kristian Secor, ART-40638, Principles of User Experience UX\AP11\lec01&quot;/&gt;&lt;property id=&quot;20250&quot; value=&quot;0&quot;/&gt;&lt;property id=&quot;20251&quot; value=&quot;0&quot;/&gt;&lt;property id=&quot;20259&quot; value=&quot;0&quot;/&gt;&lt;property id=&quot;20263&quot; value=&quot;3&quot;/&gt;&lt;property id=&quot;20264&quot; value=&quot;1&quot;/&gt;&lt;property id=&quot;20519&quot; value=&quot;0&quot;/&gt;&lt;property id=&quot;20700&quot; value=&quot;0&quot;/&gt;&lt;object type=&quot;2&quot; unique_id=&quot;10265&quot;&gt;&lt;object type=&quot;3&quot; unique_id=&quot;10266&quot;&gt;&lt;property id=&quot;20148&quot; value=&quot;5&quot;/&gt;&lt;property id=&quot;20300&quot; value=&quot;Slide 1 - &amp;quot;Session #2: Links, Images, and Tables&amp;quot;&quot;/&gt;&lt;property id=&quot;20302&quot; value=&quot;0&quot;/&gt;&lt;property id=&quot;20303&quot; value=&quot;Kristian Secor, M.S.&quot;/&gt;&lt;property id=&quot;20307&quot; value=&quot;256&quot;/&gt;&lt;property id=&quot;20309&quot; value=&quot;10484&quot;/&gt;&lt;property id=&quot;20312&quot; value=&quot;0&quot;/&gt;&lt;/object&gt;&lt;object type=&quot;3&quot; unique_id=&quot;10486&quot;&gt;&lt;property id=&quot;20148&quot; value=&quot;5&quot;/&gt;&lt;property id=&quot;20300&quot; value=&quot;Slide 2 - &amp;quot;Let’s start with Links (Chapter 4)&amp;quot;&quot;/&gt;&lt;property id=&quot;20307&quot; value=&quot;305&quot;/&gt;&lt;/object&gt;&lt;object type=&quot;3&quot; unique_id=&quot;10487&quot;&gt;&lt;property id=&quot;20148&quot; value=&quot;5&quot;/&gt;&lt;property id=&quot;20300&quot; value=&quot;Slide 3 - &amp;quot;Links are navigation&amp;quot;&quot;/&gt;&lt;property id=&quot;20307&quot; value=&quot;306&quot;/&gt;&lt;/object&gt;&lt;object type=&quot;3&quot; unique_id=&quot;10488&quot;&gt;&lt;property id=&quot;20148&quot; value=&quot;5&quot;/&gt;&lt;property id=&quot;20300&quot; value=&quot;Slide 4 - &amp;quot;How it works!&amp;quot;&quot;/&gt;&lt;property id=&quot;20307&quot; value=&quot;307&quot;/&gt;&lt;/object&gt;&lt;object type=&quot;3&quot; unique_id=&quot;10489&quot;&gt;&lt;property id=&quot;20148&quot; value=&quot;5&quot;/&gt;&lt;property id=&quot;20300&quot; value=&quot;Slide 5 - &amp;quot;External Sites&amp;quot;&quot;/&gt;&lt;property id=&quot;20307&quot; value=&quot;308&quot;/&gt;&lt;/object&gt;&lt;object type=&quot;3&quot; unique_id=&quot;10490&quot;&gt;&lt;property id=&quot;20148&quot; value=&quot;5&quot;/&gt;&lt;property id=&quot;20300&quot; value=&quot;Slide 6 - &amp;quot;Links within the same site&amp;quot;&quot;/&gt;&lt;property id=&quot;20307&quot; value=&quot;309&quot;/&gt;&lt;/object&gt;&lt;object type=&quot;3&quot; unique_id=&quot;10491&quot;&gt;&lt;property id=&quot;20148&quot; value=&quot;5&quot;/&gt;&lt;property id=&quot;20300&quot; value=&quot;Slide 7 - &amp;quot;A bit about directories (folders)&amp;quot;&quot;/&gt;&lt;property id=&quot;20307&quot; value=&quot;310&quot;/&gt;&lt;/object&gt;&lt;object type=&quot;3&quot; unique_id=&quot;10492&quot;&gt;&lt;property id=&quot;20148&quot; value=&quot;5&quot;/&gt;&lt;property id=&quot;20300&quot; value=&quot;Slide 8 - &amp;quot;Email links&amp;quot;&quot;/&gt;&lt;property id=&quot;20307&quot; value=&quot;311&quot;/&gt;&lt;/object&gt;&lt;object type=&quot;3&quot; unique_id=&quot;10493&quot;&gt;&lt;property id=&quot;20148&quot; value=&quot;5&quot;/&gt;&lt;property id=&quot;20300&quot; value=&quot;Slide 9 - &amp;quot;Opening a link in a new window&amp;quot;&quot;/&gt;&lt;property id=&quot;20307&quot; value=&quot;312&quot;/&gt;&lt;/object&gt;&lt;object type=&quot;3&quot; unique_id=&quot;10494&quot;&gt;&lt;property id=&quot;20148&quot; value=&quot;5&quot;/&gt;&lt;property id=&quot;20300&quot; value=&quot;Slide 10 - &amp;quot;Linking to a specific part of the page&amp;quot;&quot;/&gt;&lt;property id=&quot;20307&quot; value=&quot;313&quot;/&gt;&lt;/object&gt;&lt;object type=&quot;3&quot; unique_id=&quot;10495&quot;&gt;&lt;property id=&quot;20148&quot; value=&quot;5&quot;/&gt;&lt;property id=&quot;20300&quot; value=&quot;Slide 11 - &amp;quot;Complete example&amp;quot;&quot;/&gt;&lt;property id=&quot;20307&quot; value=&quot;314&quot;/&gt;&lt;/object&gt;&lt;object type=&quot;3&quot; unique_id=&quot;10496&quot;&gt;&lt;property id=&quot;20148&quot; value=&quot;5&quot;/&gt;&lt;property id=&quot;20300&quot; value=&quot;Slide 12 - &amp;quot;Links Summary&amp;quot;&quot;/&gt;&lt;property id=&quot;20307&quot; value=&quot;315&quot;/&gt;&lt;/object&gt;&lt;object type=&quot;3&quot; unique_id=&quot;10497&quot;&gt;&lt;property id=&quot;20148&quot; value=&quot;5&quot;/&gt;&lt;property id=&quot;20300&quot; value=&quot;Slide 13 - &amp;quot;On to images!&amp;quot;&quot;/&gt;&lt;property id=&quot;20307&quot; value=&quot;316&quot;/&gt;&lt;/object&gt;&lt;object type=&quot;3&quot; unique_id=&quot;10498&quot;&gt;&lt;property id=&quot;20148&quot; value=&quot;5&quot;/&gt;&lt;property id=&quot;20300&quot; value=&quot;Slide 14 - &amp;quot;Adding Images&amp;quot;&quot;/&gt;&lt;property id=&quot;20307&quot; value=&quot;317&quot;/&gt;&lt;/object&gt;&lt;object type=&quot;3&quot; unique_id=&quot;10499&quot;&gt;&lt;property id=&quot;20148&quot; value=&quot;5&quot;/&gt;&lt;property id=&quot;20300&quot; value=&quot;Slide 15 - &amp;quot;Adding Heights and Widths&amp;quot;&quot;/&gt;&lt;property id=&quot;20307&quot; value=&quot;318&quot;/&gt;&lt;/object&gt;&lt;object type=&quot;3&quot; unique_id=&quot;10500&quot;&gt;&lt;property id=&quot;20148&quot; value=&quot;5&quot;/&gt;&lt;property id=&quot;20300&quot; value=&quot;Slide 16 - &amp;quot;Where to place images&amp;quot;&quot;/&gt;&lt;property id=&quot;20307&quot; value=&quot;319&quot;/&gt;&lt;/object&gt;&lt;object type=&quot;3&quot; unique_id=&quot;10501&quot;&gt;&lt;property id=&quot;20148&quot; value=&quot;5&quot;/&gt;&lt;property id=&quot;20300&quot; value=&quot;Slide 17 - &amp;quot;Horizontal alignment&amp;quot;&quot;/&gt;&lt;property id=&quot;20307&quot; value=&quot;320&quot;/&gt;&lt;/object&gt;&lt;object type=&quot;3&quot; unique_id=&quot;10502&quot;&gt;&lt;property id=&quot;20148&quot; value=&quot;5&quot;/&gt;&lt;property id=&quot;20300&quot; value=&quot;Slide 18 - &amp;quot;Vertical Alignment&amp;quot;&quot;/&gt;&lt;property id=&quot;20307&quot; value=&quot;321&quot;/&gt;&lt;/object&gt;&lt;object type=&quot;3&quot; unique_id=&quot;10503&quot;&gt;&lt;property id=&quot;20148&quot; value=&quot;5&quot;/&gt;&lt;property id=&quot;20300&quot; value=&quot;Slide 19 - &amp;quot;3 rules for images&amp;quot;&quot;/&gt;&lt;property id=&quot;20307&quot; value=&quot;327&quot;/&gt;&lt;/object&gt;&lt;object type=&quot;3&quot; unique_id=&quot;10504&quot;&gt;&lt;property id=&quot;20148&quot; value=&quot;5&quot;/&gt;&lt;property id=&quot;20300&quot; value=&quot;Slide 20 - &amp;quot;Figure and Caption&amp;quot;&quot;/&gt;&lt;property id=&quot;20307&quot; value=&quot;328&quot;/&gt;&lt;/object&gt;&lt;object type=&quot;3&quot; unique_id=&quot;10505&quot;&gt;&lt;property id=&quot;20148&quot; value=&quot;5&quot;/&gt;&lt;property id=&quot;20300&quot; value=&quot;Slide 21 - &amp;quot;Images Summary&amp;quot;&quot;/&gt;&lt;property id=&quot;20307&quot; value=&quot;329&quot;/&gt;&lt;/object&gt;&lt;object type=&quot;3&quot; unique_id=&quot;10506&quot;&gt;&lt;property id=&quot;20148&quot; value=&quot;5&quot;/&gt;&lt;property id=&quot;20300&quot; value=&quot;Slide 22 - &amp;quot;Tables (Chapter 6)&amp;quot;&quot;/&gt;&lt;property id=&quot;20307&quot; value=&quot;330&quot;/&gt;&lt;/object&gt;&lt;object type=&quot;3&quot; unique_id=&quot;10507&quot;&gt;&lt;property id=&quot;20148&quot; value=&quot;5&quot;/&gt;&lt;property id=&quot;20300&quot; value=&quot;Slide 23 - &amp;quot;Basic Table Structure&amp;quot;&quot;/&gt;&lt;property id=&quot;20307&quot; value=&quot;331&quot;/&gt;&lt;/object&gt;&lt;object type=&quot;3&quot; unique_id=&quot;10508&quot;&gt;&lt;property id=&quot;20148&quot; value=&quot;5&quot;/&gt;&lt;property id=&quot;20300&quot; value=&quot;Slide 24 - &amp;quot;Table Headings&amp;quot;&quot;/&gt;&lt;property id=&quot;20307&quot; value=&quot;332&quot;/&gt;&lt;/object&gt;&lt;object type=&quot;3&quot; unique_id=&quot;10509&quot;&gt;&lt;property id=&quot;20148&quot; value=&quot;5&quot;/&gt;&lt;property id=&quot;20300&quot; value=&quot;Slide 25 - &amp;quot;Spanning Columns/ Colspan&amp;quot;&quot;/&gt;&lt;property id=&quot;20307&quot; value=&quot;333&quot;/&gt;&lt;/object&gt;&lt;object type=&quot;3&quot; unique_id=&quot;10510&quot;&gt;&lt;property id=&quot;20148&quot; value=&quot;5&quot;/&gt;&lt;property id=&quot;20300&quot; value=&quot;Slide 26 - &amp;quot;Spanning Rows&amp;amp;#x09;&amp;quot;&quot;/&gt;&lt;property id=&quot;20307&quot; value=&quot;334&quot;/&gt;&lt;/object&gt;&lt;object type=&quot;3&quot; unique_id=&quot;10511&quot;&gt;&lt;property id=&quot;20148&quot; value=&quot;5&quot;/&gt;&lt;property id=&quot;20300&quot; value=&quot;Slide 27 - &amp;quot;Headers and Footers&amp;quot;&quot;/&gt;&lt;property id=&quot;20307&quot; value=&quot;335&quot;/&gt;&lt;/object&gt;&lt;object type=&quot;3&quot; unique_id=&quot;10512&quot;&gt;&lt;property id=&quot;20148&quot; value=&quot;5&quot;/&gt;&lt;property id=&quot;20300&quot; value=&quot;Slide 28 - &amp;quot;Summary of Tables&amp;quot;&quot;/&gt;&lt;property id=&quot;20307&quot; value=&quot;336&quot;/&gt;&lt;/object&gt;&lt;/object&gt;&lt;object type=&quot;8&quot; unique_id=&quot;10335&quot;&gt;&lt;/object&gt;&lt;object type=&quot;10&quot; unique_id=&quot;10480&quot;&gt;&lt;object type=&quot;11&quot; unique_id=&quot;10481&quot;&gt;&lt;property id=&quot;20180&quot; value=&quot;1&quot;/&gt;&lt;property id=&quot;20181&quot; value=&quot;3&quot;/&gt;&lt;property id=&quot;20183&quot; value=&quot;0&quot;/&gt;&lt;/object&gt;&lt;object type=&quot;12&quot; unique_id=&quot;10483&quot;&gt;&lt;/object&gt;&lt;/object&gt;&lt;object type=&quot;4&quot; unique_id=&quot;10482&quot;&gt;&lt;object type=&quot;5&quot; unique_id=&quot;10484&quot;&gt;&lt;property id=&quot;20149&quot; value=&quot;Kristian Secor, M.S.&quot;/&gt;&lt;property id=&quot;20151&quot; value=&quot;kris_secor.jpg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.PNG&quot;/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3&quot;/&gt;&lt;/TableIndex&gt;&lt;/ShapeTextInfo&gt;"/>
  <p:tag name="HTML_SHAPEINFO" val="&lt;ThreeDShapeInfo&gt;&lt;uuid val=&quot;&quot;/&gt;&lt;isInvalidForFieldText val=&quot;0&quot;/&gt;&lt;Image&gt;&lt;filename val=&quot;O:\Adobe_Presenter_Files\Kristian Secor, ART-40638, Principles of User Experience UX\AP11\lec01\data\asimages\{FFD7366A-D342-4C9F-80D9-7D2EB7187DC1}_1.png&quot;/&gt;&lt;left val=&quot;0&quot;/&gt;&lt;top val=&quot;112&quot;/&gt;&lt;width val=&quot;663&quot;/&gt;&lt;height val=&quot;127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E03B67D-75B4-4A88-B64F-B28C2C32F304}&quot;/&gt;&lt;isInvalidForFieldText val=&quot;0&quot;/&gt;&lt;Image&gt;&lt;filename val=&quot;C:\Users\cadams\Desktop\lec01\data\asimages\{9E03B67D-75B4-4A88-B64F-B28C2C32F304}_MtorLt.png&quot;/&gt;&lt;left val=&quot;-3&quot;/&gt;&lt;top val=&quot;529&quot;/&gt;&lt;width val=&quot;728&quot;/&gt;&lt;height val=&quot;16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3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4&quot;/&gt;&lt;lineCharCount val=&quot;18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template_UCSD Extension OL</Template>
  <TotalTime>16111</TotalTime>
  <Words>817</Words>
  <Application>Microsoft Macintosh PowerPoint</Application>
  <PresentationFormat>On-screen Show (4:3)</PresentationFormat>
  <Paragraphs>162</Paragraphs>
  <Slides>24</Slides>
  <Notes>3</Notes>
  <HiddenSlides>0</HiddenSlides>
  <MMClips>24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Calibri</vt:lpstr>
      <vt:lpstr>Calibri Light</vt:lpstr>
      <vt:lpstr>Courier New</vt:lpstr>
      <vt:lpstr>ＭＳ Ｐゴシック</vt:lpstr>
      <vt:lpstr>News Gothic MT</vt:lpstr>
      <vt:lpstr>Roboto</vt:lpstr>
      <vt:lpstr>Roboto Light</vt:lpstr>
      <vt:lpstr>Times New Roman</vt:lpstr>
      <vt:lpstr>Arial</vt:lpstr>
      <vt:lpstr>Executive</vt:lpstr>
      <vt:lpstr>Custom Design</vt:lpstr>
      <vt:lpstr>Session #7: Responsive Web Design</vt:lpstr>
      <vt:lpstr>A Definition</vt:lpstr>
      <vt:lpstr>Visual Example</vt:lpstr>
      <vt:lpstr>Responsive Design Strategies</vt:lpstr>
      <vt:lpstr>Responsive Navigation Patterns*</vt:lpstr>
      <vt:lpstr>Key Points</vt:lpstr>
      <vt:lpstr>Reasons to Use</vt:lpstr>
      <vt:lpstr>Multi-Device Layout Patterns*</vt:lpstr>
      <vt:lpstr>Elements of Responsive Design</vt:lpstr>
      <vt:lpstr>Media Queries for RD</vt:lpstr>
      <vt:lpstr>Building Blocks of RD</vt:lpstr>
      <vt:lpstr>Viewport syntax</vt:lpstr>
      <vt:lpstr>Media Query Syntax</vt:lpstr>
      <vt:lpstr>Media Query Example</vt:lpstr>
      <vt:lpstr>Viewing Results</vt:lpstr>
      <vt:lpstr>Viewing Results</vt:lpstr>
      <vt:lpstr>PowerPoint Presentation</vt:lpstr>
      <vt:lpstr>PowerPoint Presentation</vt:lpstr>
      <vt:lpstr>More Info and Examples </vt:lpstr>
      <vt:lpstr>iPhone Template (3 w Grid)</vt:lpstr>
      <vt:lpstr>iPhone Extended (3 w Grid)</vt:lpstr>
      <vt:lpstr>iPhone Extended (no grid)</vt:lpstr>
      <vt:lpstr>Summary</vt:lpstr>
      <vt:lpstr>Further Reading and Research</vt:lpstr>
    </vt:vector>
  </TitlesOfParts>
  <Company>Pfizer Inc</Company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Discovery Toxicology</dc:title>
  <dc:creator>gfurman</dc:creator>
  <cp:lastModifiedBy>Kristian Secor</cp:lastModifiedBy>
  <cp:revision>383</cp:revision>
  <dcterms:created xsi:type="dcterms:W3CDTF">2012-07-09T18:05:37Z</dcterms:created>
  <dcterms:modified xsi:type="dcterms:W3CDTF">2018-07-03T16:58:45Z</dcterms:modified>
</cp:coreProperties>
</file>