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332" r:id="rId2"/>
    <p:sldId id="333" r:id="rId3"/>
    <p:sldId id="334" r:id="rId4"/>
    <p:sldId id="335" r:id="rId5"/>
    <p:sldId id="350" r:id="rId6"/>
    <p:sldId id="336" r:id="rId7"/>
    <p:sldId id="337" r:id="rId8"/>
    <p:sldId id="338" r:id="rId9"/>
    <p:sldId id="339" r:id="rId10"/>
    <p:sldId id="341" r:id="rId11"/>
    <p:sldId id="340" r:id="rId12"/>
    <p:sldId id="342" r:id="rId13"/>
    <p:sldId id="346" r:id="rId14"/>
    <p:sldId id="347" r:id="rId15"/>
    <p:sldId id="348" r:id="rId16"/>
    <p:sldId id="349" r:id="rId17"/>
    <p:sldId id="345" r:id="rId18"/>
    <p:sldId id="343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2" autoAdjust="0"/>
    <p:restoredTop sz="94660"/>
  </p:normalViewPr>
  <p:slideViewPr>
    <p:cSldViewPr>
      <p:cViewPr varScale="1">
        <p:scale>
          <a:sx n="108" d="100"/>
          <a:sy n="108" d="100"/>
        </p:scale>
        <p:origin x="21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56EF345-15F4-49E0-90ED-37FD93BE5CC8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AAB5315-69DE-4C5D-838C-ACE66F692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8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Murach's JavaScript and jQuery, C7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Murach's JavaScript and jQuery, C7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2012, Mike Murach &amp; Associates,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Murach's JavaScript and jQuery, C7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© 2012, Mike Murach &amp; Associates, Inc.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435357-94B2-47D5-8E91-82A12235A81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JavaScript and jQuery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Class 14</a:t>
            </a:r>
          </a:p>
          <a:p>
            <a:pPr algn="ctr"/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100" y="914401"/>
            <a:ext cx="1447800" cy="1943100"/>
          </a:xfrm>
          <a:prstGeom prst="rect">
            <a:avLst/>
          </a:prstGeom>
          <a:ln w="3175">
            <a:solidFill>
              <a:srgbClr val="CAD4E4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00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991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http://</a:t>
            </a:r>
            <a:r>
              <a:rPr lang="en-US" sz="3200" b="1" dirty="0"/>
              <a:t>jqueryui.com</a:t>
            </a:r>
            <a:br>
              <a:rPr lang="en-US" sz="3200" b="1" dirty="0"/>
            </a:br>
            <a:endParaRPr lang="en-US" sz="3200" b="1" dirty="0"/>
          </a:p>
          <a:p>
            <a:pPr>
              <a:lnSpc>
                <a:spcPct val="150000"/>
              </a:lnSpc>
            </a:pPr>
            <a:endParaRPr lang="en-US" sz="3200" dirty="0"/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2800" b="1" dirty="0">
                <a:solidFill>
                  <a:srgbClr val="FF0000"/>
                </a:solidFill>
              </a:rPr>
              <a:t>Many have a demo, sample code, and tutorial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A756D9-23E3-491A-839F-E6786CC06E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676" y="2057400"/>
            <a:ext cx="3536648" cy="30852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4926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– Types of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763000" cy="5181600"/>
          </a:xfrm>
        </p:spPr>
        <p:txBody>
          <a:bodyPr>
            <a:noAutofit/>
          </a:bodyPr>
          <a:lstStyle/>
          <a:p>
            <a:r>
              <a:rPr lang="en-US" sz="2800" b="1" dirty="0"/>
              <a:t>Themes</a:t>
            </a:r>
            <a:r>
              <a:rPr lang="en-US" sz="2800" dirty="0"/>
              <a:t> </a:t>
            </a:r>
          </a:p>
          <a:p>
            <a:pPr marL="274320" lvl="1" indent="0">
              <a:spcAft>
                <a:spcPts val="1800"/>
              </a:spcAft>
              <a:buNone/>
            </a:pPr>
            <a:r>
              <a:rPr lang="en-US" sz="2400" dirty="0"/>
              <a:t> - CSS themes for the components </a:t>
            </a:r>
          </a:p>
          <a:p>
            <a:r>
              <a:rPr lang="en-US" sz="2400" b="1" dirty="0"/>
              <a:t>Widgets</a:t>
            </a:r>
            <a:r>
              <a:rPr lang="en-US" sz="2400" dirty="0"/>
              <a:t> - accordions, tabs, slider, date picker</a:t>
            </a:r>
          </a:p>
          <a:p>
            <a:pPr marL="274320" lvl="1" indent="0">
              <a:spcAft>
                <a:spcPts val="1800"/>
              </a:spcAft>
              <a:buNone/>
            </a:pPr>
            <a:r>
              <a:rPr lang="en-US" sz="2400" dirty="0"/>
              <a:t>  - self contained</a:t>
            </a:r>
          </a:p>
          <a:p>
            <a:r>
              <a:rPr lang="en-US" sz="2400" b="1" dirty="0"/>
              <a:t>Interactions</a:t>
            </a:r>
            <a:r>
              <a:rPr lang="en-US" sz="2400" dirty="0"/>
              <a:t> - drag, drop, resize, sort </a:t>
            </a:r>
          </a:p>
          <a:p>
            <a:pPr marL="274320" lvl="1" indent="0">
              <a:spcAft>
                <a:spcPts val="1800"/>
              </a:spcAft>
              <a:buNone/>
            </a:pPr>
            <a:r>
              <a:rPr lang="en-US" sz="2400" dirty="0"/>
              <a:t> - can be applied to any HTML element</a:t>
            </a:r>
          </a:p>
          <a:p>
            <a:r>
              <a:rPr lang="en-US" sz="2400" b="1" dirty="0"/>
              <a:t>Effects</a:t>
            </a:r>
            <a:r>
              <a:rPr lang="en-US" sz="2400" dirty="0"/>
              <a:t> - color animations, transitions, bounce, explode, fade, slide </a:t>
            </a:r>
          </a:p>
          <a:p>
            <a:pPr marL="274320" lvl="1" indent="0">
              <a:buNone/>
            </a:pPr>
            <a:r>
              <a:rPr lang="en-US" sz="2400" dirty="0"/>
              <a:t> - can be used with a widget or interaction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– How to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991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jqueryui.com/download</a:t>
            </a:r>
          </a:p>
          <a:p>
            <a:pPr>
              <a:lnSpc>
                <a:spcPct val="150000"/>
              </a:lnSpc>
            </a:pP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Unlike downloading a plugin, </a:t>
            </a:r>
            <a:br>
              <a:rPr lang="en-US" sz="3200" dirty="0"/>
            </a:br>
            <a:r>
              <a:rPr lang="en-US" sz="3200" dirty="0"/>
              <a:t>you must first ‘build’ the jQuery UI download </a:t>
            </a:r>
            <a:br>
              <a:rPr lang="en-US" sz="3200" dirty="0"/>
            </a:br>
            <a:r>
              <a:rPr lang="en-US" sz="3200" dirty="0"/>
              <a:t>at the Download Builder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7" y="2011263"/>
            <a:ext cx="3645919" cy="1951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31553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– Download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991600" cy="5181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 sz="3200" b="1" dirty="0"/>
            </a:br>
            <a:endParaRPr lang="en-US" sz="3200" b="1" dirty="0"/>
          </a:p>
          <a:p>
            <a:pPr>
              <a:lnSpc>
                <a:spcPct val="150000"/>
              </a:lnSpc>
            </a:pPr>
            <a:endParaRPr lang="en-US" sz="3200" dirty="0"/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C228E1-301F-41C7-9BA1-A3F5CAD8482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915" y="2057400"/>
            <a:ext cx="6440170" cy="1990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66913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– Code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991600" cy="5181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 sz="3200" b="1" dirty="0"/>
            </a:br>
            <a:endParaRPr lang="en-US" sz="3200" b="1" dirty="0"/>
          </a:p>
          <a:p>
            <a:pPr>
              <a:lnSpc>
                <a:spcPct val="150000"/>
              </a:lnSpc>
            </a:pPr>
            <a:endParaRPr lang="en-US" sz="3200" dirty="0"/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779E9D-0095-473C-856D-27D6A5933B3E}"/>
              </a:ext>
            </a:extLst>
          </p:cNvPr>
          <p:cNvSpPr txBox="1"/>
          <p:nvPr/>
        </p:nvSpPr>
        <p:spPr>
          <a:xfrm>
            <a:off x="612648" y="1228817"/>
            <a:ext cx="7315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&lt;link </a:t>
            </a:r>
            <a:r>
              <a:rPr lang="en-US" dirty="0" err="1">
                <a:latin typeface="Lucida Console" panose="020B0609040504020204" pitchFamily="49" charset="0"/>
              </a:rPr>
              <a:t>rel</a:t>
            </a:r>
            <a:r>
              <a:rPr lang="en-US" dirty="0">
                <a:latin typeface="Lucida Console" panose="020B0609040504020204" pitchFamily="49" charset="0"/>
              </a:rPr>
              <a:t>="stylesheet"</a:t>
            </a:r>
          </a:p>
          <a:p>
            <a:r>
              <a:rPr lang="en-US" dirty="0">
                <a:latin typeface="Lucida Console" panose="020B0609040504020204" pitchFamily="49" charset="0"/>
              </a:rPr>
              <a:t>      </a:t>
            </a:r>
            <a:r>
              <a:rPr lang="en-US" dirty="0" err="1">
                <a:latin typeface="Lucida Console" panose="020B0609040504020204" pitchFamily="49" charset="0"/>
              </a:rPr>
              <a:t>href</a:t>
            </a:r>
            <a:r>
              <a:rPr lang="en-US" dirty="0">
                <a:latin typeface="Lucida Console" panose="020B0609040504020204" pitchFamily="49" charset="0"/>
              </a:rPr>
              <a:t>="/jquery-ui-1.12.1/jquery-ui.min.css"&gt;</a:t>
            </a:r>
          </a:p>
          <a:p>
            <a:r>
              <a:rPr lang="en-US" dirty="0">
                <a:latin typeface="Lucida Console" panose="020B0609040504020204" pitchFamily="49" charset="0"/>
              </a:rPr>
              <a:t> </a:t>
            </a:r>
          </a:p>
          <a:p>
            <a:r>
              <a:rPr lang="en-US" dirty="0">
                <a:latin typeface="Lucida Console" panose="020B0609040504020204" pitchFamily="49" charset="0"/>
              </a:rPr>
              <a:t>&lt;script 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r>
              <a:rPr lang="en-US" dirty="0">
                <a:latin typeface="Lucida Console" panose="020B0609040504020204" pitchFamily="49" charset="0"/>
              </a:rPr>
              <a:t>="http://code.jquery.com/jquery-3.1.1.min.js"&gt;</a:t>
            </a:r>
          </a:p>
          <a:p>
            <a:r>
              <a:rPr lang="en-US" dirty="0">
                <a:latin typeface="Lucida Console" panose="020B0609040504020204" pitchFamily="49" charset="0"/>
              </a:rPr>
              <a:t>&lt;/script&gt;</a:t>
            </a:r>
          </a:p>
          <a:p>
            <a:endParaRPr lang="en-US" dirty="0">
              <a:latin typeface="Lucida Console" panose="020B0609040504020204" pitchFamily="49" charset="0"/>
            </a:endParaRPr>
          </a:p>
          <a:p>
            <a:r>
              <a:rPr lang="en-US" dirty="0">
                <a:latin typeface="Lucida Console" panose="020B0609040504020204" pitchFamily="49" charset="0"/>
              </a:rPr>
              <a:t>&lt;script 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r>
              <a:rPr lang="en-US" dirty="0">
                <a:latin typeface="Lucida Console" panose="020B0609040504020204" pitchFamily="49" charset="0"/>
              </a:rPr>
              <a:t>="/jquery-ui-1.12.1/jquery-ui.min.js"&gt;</a:t>
            </a:r>
          </a:p>
          <a:p>
            <a:r>
              <a:rPr lang="en-US" dirty="0">
                <a:latin typeface="Lucida Console" panose="020B0609040504020204" pitchFamily="49" charset="0"/>
              </a:rPr>
              <a:t>&lt;/script&gt;</a:t>
            </a:r>
          </a:p>
          <a:p>
            <a:r>
              <a:rPr lang="en-US" dirty="0">
                <a:latin typeface="Lucida Console" panose="020B0609040504020204" pitchFamily="49" charset="0"/>
              </a:rPr>
              <a:t> </a:t>
            </a:r>
          </a:p>
          <a:p>
            <a:r>
              <a:rPr lang="en-US" b="1" dirty="0">
                <a:latin typeface="Lucida Console" panose="020B0609040504020204" pitchFamily="49" charset="0"/>
              </a:rPr>
              <a:t>&lt;script&gt;</a:t>
            </a:r>
          </a:p>
          <a:p>
            <a:endParaRPr lang="en-US" dirty="0">
              <a:latin typeface="Lucida Console" panose="020B0609040504020204" pitchFamily="49" charset="0"/>
            </a:endParaRPr>
          </a:p>
          <a:p>
            <a:r>
              <a:rPr lang="en-US" b="1" dirty="0">
                <a:latin typeface="Lucida Console" panose="020B0609040504020204" pitchFamily="49" charset="0"/>
              </a:rPr>
              <a:t>$(document).ready(function(){</a:t>
            </a:r>
          </a:p>
          <a:p>
            <a:r>
              <a:rPr lang="en-US" b="1" dirty="0">
                <a:latin typeface="Lucida Console" panose="020B0609040504020204" pitchFamily="49" charset="0"/>
              </a:rPr>
              <a:t>     $("selector").</a:t>
            </a:r>
            <a:r>
              <a:rPr lang="en-US" b="1" dirty="0" err="1">
                <a:latin typeface="Lucida Console" panose="020B0609040504020204" pitchFamily="49" charset="0"/>
              </a:rPr>
              <a:t>UI_method</a:t>
            </a:r>
            <a:r>
              <a:rPr lang="en-US" b="1" dirty="0">
                <a:latin typeface="Lucida Console" panose="020B0609040504020204" pitchFamily="49" charset="0"/>
              </a:rPr>
              <a:t>({</a:t>
            </a:r>
          </a:p>
          <a:p>
            <a:r>
              <a:rPr lang="en-US" b="1" dirty="0">
                <a:latin typeface="Lucida Console" panose="020B0609040504020204" pitchFamily="49" charset="0"/>
              </a:rPr>
              <a:t>          // option settings</a:t>
            </a:r>
          </a:p>
          <a:p>
            <a:r>
              <a:rPr lang="en-US" b="1" dirty="0">
                <a:latin typeface="Lucida Console" panose="020B0609040504020204" pitchFamily="49" charset="0"/>
              </a:rPr>
              <a:t>     });</a:t>
            </a:r>
          </a:p>
          <a:p>
            <a:r>
              <a:rPr lang="en-US" b="1" dirty="0">
                <a:latin typeface="Lucida Console" panose="020B0609040504020204" pitchFamily="49" charset="0"/>
              </a:rPr>
              <a:t>});</a:t>
            </a:r>
          </a:p>
          <a:p>
            <a:endParaRPr lang="en-US" b="1" dirty="0">
              <a:latin typeface="Lucida Console" panose="020B0609040504020204" pitchFamily="49" charset="0"/>
            </a:endParaRPr>
          </a:p>
          <a:p>
            <a:r>
              <a:rPr lang="en-US" b="1" dirty="0">
                <a:latin typeface="Lucida Console" panose="020B0609040504020204" pitchFamily="49" charset="0"/>
              </a:rPr>
              <a:t>&lt;/script&gt;</a:t>
            </a:r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11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– Accordion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991600" cy="5181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 sz="3200" b="1" dirty="0"/>
            </a:br>
            <a:endParaRPr lang="en-US" sz="3200" b="1" dirty="0"/>
          </a:p>
          <a:p>
            <a:pPr>
              <a:lnSpc>
                <a:spcPct val="150000"/>
              </a:lnSpc>
            </a:pPr>
            <a:endParaRPr lang="en-US" sz="3200" dirty="0"/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A6FA15-4C36-4605-95DF-B6F3697079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1447800"/>
            <a:ext cx="5257800" cy="2971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DEE29A5-44AD-440C-9320-1376A1012DB4}"/>
              </a:ext>
            </a:extLst>
          </p:cNvPr>
          <p:cNvGrpSpPr/>
          <p:nvPr/>
        </p:nvGrpSpPr>
        <p:grpSpPr>
          <a:xfrm>
            <a:off x="1335024" y="4629722"/>
            <a:ext cx="6473952" cy="1477328"/>
            <a:chOff x="1069848" y="4629722"/>
            <a:chExt cx="6473952" cy="147732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86ED88A-8108-4E86-A10F-4097860077B7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9848" y="4649297"/>
              <a:ext cx="3048000" cy="143817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9AC29D0-1636-4EF6-9E07-5B73881384E7}"/>
                </a:ext>
              </a:extLst>
            </p:cNvPr>
            <p:cNvSpPr txBox="1"/>
            <p:nvPr/>
          </p:nvSpPr>
          <p:spPr>
            <a:xfrm>
              <a:off x="4495800" y="4629722"/>
              <a:ext cx="3048000" cy="1477328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/>
                <a:t>$(document).ready(function(){</a:t>
              </a:r>
            </a:p>
            <a:p>
              <a:r>
                <a:rPr lang="en-US" dirty="0"/>
                <a:t>     $("selector").</a:t>
              </a:r>
              <a:r>
                <a:rPr lang="en-US" dirty="0" err="1"/>
                <a:t>UI_method</a:t>
              </a:r>
              <a:r>
                <a:rPr lang="en-US" dirty="0"/>
                <a:t>({</a:t>
              </a:r>
            </a:p>
            <a:p>
              <a:r>
                <a:rPr lang="en-US" dirty="0"/>
                <a:t>          // option settings</a:t>
              </a:r>
            </a:p>
            <a:p>
              <a:r>
                <a:rPr lang="en-US" dirty="0"/>
                <a:t>     });</a:t>
              </a:r>
            </a:p>
            <a:p>
              <a:r>
                <a:rPr lang="en-US" dirty="0"/>
                <a:t>});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38081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– Accordion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991600" cy="5181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 sz="3200" b="1" dirty="0"/>
            </a:br>
            <a:endParaRPr lang="en-US" sz="3200" b="1" dirty="0"/>
          </a:p>
          <a:p>
            <a:pPr>
              <a:lnSpc>
                <a:spcPct val="150000"/>
              </a:lnSpc>
            </a:pPr>
            <a:endParaRPr lang="en-US" sz="3200" dirty="0"/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AC29D0-1636-4EF6-9E07-5B73881384E7}"/>
              </a:ext>
            </a:extLst>
          </p:cNvPr>
          <p:cNvSpPr txBox="1"/>
          <p:nvPr/>
        </p:nvSpPr>
        <p:spPr>
          <a:xfrm>
            <a:off x="2592324" y="4407560"/>
            <a:ext cx="3959352" cy="17543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$(document).ready(function(){</a:t>
            </a:r>
          </a:p>
          <a:p>
            <a:endParaRPr lang="en-US" dirty="0"/>
          </a:p>
          <a:p>
            <a:r>
              <a:rPr lang="en-US" dirty="0"/>
              <a:t>     $(“#accordion").accordion({</a:t>
            </a:r>
          </a:p>
          <a:p>
            <a:r>
              <a:rPr lang="en-US" dirty="0"/>
              <a:t>          // option settings</a:t>
            </a:r>
          </a:p>
          <a:p>
            <a:r>
              <a:rPr lang="en-US" dirty="0"/>
              <a:t>     });</a:t>
            </a:r>
          </a:p>
          <a:p>
            <a:r>
              <a:rPr lang="en-US" dirty="0"/>
              <a:t>});</a:t>
            </a:r>
            <a:endParaRPr lang="en-US" sz="2800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5827C4C-DD1C-49C1-8A20-7C61E2E1AC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117032"/>
              </p:ext>
            </p:extLst>
          </p:nvPr>
        </p:nvGraphicFramePr>
        <p:xfrm>
          <a:off x="915300" y="1524000"/>
          <a:ext cx="7313400" cy="2530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Document" r:id="rId3" imgW="7313400" imgH="2530717" progId="Word.Document.12">
                  <p:embed/>
                </p:oleObj>
              </mc:Choice>
              <mc:Fallback>
                <p:oleObj name="Document" r:id="rId3" imgW="7313400" imgH="2530717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5300" y="1524000"/>
                        <a:ext cx="7313400" cy="2530717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2183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</a:t>
            </a:r>
            <a:r>
              <a:rPr lang="en-US" dirty="0" err="1"/>
              <a:t>ThemeRoller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7630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http://</a:t>
            </a:r>
            <a:r>
              <a:rPr lang="en-US" sz="3200" b="1" dirty="0"/>
              <a:t>jqueryui.com/themeroller</a:t>
            </a:r>
            <a:r>
              <a:rPr lang="en-US" sz="3200" dirty="0"/>
              <a:t>/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362200"/>
            <a:ext cx="4261686" cy="2553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9969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</a:t>
            </a:r>
            <a:r>
              <a:rPr lang="en-US" dirty="0" err="1"/>
              <a:t>ThemeRoller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7630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Powerful theming engine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Create a theme for your website</a:t>
            </a:r>
          </a:p>
          <a:p>
            <a:pPr>
              <a:spcAft>
                <a:spcPts val="1800"/>
              </a:spcAft>
            </a:pPr>
            <a:r>
              <a:rPr lang="en-US" sz="3200" dirty="0"/>
              <a:t>Select different colors, fonts, </a:t>
            </a:r>
            <a:br>
              <a:rPr lang="en-US" sz="3200" dirty="0"/>
            </a:br>
            <a:r>
              <a:rPr lang="en-US" sz="3200" dirty="0"/>
              <a:t>drop shadows, etc. to match your website</a:t>
            </a:r>
          </a:p>
          <a:p>
            <a:r>
              <a:rPr lang="en-US" sz="3200"/>
              <a:t>Use 24 </a:t>
            </a:r>
            <a:r>
              <a:rPr lang="en-US" sz="3200" dirty="0"/>
              <a:t>preset themes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8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10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Extend the functionality of jQuery</a:t>
            </a:r>
          </a:p>
          <a:p>
            <a:pPr>
              <a:spcAft>
                <a:spcPts val="1800"/>
              </a:spcAft>
            </a:pPr>
            <a:r>
              <a:rPr lang="en-US" sz="3200" dirty="0"/>
              <a:t> Prewritten jQuery code that add features for almost any conceivable task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Some are part of the jQuery Organization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Some are written by the community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1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 -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10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displaying images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slideshows, carousels, galleries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menus, navigation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tool tips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forms / validation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5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 – Where to find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174750"/>
            <a:ext cx="8991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http://</a:t>
            </a:r>
            <a:r>
              <a:rPr lang="en-US" sz="3200" b="1" dirty="0"/>
              <a:t>plugins.jquery.com</a:t>
            </a: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</a:rPr>
              <a:t>Many have a demo, sample code, and tutorial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4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815784-74D3-458C-8350-20E8EE77A827}"/>
              </a:ext>
            </a:extLst>
          </p:cNvPr>
          <p:cNvGrpSpPr/>
          <p:nvPr/>
        </p:nvGrpSpPr>
        <p:grpSpPr>
          <a:xfrm>
            <a:off x="457200" y="2509489"/>
            <a:ext cx="9491326" cy="1839022"/>
            <a:chOff x="533400" y="2275778"/>
            <a:chExt cx="9491326" cy="183902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2433289"/>
              <a:ext cx="3588327" cy="1524000"/>
            </a:xfrm>
            <a:prstGeom prst="rect">
              <a:avLst/>
            </a:prstGeom>
          </p:spPr>
        </p:pic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48337A56-126F-4ADB-86C1-0BAEF7B5425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2556052"/>
                </p:ext>
              </p:extLst>
            </p:nvPr>
          </p:nvGraphicFramePr>
          <p:xfrm>
            <a:off x="4233526" y="2275778"/>
            <a:ext cx="5791200" cy="18390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Document" r:id="rId4" imgW="7301323" imgH="2324226" progId="Word.Document.12">
                    <p:embed/>
                  </p:oleObj>
                </mc:Choice>
                <mc:Fallback>
                  <p:oleObj name="Document" r:id="rId4" imgW="7301323" imgH="2324226" progId="Word.Document.12">
                    <p:embed/>
                    <p:pic>
                      <p:nvPicPr>
                        <p:cNvPr id="6" name="Object 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233526" y="2275778"/>
                          <a:ext cx="5791200" cy="183902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51183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 – Popular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991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3C42BDF-63FE-4416-AB02-F871D5D69E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634146"/>
              </p:ext>
            </p:extLst>
          </p:nvPr>
        </p:nvGraphicFramePr>
        <p:xfrm>
          <a:off x="914400" y="1524000"/>
          <a:ext cx="7315200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Document" r:id="rId3" imgW="7316540" imgH="4366783" progId="Word.Document.12">
                  <p:embed/>
                </p:oleObj>
              </mc:Choice>
              <mc:Fallback>
                <p:oleObj name="Document" r:id="rId3" imgW="7316540" imgH="4366783" progId="Word.Documen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524000"/>
                        <a:ext cx="7315200" cy="4373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7461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 – How to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10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Download  the plugin code 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Include the jQuery core library to run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Include the JS file with an HTML script tag</a:t>
            </a:r>
          </a:p>
          <a:p>
            <a:r>
              <a:rPr lang="en-US" sz="3200" dirty="0"/>
              <a:t>The plugin script tag must appear </a:t>
            </a:r>
            <a:r>
              <a:rPr lang="en-US" sz="3200" b="1" dirty="0">
                <a:solidFill>
                  <a:srgbClr val="FF0000"/>
                </a:solidFill>
              </a:rPr>
              <a:t>after</a:t>
            </a:r>
            <a:r>
              <a:rPr lang="en-US" sz="3200" dirty="0"/>
              <a:t> the  jQuery library script tag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4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 – How to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10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Some plugins may contain </a:t>
            </a:r>
            <a:r>
              <a:rPr lang="en-US" sz="3200" dirty="0">
                <a:solidFill>
                  <a:srgbClr val="FF0000"/>
                </a:solidFill>
              </a:rPr>
              <a:t>multiple JS files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Make sure that the “.</a:t>
            </a:r>
            <a:r>
              <a:rPr lang="en-US" sz="3200" dirty="0" err="1"/>
              <a:t>js</a:t>
            </a:r>
            <a:r>
              <a:rPr lang="en-US" sz="3200" dirty="0"/>
              <a:t>” file is in the same folder as the html file or that the </a:t>
            </a:r>
            <a:r>
              <a:rPr lang="en-US" sz="3200" dirty="0">
                <a:solidFill>
                  <a:srgbClr val="FF0000"/>
                </a:solidFill>
              </a:rPr>
              <a:t>path is correct </a:t>
            </a:r>
            <a:r>
              <a:rPr lang="en-US" sz="3200" dirty="0"/>
              <a:t>if you are using a folder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6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Plugins – How to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6700" y="1174750"/>
            <a:ext cx="86106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Plugins commonly come with  demo code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Can be customized – variables / methods</a:t>
            </a:r>
          </a:p>
          <a:p>
            <a:r>
              <a:rPr lang="en-US" sz="3200" dirty="0"/>
              <a:t>Commonly use a </a:t>
            </a:r>
            <a:r>
              <a:rPr lang="en-US" sz="3200" dirty="0">
                <a:solidFill>
                  <a:srgbClr val="FF0000"/>
                </a:solidFill>
              </a:rPr>
              <a:t>JS folder</a:t>
            </a:r>
            <a:r>
              <a:rPr lang="en-US" sz="3200" dirty="0"/>
              <a:t>, a </a:t>
            </a:r>
            <a:r>
              <a:rPr lang="en-US" sz="3200" dirty="0">
                <a:solidFill>
                  <a:srgbClr val="FF0000"/>
                </a:solidFill>
              </a:rPr>
              <a:t>CSS folder</a:t>
            </a:r>
            <a:r>
              <a:rPr lang="en-US" sz="3200" dirty="0"/>
              <a:t>, and an </a:t>
            </a:r>
            <a:r>
              <a:rPr lang="en-US" sz="3200" dirty="0">
                <a:solidFill>
                  <a:srgbClr val="FF0000"/>
                </a:solidFill>
              </a:rPr>
              <a:t>images folder </a:t>
            </a:r>
            <a:r>
              <a:rPr lang="en-US" sz="3200" dirty="0"/>
              <a:t>if needed 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724400"/>
            <a:ext cx="2991197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01816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jQuery UI (User Interface)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7630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Extends the jQuery library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dirty="0"/>
              <a:t>Provides themes, widgets, interactions, and effects</a:t>
            </a:r>
          </a:p>
          <a:p>
            <a:r>
              <a:rPr lang="en-US" sz="3200" dirty="0"/>
              <a:t>The core jQuery UI component (library) is always required in addition to the jQuery code for the components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357-94B2-47D5-8E91-82A12235A8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13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rgbClr val="FFFF00"/>
        </a:solidFill>
        <a:ln>
          <a:solidFill>
            <a:schemeClr val="tx1"/>
          </a:solidFill>
        </a:ln>
      </a:spPr>
      <a:bodyPr rtlCol="0" anchor="ctr"/>
      <a:lstStyle>
        <a:defPPr algn="ctr">
          <a:defRPr sz="28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1522</TotalTime>
  <Words>421</Words>
  <Application>Microsoft Office PowerPoint</Application>
  <PresentationFormat>On-screen Show (4:3)</PresentationFormat>
  <Paragraphs>133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Bookman Old Style</vt:lpstr>
      <vt:lpstr>Calibri</vt:lpstr>
      <vt:lpstr>Gill Sans MT</vt:lpstr>
      <vt:lpstr>Lucida Console</vt:lpstr>
      <vt:lpstr>Wingdings</vt:lpstr>
      <vt:lpstr>Wingdings 3</vt:lpstr>
      <vt:lpstr>Origin</vt:lpstr>
      <vt:lpstr>Document</vt:lpstr>
      <vt:lpstr>Microsoft Word Document</vt:lpstr>
      <vt:lpstr>JavaScript and jQuery Course</vt:lpstr>
      <vt:lpstr>Plugins</vt:lpstr>
      <vt:lpstr>Plugins - Types</vt:lpstr>
      <vt:lpstr>Plugins – Where to find</vt:lpstr>
      <vt:lpstr>Plugins – Popular</vt:lpstr>
      <vt:lpstr>Plugins – How to Add</vt:lpstr>
      <vt:lpstr>Plugins – How to Add</vt:lpstr>
      <vt:lpstr>Plugins – How to Add</vt:lpstr>
      <vt:lpstr>jQuery UI (User Interface)</vt:lpstr>
      <vt:lpstr>jQuery UI </vt:lpstr>
      <vt:lpstr>jQuery UI – Types of Components</vt:lpstr>
      <vt:lpstr>jQuery UI – How to use</vt:lpstr>
      <vt:lpstr>jQuery UI – Download Example</vt:lpstr>
      <vt:lpstr>jQuery UI – Code Example</vt:lpstr>
      <vt:lpstr>jQuery UI – Accordion Example</vt:lpstr>
      <vt:lpstr>jQuery UI – Accordion Example</vt:lpstr>
      <vt:lpstr>jQuery UI ThemeRoller</vt:lpstr>
      <vt:lpstr>jQuery UI ThemeRoller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WEBD 170</dc:title>
  <dc:creator>teresa</dc:creator>
  <cp:lastModifiedBy>tpelkie</cp:lastModifiedBy>
  <cp:revision>122</cp:revision>
  <cp:lastPrinted>2013-03-19T21:58:54Z</cp:lastPrinted>
  <dcterms:created xsi:type="dcterms:W3CDTF">2012-07-06T23:37:50Z</dcterms:created>
  <dcterms:modified xsi:type="dcterms:W3CDTF">2017-11-21T01:21:29Z</dcterms:modified>
</cp:coreProperties>
</file>