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9" r:id="rId1"/>
  </p:sldMasterIdLst>
  <p:notesMasterIdLst>
    <p:notesMasterId r:id="rId47"/>
  </p:notesMasterIdLst>
  <p:handoutMasterIdLst>
    <p:handoutMasterId r:id="rId48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86378" autoAdjust="0"/>
  </p:normalViewPr>
  <p:slideViewPr>
    <p:cSldViewPr>
      <p:cViewPr varScale="1">
        <p:scale>
          <a:sx n="92" d="100"/>
          <a:sy n="92" d="100"/>
        </p:scale>
        <p:origin x="69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Relationship Id="rId2" Type="http://schemas.openxmlformats.org/officeDocument/2006/relationships/image" Target="../media/image5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633A84-D730-4DB1-B585-7559B92CE5D8}" type="datetimeFigureOut">
              <a:rPr lang="en-US"/>
              <a:pPr>
                <a:defRPr/>
              </a:pPr>
              <a:t>11/26/17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669EC8-97E7-4C24-A864-1853E7508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85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2C5A2EE-74B4-4329-B2EC-6DFE0575E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55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772400" cy="553998"/>
          </a:xfrm>
        </p:spPr>
        <p:txBody>
          <a:bodyPr lIns="0" tIns="0" rIns="0" bIns="0" anchor="t" anchorCtr="0">
            <a:spAutoFit/>
          </a:bodyPr>
          <a:lstStyle>
            <a:lvl1pPr>
              <a:defRPr sz="3600" b="1" i="0" baseline="0">
                <a:solidFill>
                  <a:srgbClr val="0033CC"/>
                </a:solidFill>
              </a:defRPr>
            </a:lvl1pPr>
          </a:lstStyle>
          <a:p>
            <a:r>
              <a:rPr lang="en-US" dirty="0" smtClean="0"/>
              <a:t>Chapter number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JavaScript and jQuery, C11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2012,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8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Murach's JavaScript and jQuery, C11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2012, Mike Murach &amp; Associates, Inc.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70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762000" y="6248400"/>
            <a:ext cx="1981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smtClean="0"/>
              <a:t>Murach's JavaScript and jQuery, C11</a:t>
            </a: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2895600" y="6248400"/>
            <a:ext cx="3352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9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2012, Mike Murach &amp; Associates, Inc.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 Narrow" pitchFamily="34" charset="0"/>
              </a:defRPr>
            </a:lvl1pPr>
          </a:lstStyle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/>
              <a:t>Slide </a:t>
            </a:r>
            <a:fld id="{BF5C1183-B085-4070-A402-C03A3F977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package" Target="../embeddings/Microsoft_Word_Document9.docx"/><Relationship Id="rId5" Type="http://schemas.openxmlformats.org/officeDocument/2006/relationships/image" Target="../media/image10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package" Target="../embeddings/Microsoft_Word_Document10.docx"/><Relationship Id="rId5" Type="http://schemas.openxmlformats.org/officeDocument/2006/relationships/image" Target="../media/image11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package" Target="../embeddings/Microsoft_Word_Document11.docx"/><Relationship Id="rId5" Type="http://schemas.openxmlformats.org/officeDocument/2006/relationships/image" Target="../media/image12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package" Target="../embeddings/Microsoft_Word_Document12.docx"/><Relationship Id="rId5" Type="http://schemas.openxmlformats.org/officeDocument/2006/relationships/image" Target="../media/image13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package" Target="../embeddings/Microsoft_Word_Document13.docx"/><Relationship Id="rId5" Type="http://schemas.openxmlformats.org/officeDocument/2006/relationships/image" Target="../media/image14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package" Target="../embeddings/Microsoft_Word_Document14.docx"/><Relationship Id="rId5" Type="http://schemas.openxmlformats.org/officeDocument/2006/relationships/image" Target="../media/image15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oleObject" Target="../embeddings/oleObject15.bin"/><Relationship Id="rId5" Type="http://schemas.openxmlformats.org/officeDocument/2006/relationships/package" Target="../embeddings/Microsoft_Word_Document15.docx"/><Relationship Id="rId6" Type="http://schemas.openxmlformats.org/officeDocument/2006/relationships/image" Target="../media/image16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package" Target="../embeddings/Microsoft_Word_Document16.docx"/><Relationship Id="rId5" Type="http://schemas.openxmlformats.org/officeDocument/2006/relationships/image" Target="../media/image18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oleObject" Target="../embeddings/oleObject17.bin"/><Relationship Id="rId5" Type="http://schemas.openxmlformats.org/officeDocument/2006/relationships/package" Target="../embeddings/Microsoft_Word_Document17.docx"/><Relationship Id="rId6" Type="http://schemas.openxmlformats.org/officeDocument/2006/relationships/image" Target="../media/image19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package" Target="../embeddings/Microsoft_Word_Document18.docx"/><Relationship Id="rId5" Type="http://schemas.openxmlformats.org/officeDocument/2006/relationships/image" Target="../media/image21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package" Target="../embeddings/Microsoft_Word_Document19.docx"/><Relationship Id="rId5" Type="http://schemas.openxmlformats.org/officeDocument/2006/relationships/image" Target="../media/image22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oleObject" Target="../embeddings/oleObject20.bin"/><Relationship Id="rId5" Type="http://schemas.openxmlformats.org/officeDocument/2006/relationships/package" Target="../embeddings/Microsoft_Word_Document20.docx"/><Relationship Id="rId6" Type="http://schemas.openxmlformats.org/officeDocument/2006/relationships/image" Target="../media/image23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package" Target="../embeddings/Microsoft_Word_Document21.docx"/><Relationship Id="rId5" Type="http://schemas.openxmlformats.org/officeDocument/2006/relationships/image" Target="../media/image25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package" Target="../embeddings/Microsoft_Word_Document22.docx"/><Relationship Id="rId5" Type="http://schemas.openxmlformats.org/officeDocument/2006/relationships/image" Target="../media/image26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oleObject" Target="../embeddings/oleObject23.bin"/><Relationship Id="rId5" Type="http://schemas.openxmlformats.org/officeDocument/2006/relationships/package" Target="../embeddings/Microsoft_Word_Document23.docx"/><Relationship Id="rId6" Type="http://schemas.openxmlformats.org/officeDocument/2006/relationships/image" Target="../media/image27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package" Target="../embeddings/Microsoft_Word_Document24.docx"/><Relationship Id="rId5" Type="http://schemas.openxmlformats.org/officeDocument/2006/relationships/image" Target="../media/image29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package" Target="../embeddings/Microsoft_Word_Document25.docx"/><Relationship Id="rId5" Type="http://schemas.openxmlformats.org/officeDocument/2006/relationships/image" Target="../media/image30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package" Target="../embeddings/Microsoft_Word_Document26.docx"/><Relationship Id="rId5" Type="http://schemas.openxmlformats.org/officeDocument/2006/relationships/image" Target="../media/image31.e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package" Target="../embeddings/Microsoft_Word_Document27.docx"/><Relationship Id="rId5" Type="http://schemas.openxmlformats.org/officeDocument/2006/relationships/image" Target="../media/image32.e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package" Target="../embeddings/Microsoft_Word_Document28.docx"/><Relationship Id="rId5" Type="http://schemas.openxmlformats.org/officeDocument/2006/relationships/image" Target="../media/image33.e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package" Target="../embeddings/Microsoft_Word_Document29.docx"/><Relationship Id="rId5" Type="http://schemas.openxmlformats.org/officeDocument/2006/relationships/image" Target="../media/image34.e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package" Target="../embeddings/Microsoft_Word_Document30.docx"/><Relationship Id="rId5" Type="http://schemas.openxmlformats.org/officeDocument/2006/relationships/image" Target="../media/image36.emf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4" Type="http://schemas.openxmlformats.org/officeDocument/2006/relationships/package" Target="../embeddings/Microsoft_Word_Document31.docx"/><Relationship Id="rId5" Type="http://schemas.openxmlformats.org/officeDocument/2006/relationships/image" Target="../media/image37.emf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4" Type="http://schemas.openxmlformats.org/officeDocument/2006/relationships/package" Target="../embeddings/Microsoft_Word_Document32.docx"/><Relationship Id="rId5" Type="http://schemas.openxmlformats.org/officeDocument/2006/relationships/image" Target="../media/image38.emf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package" Target="../embeddings/Microsoft_Word_Document33.docx"/><Relationship Id="rId5" Type="http://schemas.openxmlformats.org/officeDocument/2006/relationships/image" Target="../media/image39.emf"/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4" Type="http://schemas.openxmlformats.org/officeDocument/2006/relationships/package" Target="../embeddings/Microsoft_Word_Document34.docx"/><Relationship Id="rId5" Type="http://schemas.openxmlformats.org/officeDocument/2006/relationships/image" Target="../media/image40.emf"/><Relationship Id="rId1" Type="http://schemas.openxmlformats.org/officeDocument/2006/relationships/vmlDrawing" Target="../drawings/vmlDrawing34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4" Type="http://schemas.openxmlformats.org/officeDocument/2006/relationships/package" Target="../embeddings/Microsoft_Word_Document35.docx"/><Relationship Id="rId5" Type="http://schemas.openxmlformats.org/officeDocument/2006/relationships/image" Target="../media/image41.emf"/><Relationship Id="rId1" Type="http://schemas.openxmlformats.org/officeDocument/2006/relationships/vmlDrawing" Target="../drawings/vmlDrawing35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4" Type="http://schemas.openxmlformats.org/officeDocument/2006/relationships/package" Target="../embeddings/Microsoft_Word_Document36.docx"/><Relationship Id="rId5" Type="http://schemas.openxmlformats.org/officeDocument/2006/relationships/image" Target="../media/image43.emf"/><Relationship Id="rId1" Type="http://schemas.openxmlformats.org/officeDocument/2006/relationships/vmlDrawing" Target="../drawings/vmlDrawing36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package" Target="../embeddings/Microsoft_Word_Document3.docx"/><Relationship Id="rId5" Type="http://schemas.openxmlformats.org/officeDocument/2006/relationships/image" Target="../media/image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4" Type="http://schemas.openxmlformats.org/officeDocument/2006/relationships/package" Target="../embeddings/Microsoft_Word_Document37.docx"/><Relationship Id="rId5" Type="http://schemas.openxmlformats.org/officeDocument/2006/relationships/image" Target="../media/image44.emf"/><Relationship Id="rId1" Type="http://schemas.openxmlformats.org/officeDocument/2006/relationships/vmlDrawing" Target="../drawings/vmlDrawing37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4" Type="http://schemas.openxmlformats.org/officeDocument/2006/relationships/package" Target="../embeddings/Microsoft_Word_Document38.docx"/><Relationship Id="rId5" Type="http://schemas.openxmlformats.org/officeDocument/2006/relationships/image" Target="../media/image45.emf"/><Relationship Id="rId1" Type="http://schemas.openxmlformats.org/officeDocument/2006/relationships/vmlDrawing" Target="../drawings/vmlDrawing38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oleObject" Target="../embeddings/oleObject39.bin"/><Relationship Id="rId5" Type="http://schemas.openxmlformats.org/officeDocument/2006/relationships/package" Target="../embeddings/Microsoft_Word_Document39.docx"/><Relationship Id="rId6" Type="http://schemas.openxmlformats.org/officeDocument/2006/relationships/image" Target="../media/image46.emf"/><Relationship Id="rId1" Type="http://schemas.openxmlformats.org/officeDocument/2006/relationships/vmlDrawing" Target="../drawings/vmlDrawing39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oleObject" Target="../embeddings/oleObject40.bin"/><Relationship Id="rId5" Type="http://schemas.openxmlformats.org/officeDocument/2006/relationships/package" Target="../embeddings/Microsoft_Word_Document40.docx"/><Relationship Id="rId6" Type="http://schemas.openxmlformats.org/officeDocument/2006/relationships/image" Target="../media/image48.emf"/><Relationship Id="rId1" Type="http://schemas.openxmlformats.org/officeDocument/2006/relationships/vmlDrawing" Target="../drawings/vmlDrawing40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oleObject" Target="../embeddings/oleObject41.bin"/><Relationship Id="rId5" Type="http://schemas.openxmlformats.org/officeDocument/2006/relationships/package" Target="../embeddings/Microsoft_Word_Document41.docx"/><Relationship Id="rId6" Type="http://schemas.openxmlformats.org/officeDocument/2006/relationships/image" Target="../media/image50.emf"/><Relationship Id="rId1" Type="http://schemas.openxmlformats.org/officeDocument/2006/relationships/vmlDrawing" Target="../drawings/vmlDrawing41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4" Type="http://schemas.openxmlformats.org/officeDocument/2006/relationships/package" Target="../embeddings/Microsoft_Word_Document42.docx"/><Relationship Id="rId5" Type="http://schemas.openxmlformats.org/officeDocument/2006/relationships/image" Target="../media/image52.emf"/><Relationship Id="rId6" Type="http://schemas.openxmlformats.org/officeDocument/2006/relationships/image" Target="../media/image54.png"/><Relationship Id="rId7" Type="http://schemas.openxmlformats.org/officeDocument/2006/relationships/oleObject" Target="../embeddings/oleObject43.bin"/><Relationship Id="rId8" Type="http://schemas.openxmlformats.org/officeDocument/2006/relationships/package" Target="../embeddings/Microsoft_Word_Document43.docx"/><Relationship Id="rId9" Type="http://schemas.openxmlformats.org/officeDocument/2006/relationships/image" Target="../media/image53.emf"/><Relationship Id="rId1" Type="http://schemas.openxmlformats.org/officeDocument/2006/relationships/vmlDrawing" Target="../drawings/vmlDrawing4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package" Target="../embeddings/Microsoft_Word_Document4.docx"/><Relationship Id="rId5" Type="http://schemas.openxmlformats.org/officeDocument/2006/relationships/image" Target="../media/image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package" Target="../embeddings/Microsoft_Word_Document5.docx"/><Relationship Id="rId5" Type="http://schemas.openxmlformats.org/officeDocument/2006/relationships/image" Target="../media/image6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package" Target="../embeddings/Microsoft_Word_Document6.docx"/><Relationship Id="rId5" Type="http://schemas.openxmlformats.org/officeDocument/2006/relationships/image" Target="../media/image7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package" Target="../embeddings/Microsoft_Word_Document7.docx"/><Relationship Id="rId5" Type="http://schemas.openxmlformats.org/officeDocument/2006/relationships/image" Target="../media/image8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package" Target="../embeddings/Microsoft_Word_Document8.docx"/><Relationship Id="rId5" Type="http://schemas.openxmlformats.org/officeDocument/2006/relationships/image" Target="../media/image9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11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JavaScript and jQuery, C11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4335094"/>
              </p:ext>
            </p:extLst>
          </p:nvPr>
        </p:nvGraphicFramePr>
        <p:xfrm>
          <a:off x="914400" y="1295400"/>
          <a:ext cx="7326313" cy="176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Document" r:id="rId4" imgW="7376745" imgH="1782008" progId="Word.Document.12">
                  <p:embed/>
                </p:oleObj>
              </mc:Choice>
              <mc:Fallback>
                <p:oleObj name="Document" r:id="rId4" imgW="7376745" imgH="1782008" progId="Word.Document.12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95400"/>
                        <a:ext cx="7326313" cy="176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872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Plugins for mobile </a:t>
            </a:r>
            <a:r>
              <a:rPr lang="en-US" dirty="0" smtClean="0"/>
              <a:t>development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JavaScript and jQuery, C11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748114"/>
              </p:ext>
            </p:extLst>
          </p:nvPr>
        </p:nvGraphicFramePr>
        <p:xfrm>
          <a:off x="914400" y="1143000"/>
          <a:ext cx="7326313" cy="158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Document" r:id="rId4" imgW="7376745" imgH="1597799" progId="Word.Document.12">
                  <p:embed/>
                </p:oleObj>
              </mc:Choice>
              <mc:Fallback>
                <p:oleObj name="Document" r:id="rId4" imgW="7376745" imgH="1597799" progId="Word.Document.12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326313" cy="1589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87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General steps for using a </a:t>
            </a:r>
            <a:r>
              <a:rPr lang="en-US" dirty="0" smtClean="0"/>
              <a:t>plugin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JavaScript and jQuery, C11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0607463"/>
              </p:ext>
            </p:extLst>
          </p:nvPr>
        </p:nvGraphicFramePr>
        <p:xfrm>
          <a:off x="914400" y="1143000"/>
          <a:ext cx="7385331" cy="3323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Document" r:id="rId4" imgW="7385331" imgH="3323409" progId="Word.Document.12">
                  <p:embed/>
                </p:oleObj>
              </mc:Choice>
              <mc:Fallback>
                <p:oleObj name="Document" r:id="rId4" imgW="7385331" imgH="3323409" progId="Word.Document.12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385331" cy="33234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796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Two cautions when using </a:t>
            </a:r>
            <a:r>
              <a:rPr lang="en-US" dirty="0" smtClean="0"/>
              <a:t>plugins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JavaScript and jQuery, C11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9892092"/>
              </p:ext>
            </p:extLst>
          </p:nvPr>
        </p:nvGraphicFramePr>
        <p:xfrm>
          <a:off x="914400" y="1143000"/>
          <a:ext cx="7385331" cy="1672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Document" r:id="rId4" imgW="7385331" imgH="1672146" progId="Word.Document.12">
                  <p:embed/>
                </p:oleObj>
              </mc:Choice>
              <mc:Fallback>
                <p:oleObj name="Document" r:id="rId4" imgW="7385331" imgH="1672146" progId="Word.Document.12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385331" cy="16721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150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800219"/>
          </a:xfrm>
        </p:spPr>
        <p:txBody>
          <a:bodyPr/>
          <a:lstStyle/>
          <a:p>
            <a:r>
              <a:rPr lang="en-US" dirty="0"/>
              <a:t>The script elements for the </a:t>
            </a:r>
            <a:r>
              <a:rPr lang="en-US" dirty="0" err="1"/>
              <a:t>jQuery</a:t>
            </a:r>
            <a:r>
              <a:rPr lang="en-US" dirty="0"/>
              <a:t> library </a:t>
            </a:r>
            <a:br>
              <a:rPr lang="en-US" dirty="0"/>
            </a:br>
            <a:r>
              <a:rPr lang="en-US" dirty="0"/>
              <a:t>and the </a:t>
            </a:r>
            <a:r>
              <a:rPr lang="en-US" dirty="0" err="1"/>
              <a:t>bxSlider</a:t>
            </a:r>
            <a:r>
              <a:rPr lang="en-US" dirty="0"/>
              <a:t> </a:t>
            </a:r>
            <a:r>
              <a:rPr lang="en-US" dirty="0" smtClean="0"/>
              <a:t>plugin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JavaScript and jQuery, C11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3869777"/>
              </p:ext>
            </p:extLst>
          </p:nvPr>
        </p:nvGraphicFramePr>
        <p:xfrm>
          <a:off x="914400" y="1524000"/>
          <a:ext cx="7385331" cy="2222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Document" r:id="rId4" imgW="7385331" imgH="2222687" progId="Word.Document.12">
                  <p:embed/>
                </p:oleObj>
              </mc:Choice>
              <mc:Fallback>
                <p:oleObj name="Document" r:id="rId4" imgW="7385331" imgH="2222687" progId="Word.Document.12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524000"/>
                        <a:ext cx="7385331" cy="2222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235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HTML used by the </a:t>
            </a:r>
            <a:r>
              <a:rPr lang="en-US" dirty="0" err="1"/>
              <a:t>bxSlider</a:t>
            </a:r>
            <a:r>
              <a:rPr lang="en-US" dirty="0"/>
              <a:t> </a:t>
            </a:r>
            <a:r>
              <a:rPr lang="en-US" dirty="0" smtClean="0"/>
              <a:t>plugin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JavaScript and jQuery, C11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588634"/>
              </p:ext>
            </p:extLst>
          </p:nvPr>
        </p:nvGraphicFramePr>
        <p:xfrm>
          <a:off x="914400" y="1143000"/>
          <a:ext cx="7385331" cy="1354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Document" r:id="rId4" imgW="7385331" imgH="1354568" progId="Word.Document.12">
                  <p:embed/>
                </p:oleObj>
              </mc:Choice>
              <mc:Fallback>
                <p:oleObj name="Document" r:id="rId4" imgW="7385331" imgH="1354568" progId="Word.Document.12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385331" cy="13545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789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jQuery</a:t>
            </a:r>
            <a:r>
              <a:rPr lang="en-US" dirty="0"/>
              <a:t> for using the </a:t>
            </a:r>
            <a:r>
              <a:rPr lang="en-US" dirty="0" err="1"/>
              <a:t>bxSlider</a:t>
            </a:r>
            <a:r>
              <a:rPr lang="en-US" dirty="0"/>
              <a:t> </a:t>
            </a:r>
            <a:r>
              <a:rPr lang="en-US" dirty="0" smtClean="0"/>
              <a:t>plugin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JavaScript and jQuery, C11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6052950"/>
              </p:ext>
            </p:extLst>
          </p:nvPr>
        </p:nvGraphicFramePr>
        <p:xfrm>
          <a:off x="914400" y="1143000"/>
          <a:ext cx="7385331" cy="2434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Document" r:id="rId4" imgW="7385331" imgH="2434406" progId="Word.Document.12">
                  <p:embed/>
                </p:oleObj>
              </mc:Choice>
              <mc:Fallback>
                <p:oleObj name="Document" r:id="rId4" imgW="7385331" imgH="2434406" progId="Word.Document.12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385331" cy="24344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411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Lightbox</a:t>
            </a:r>
            <a:r>
              <a:rPr lang="en-US" dirty="0"/>
              <a:t> </a:t>
            </a:r>
            <a:r>
              <a:rPr lang="en-US" dirty="0" smtClean="0"/>
              <a:t>plugin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JavaScript and jQuery, C11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16</a:t>
            </a:fld>
            <a:endParaRPr lang="en-US" sz="900">
              <a:latin typeface="Arial Narrow" pitchFamily="34" charset="0"/>
            </a:endParaRPr>
          </a:p>
        </p:txBody>
      </p:sp>
      <p:pic>
        <p:nvPicPr>
          <p:cNvPr id="6" name="Picture 5" descr="11-4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1295400" y="1235710"/>
            <a:ext cx="3867150" cy="3031490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8279500"/>
              </p:ext>
            </p:extLst>
          </p:nvPr>
        </p:nvGraphicFramePr>
        <p:xfrm>
          <a:off x="914400" y="4278313"/>
          <a:ext cx="7326313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Document" r:id="rId5" imgW="7376745" imgH="2210150" progId="Word.Document.12">
                  <p:embed/>
                </p:oleObj>
              </mc:Choice>
              <mc:Fallback>
                <p:oleObj name="Document" r:id="rId5" imgW="7376745" imgH="2210150" progId="Word.Document.12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278313"/>
                        <a:ext cx="7326313" cy="218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824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HTML for the </a:t>
            </a:r>
            <a:r>
              <a:rPr lang="en-US" dirty="0" err="1"/>
              <a:t>Lightbox</a:t>
            </a:r>
            <a:r>
              <a:rPr lang="en-US" dirty="0"/>
              <a:t> </a:t>
            </a:r>
            <a:r>
              <a:rPr lang="en-US" dirty="0" smtClean="0"/>
              <a:t>plugin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JavaScript and jQuery, C11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934329"/>
              </p:ext>
            </p:extLst>
          </p:nvPr>
        </p:nvGraphicFramePr>
        <p:xfrm>
          <a:off x="914400" y="1143000"/>
          <a:ext cx="7385331" cy="1957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Document" r:id="rId4" imgW="7385331" imgH="1957678" progId="Word.Document.12">
                  <p:embed/>
                </p:oleObj>
              </mc:Choice>
              <mc:Fallback>
                <p:oleObj name="Document" r:id="rId4" imgW="7385331" imgH="1957678" progId="Word.Document.12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385331" cy="19576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12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bxSlider</a:t>
            </a:r>
            <a:r>
              <a:rPr lang="en-US" dirty="0"/>
              <a:t> plugin used for a </a:t>
            </a:r>
            <a:r>
              <a:rPr lang="en-US" dirty="0" smtClean="0"/>
              <a:t>carousel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JavaScript and jQuery, C11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18</a:t>
            </a:fld>
            <a:endParaRPr lang="en-US" sz="900">
              <a:latin typeface="Arial Narrow" pitchFamily="34" charset="0"/>
            </a:endParaRPr>
          </a:p>
        </p:txBody>
      </p:sp>
      <p:pic>
        <p:nvPicPr>
          <p:cNvPr id="6" name="Picture 5" descr="11-5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1295400" y="1219200"/>
            <a:ext cx="6934200" cy="2326982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2862839"/>
              </p:ext>
            </p:extLst>
          </p:nvPr>
        </p:nvGraphicFramePr>
        <p:xfrm>
          <a:off x="914400" y="3581400"/>
          <a:ext cx="7326313" cy="187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Document" r:id="rId5" imgW="7376745" imgH="1883107" progId="Word.Document.12">
                  <p:embed/>
                </p:oleObj>
              </mc:Choice>
              <mc:Fallback>
                <p:oleObj name="Document" r:id="rId5" imgW="7376745" imgH="1883107" progId="Word.Document.12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581400"/>
                        <a:ext cx="7326313" cy="1871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787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HTML for the </a:t>
            </a:r>
            <a:r>
              <a:rPr lang="en-US" dirty="0" err="1"/>
              <a:t>bxSlider</a:t>
            </a:r>
            <a:r>
              <a:rPr lang="en-US" dirty="0"/>
              <a:t> </a:t>
            </a:r>
            <a:r>
              <a:rPr lang="en-US" dirty="0" smtClean="0"/>
              <a:t>plugin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JavaScript and jQuery, C11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702149"/>
              </p:ext>
            </p:extLst>
          </p:nvPr>
        </p:nvGraphicFramePr>
        <p:xfrm>
          <a:off x="914400" y="1143000"/>
          <a:ext cx="7385331" cy="1905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Document" r:id="rId4" imgW="7385331" imgH="1905109" progId="Word.Document.12">
                  <p:embed/>
                </p:oleObj>
              </mc:Choice>
              <mc:Fallback>
                <p:oleObj name="Document" r:id="rId4" imgW="7385331" imgH="1905109" progId="Word.Document.12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385331" cy="19051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316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JavaScript and jQuery, C11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6728654"/>
              </p:ext>
            </p:extLst>
          </p:nvPr>
        </p:nvGraphicFramePr>
        <p:xfrm>
          <a:off x="914400" y="1143000"/>
          <a:ext cx="7385331" cy="4318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Document" r:id="rId4" imgW="7385331" imgH="4318631" progId="Word.Document.12">
                  <p:embed/>
                </p:oleObj>
              </mc:Choice>
              <mc:Fallback>
                <p:oleObj name="Document" r:id="rId4" imgW="7385331" imgH="4318631" progId="Word.Document.12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385331" cy="43186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608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jQuery</a:t>
            </a:r>
            <a:r>
              <a:rPr lang="en-US" dirty="0"/>
              <a:t> for using the </a:t>
            </a:r>
            <a:r>
              <a:rPr lang="en-US" dirty="0" err="1"/>
              <a:t>bxSlider</a:t>
            </a:r>
            <a:r>
              <a:rPr lang="en-US" dirty="0"/>
              <a:t> </a:t>
            </a:r>
            <a:r>
              <a:rPr lang="en-US" dirty="0" smtClean="0"/>
              <a:t>plugin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JavaScript and jQuery, C11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4076255"/>
              </p:ext>
            </p:extLst>
          </p:nvPr>
        </p:nvGraphicFramePr>
        <p:xfrm>
          <a:off x="914400" y="1143000"/>
          <a:ext cx="7385331" cy="1397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Document" r:id="rId4" imgW="7385331" imgH="1397056" progId="Word.Document.12">
                  <p:embed/>
                </p:oleObj>
              </mc:Choice>
              <mc:Fallback>
                <p:oleObj name="Document" r:id="rId4" imgW="7385331" imgH="1397056" progId="Word.Document.12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385331" cy="1397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077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A Cycle plugin used for a slide </a:t>
            </a:r>
            <a:r>
              <a:rPr lang="en-US" dirty="0" smtClean="0"/>
              <a:t>show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JavaScript and jQuery, C11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21</a:t>
            </a:fld>
            <a:endParaRPr lang="en-US" sz="900">
              <a:latin typeface="Arial Narrow" pitchFamily="34" charset="0"/>
            </a:endParaRPr>
          </a:p>
        </p:txBody>
      </p:sp>
      <p:pic>
        <p:nvPicPr>
          <p:cNvPr id="6" name="Picture 5" descr="11-6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1329055" y="1200150"/>
            <a:ext cx="3776345" cy="3143250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802722"/>
              </p:ext>
            </p:extLst>
          </p:nvPr>
        </p:nvGraphicFramePr>
        <p:xfrm>
          <a:off x="914400" y="4343400"/>
          <a:ext cx="7326313" cy="174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name="Document" r:id="rId5" imgW="7376745" imgH="1756463" progId="Word.Document.12">
                  <p:embed/>
                </p:oleObj>
              </mc:Choice>
              <mc:Fallback>
                <p:oleObj name="Document" r:id="rId5" imgW="7376745" imgH="1756463" progId="Word.Document.12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343400"/>
                        <a:ext cx="7326313" cy="174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679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HTML for the Cycle </a:t>
            </a:r>
            <a:r>
              <a:rPr lang="en-US" dirty="0" smtClean="0"/>
              <a:t>plugin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JavaScript and jQuery, C11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3253579"/>
              </p:ext>
            </p:extLst>
          </p:nvPr>
        </p:nvGraphicFramePr>
        <p:xfrm>
          <a:off x="914400" y="1143000"/>
          <a:ext cx="7385331" cy="2317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" name="Document" r:id="rId4" imgW="7385331" imgH="2317744" progId="Word.Document.12">
                  <p:embed/>
                </p:oleObj>
              </mc:Choice>
              <mc:Fallback>
                <p:oleObj name="Document" r:id="rId4" imgW="7385331" imgH="2317744" progId="Word.Document.12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385331" cy="23177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649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jQuery</a:t>
            </a:r>
            <a:r>
              <a:rPr lang="en-US" dirty="0"/>
              <a:t> for using the Cycle </a:t>
            </a:r>
            <a:r>
              <a:rPr lang="en-US" dirty="0" smtClean="0"/>
              <a:t>plugin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JavaScript and jQuery, C11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136157"/>
              </p:ext>
            </p:extLst>
          </p:nvPr>
        </p:nvGraphicFramePr>
        <p:xfrm>
          <a:off x="914400" y="1143000"/>
          <a:ext cx="7385331" cy="2519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0" name="Document" r:id="rId4" imgW="7385331" imgH="2519021" progId="Word.Document.12">
                  <p:embed/>
                </p:oleObj>
              </mc:Choice>
              <mc:Fallback>
                <p:oleObj name="Document" r:id="rId4" imgW="7385331" imgH="2519021" progId="Word.Document.12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385331" cy="25190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108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jLayout</a:t>
            </a:r>
            <a:r>
              <a:rPr lang="en-US" dirty="0"/>
              <a:t> plugin used to create two </a:t>
            </a:r>
            <a:r>
              <a:rPr lang="en-US" dirty="0" smtClean="0"/>
              <a:t>columns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JavaScript and jQuery, C11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24</a:t>
            </a:fld>
            <a:endParaRPr lang="en-US" sz="900">
              <a:latin typeface="Arial Narrow" pitchFamily="34" charset="0"/>
            </a:endParaRPr>
          </a:p>
        </p:txBody>
      </p:sp>
      <p:pic>
        <p:nvPicPr>
          <p:cNvPr id="6" name="Picture 5" descr="11-7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1250315" y="1219200"/>
            <a:ext cx="3778885" cy="2867025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704576"/>
              </p:ext>
            </p:extLst>
          </p:nvPr>
        </p:nvGraphicFramePr>
        <p:xfrm>
          <a:off x="914400" y="4114800"/>
          <a:ext cx="7300912" cy="210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4" name="Document" r:id="rId5" imgW="7313400" imgH="2100416" progId="Word.Document.12">
                  <p:embed/>
                </p:oleObj>
              </mc:Choice>
              <mc:Fallback>
                <p:oleObj name="Document" r:id="rId5" imgW="7313400" imgH="2100416" progId="Word.Document.12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114800"/>
                        <a:ext cx="7300912" cy="210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993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HTML for the </a:t>
            </a:r>
            <a:r>
              <a:rPr lang="en-US" dirty="0" err="1"/>
              <a:t>jLayout</a:t>
            </a:r>
            <a:r>
              <a:rPr lang="en-US" dirty="0"/>
              <a:t> </a:t>
            </a:r>
            <a:r>
              <a:rPr lang="en-US" dirty="0" smtClean="0"/>
              <a:t>plugin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JavaScript and jQuery, C11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278900"/>
              </p:ext>
            </p:extLst>
          </p:nvPr>
        </p:nvGraphicFramePr>
        <p:xfrm>
          <a:off x="914400" y="1143000"/>
          <a:ext cx="7467717" cy="2001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8" name="Document" r:id="rId4" imgW="7467717" imgH="2001246" progId="Word.Document.12">
                  <p:embed/>
                </p:oleObj>
              </mc:Choice>
              <mc:Fallback>
                <p:oleObj name="Document" r:id="rId4" imgW="7467717" imgH="2001246" progId="Word.Document.12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467717" cy="20012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412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jQuery</a:t>
            </a:r>
            <a:r>
              <a:rPr lang="en-US" dirty="0"/>
              <a:t> for using the </a:t>
            </a:r>
            <a:r>
              <a:rPr lang="en-US" dirty="0" err="1"/>
              <a:t>jLayout</a:t>
            </a:r>
            <a:r>
              <a:rPr lang="en-US" dirty="0"/>
              <a:t> </a:t>
            </a:r>
            <a:r>
              <a:rPr lang="en-US" dirty="0" smtClean="0"/>
              <a:t>plugin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JavaScript and jQuery, C11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1341303"/>
              </p:ext>
            </p:extLst>
          </p:nvPr>
        </p:nvGraphicFramePr>
        <p:xfrm>
          <a:off x="914400" y="1143000"/>
          <a:ext cx="7385331" cy="2169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1" name="Document" r:id="rId4" imgW="7385331" imgH="2169397" progId="Word.Document.12">
                  <p:embed/>
                </p:oleObj>
              </mc:Choice>
              <mc:Fallback>
                <p:oleObj name="Document" r:id="rId4" imgW="7385331" imgH="2169397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385331" cy="21693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545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structure of a </a:t>
            </a:r>
            <a:r>
              <a:rPr lang="en-US" dirty="0" smtClean="0"/>
              <a:t>plugin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JavaScript and jQuery, C11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602394"/>
              </p:ext>
            </p:extLst>
          </p:nvPr>
        </p:nvGraphicFramePr>
        <p:xfrm>
          <a:off x="920469" y="1143000"/>
          <a:ext cx="7385331" cy="4625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5" name="Document" r:id="rId4" imgW="7385331" imgH="4625407" progId="Word.Document.12">
                  <p:embed/>
                </p:oleObj>
              </mc:Choice>
              <mc:Fallback>
                <p:oleObj name="Document" r:id="rId4" imgW="7385331" imgH="4625407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469" y="1143000"/>
                        <a:ext cx="7385331" cy="46254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204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A simple Selection </a:t>
            </a:r>
            <a:r>
              <a:rPr lang="en-US" dirty="0" smtClean="0"/>
              <a:t>plugin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JavaScript and jQuery, C11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2754640"/>
              </p:ext>
            </p:extLst>
          </p:nvPr>
        </p:nvGraphicFramePr>
        <p:xfrm>
          <a:off x="914400" y="1143000"/>
          <a:ext cx="7385331" cy="4318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9" name="Document" r:id="rId4" imgW="7385331" imgH="4318631" progId="Word.Document.12">
                  <p:embed/>
                </p:oleObj>
              </mc:Choice>
              <mc:Fallback>
                <p:oleObj name="Document" r:id="rId4" imgW="7385331" imgH="4318631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385331" cy="43186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75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Naming conventions for plugin </a:t>
            </a:r>
            <a:r>
              <a:rPr lang="en-US" dirty="0" smtClean="0"/>
              <a:t>files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JavaScript and jQuery, C11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5778188"/>
              </p:ext>
            </p:extLst>
          </p:nvPr>
        </p:nvGraphicFramePr>
        <p:xfrm>
          <a:off x="914400" y="1143000"/>
          <a:ext cx="7385331" cy="528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3" name="Document" r:id="rId4" imgW="7385331" imgH="528577" progId="Word.Document.12">
                  <p:embed/>
                </p:oleObj>
              </mc:Choice>
              <mc:Fallback>
                <p:oleObj name="Document" r:id="rId4" imgW="7385331" imgH="528577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385331" cy="5285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014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A Google search for validation </a:t>
            </a:r>
            <a:r>
              <a:rPr lang="en-US" dirty="0" smtClean="0"/>
              <a:t>plugins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JavaScript and jQuery, C11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</a:t>
            </a:fld>
            <a:endParaRPr lang="en-US" sz="900">
              <a:latin typeface="Arial Narrow" pitchFamily="34" charset="0"/>
            </a:endParaRPr>
          </a:p>
        </p:txBody>
      </p:sp>
      <p:pic>
        <p:nvPicPr>
          <p:cNvPr id="6" name="Picture 5" descr="11-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284605" y="1209675"/>
            <a:ext cx="6259195" cy="493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66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API standards for </a:t>
            </a:r>
            <a:r>
              <a:rPr lang="en-US" dirty="0" smtClean="0"/>
              <a:t>plugins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JavaScript and jQuery, C11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0556261"/>
              </p:ext>
            </p:extLst>
          </p:nvPr>
        </p:nvGraphicFramePr>
        <p:xfrm>
          <a:off x="914400" y="1143000"/>
          <a:ext cx="7385331" cy="2349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7" name="Document" r:id="rId4" imgW="7385331" imgH="2349430" progId="Word.Document.12">
                  <p:embed/>
                </p:oleObj>
              </mc:Choice>
              <mc:Fallback>
                <p:oleObj name="Document" r:id="rId4" imgW="7385331" imgH="2349430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385331" cy="23494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526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800219"/>
          </a:xfrm>
        </p:spPr>
        <p:txBody>
          <a:bodyPr/>
          <a:lstStyle/>
          <a:p>
            <a:r>
              <a:rPr lang="en-US" dirty="0"/>
              <a:t>A menu that is highlighted </a:t>
            </a:r>
            <a:br>
              <a:rPr lang="en-US" dirty="0"/>
            </a:br>
            <a:r>
              <a:rPr lang="en-US" dirty="0"/>
              <a:t>by the </a:t>
            </a:r>
            <a:r>
              <a:rPr lang="en-US" dirty="0" err="1"/>
              <a:t>highlightMenu</a:t>
            </a:r>
            <a:r>
              <a:rPr lang="en-US" dirty="0"/>
              <a:t> </a:t>
            </a:r>
            <a:r>
              <a:rPr lang="en-US" dirty="0" smtClean="0"/>
              <a:t>plugin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JavaScript and jQuery, C11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31</a:t>
            </a:fld>
            <a:endParaRPr lang="en-US" sz="900">
              <a:latin typeface="Arial Narrow" pitchFamily="34" charset="0"/>
            </a:endParaRPr>
          </a:p>
        </p:txBody>
      </p:sp>
      <p:pic>
        <p:nvPicPr>
          <p:cNvPr id="6" name="Picture 5" descr="M:\Current projects\jQuery\Manuscript\Chapter 11\11-1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85595"/>
            <a:ext cx="2743200" cy="37566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461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HTML for the </a:t>
            </a:r>
            <a:r>
              <a:rPr lang="en-US" dirty="0" smtClean="0"/>
              <a:t>menu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JavaScript and jQuery, C11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7863959"/>
              </p:ext>
            </p:extLst>
          </p:nvPr>
        </p:nvGraphicFramePr>
        <p:xfrm>
          <a:off x="914400" y="1202520"/>
          <a:ext cx="7385331" cy="1312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1" name="Document" r:id="rId4" imgW="7385331" imgH="1312080" progId="Word.Document.12">
                  <p:embed/>
                </p:oleObj>
              </mc:Choice>
              <mc:Fallback>
                <p:oleObj name="Document" r:id="rId4" imgW="7385331" imgH="1312080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02520"/>
                        <a:ext cx="7385331" cy="1312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912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800219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highlightMenu</a:t>
            </a:r>
            <a:r>
              <a:rPr lang="en-US" dirty="0"/>
              <a:t> plugin </a:t>
            </a:r>
            <a:br>
              <a:rPr lang="en-US" dirty="0"/>
            </a:br>
            <a:r>
              <a:rPr lang="en-US" dirty="0"/>
              <a:t>in a file named </a:t>
            </a:r>
            <a:r>
              <a:rPr lang="en-US" dirty="0" smtClean="0"/>
              <a:t>jquery.highlight.js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JavaScript and jQuery, C11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98916"/>
              </p:ext>
            </p:extLst>
          </p:nvPr>
        </p:nvGraphicFramePr>
        <p:xfrm>
          <a:off x="914400" y="1524000"/>
          <a:ext cx="7385331" cy="4519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5" name="Document" r:id="rId4" imgW="7385331" imgH="4519548" progId="Word.Document.12">
                  <p:embed/>
                </p:oleObj>
              </mc:Choice>
              <mc:Fallback>
                <p:oleObj name="Document" r:id="rId4" imgW="7385331" imgH="4519548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524000"/>
                        <a:ext cx="7385331" cy="45195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456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Code for using the </a:t>
            </a:r>
            <a:r>
              <a:rPr lang="en-US" dirty="0" err="1"/>
              <a:t>highlightMenu</a:t>
            </a:r>
            <a:r>
              <a:rPr lang="en-US" dirty="0"/>
              <a:t> </a:t>
            </a:r>
            <a:r>
              <a:rPr lang="en-US" dirty="0" smtClean="0"/>
              <a:t>plugin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JavaScript and jQuery, C11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5580742"/>
              </p:ext>
            </p:extLst>
          </p:nvPr>
        </p:nvGraphicFramePr>
        <p:xfrm>
          <a:off x="914400" y="1143000"/>
          <a:ext cx="7385331" cy="2063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9" name="Document" r:id="rId4" imgW="7385331" imgH="2063898" progId="Word.Document.12">
                  <p:embed/>
                </p:oleObj>
              </mc:Choice>
              <mc:Fallback>
                <p:oleObj name="Document" r:id="rId4" imgW="7385331" imgH="2063898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385331" cy="20638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28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highlightMenu</a:t>
            </a:r>
            <a:r>
              <a:rPr lang="en-US" dirty="0"/>
              <a:t> plugin with </a:t>
            </a:r>
            <a:r>
              <a:rPr lang="en-US" dirty="0" smtClean="0"/>
              <a:t>options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JavaScript and jQuery, C11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902100"/>
              </p:ext>
            </p:extLst>
          </p:nvPr>
        </p:nvGraphicFramePr>
        <p:xfrm>
          <a:off x="914400" y="1143000"/>
          <a:ext cx="7385331" cy="4455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3" name="Document" r:id="rId4" imgW="7385331" imgH="4455816" progId="Word.Document.12">
                  <p:embed/>
                </p:oleObj>
              </mc:Choice>
              <mc:Fallback>
                <p:oleObj name="Document" r:id="rId4" imgW="7385331" imgH="4455816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385331" cy="44558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733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highlightMenu</a:t>
            </a:r>
            <a:r>
              <a:rPr lang="en-US" dirty="0"/>
              <a:t> plugin with options (cont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JavaScript and jQuery, C11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1071718"/>
              </p:ext>
            </p:extLst>
          </p:nvPr>
        </p:nvGraphicFramePr>
        <p:xfrm>
          <a:off x="914400" y="1143000"/>
          <a:ext cx="7385331" cy="2667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7" name="Document" r:id="rId4" imgW="7385331" imgH="2667008" progId="Word.Document.12">
                  <p:embed/>
                </p:oleObj>
              </mc:Choice>
              <mc:Fallback>
                <p:oleObj name="Document" r:id="rId4" imgW="7385331" imgH="2667008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385331" cy="26670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666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800219"/>
          </a:xfrm>
        </p:spPr>
        <p:txBody>
          <a:bodyPr/>
          <a:lstStyle/>
          <a:p>
            <a:r>
              <a:rPr lang="en-US" dirty="0" err="1"/>
              <a:t>jQuery</a:t>
            </a:r>
            <a:r>
              <a:rPr lang="en-US" dirty="0"/>
              <a:t> that sets two options </a:t>
            </a:r>
            <a:br>
              <a:rPr lang="en-US" dirty="0"/>
            </a:br>
            <a:r>
              <a:rPr lang="en-US" dirty="0"/>
              <a:t>of the </a:t>
            </a:r>
            <a:r>
              <a:rPr lang="en-US" dirty="0" err="1"/>
              <a:t>highlightMenu</a:t>
            </a:r>
            <a:r>
              <a:rPr lang="en-US" dirty="0"/>
              <a:t> </a:t>
            </a:r>
            <a:r>
              <a:rPr lang="en-US" dirty="0" smtClean="0"/>
              <a:t>plugin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JavaScript and jQuery, C11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9825586"/>
              </p:ext>
            </p:extLst>
          </p:nvPr>
        </p:nvGraphicFramePr>
        <p:xfrm>
          <a:off x="914400" y="1553860"/>
          <a:ext cx="7385331" cy="1417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1" name="Document" r:id="rId4" imgW="7385331" imgH="1417940" progId="Word.Document.12">
                  <p:embed/>
                </p:oleObj>
              </mc:Choice>
              <mc:Fallback>
                <p:oleObj name="Document" r:id="rId4" imgW="7385331" imgH="1417940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553860"/>
                        <a:ext cx="7385331" cy="14179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218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5746"/>
            <a:ext cx="7696200" cy="800219"/>
          </a:xfrm>
        </p:spPr>
        <p:txBody>
          <a:bodyPr/>
          <a:lstStyle/>
          <a:p>
            <a:r>
              <a:rPr lang="en-US" dirty="0"/>
              <a:t>The page layout for a page that uses two </a:t>
            </a:r>
            <a:r>
              <a:rPr lang="en-US" dirty="0" smtClean="0"/>
              <a:t>plugins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JavaScript and jQuery, C11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38</a:t>
            </a:fld>
            <a:endParaRPr lang="en-US" sz="900">
              <a:latin typeface="Arial Narrow" pitchFamily="34" charset="0"/>
            </a:endParaRPr>
          </a:p>
        </p:txBody>
      </p:sp>
      <p:pic>
        <p:nvPicPr>
          <p:cNvPr id="6" name="Picture 5" descr="M:\Current projects\jQuery\Manuscript\Chapter 12\12-1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24915"/>
            <a:ext cx="5715000" cy="497049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traight Connector 3"/>
          <p:cNvSpPr>
            <a:spLocks noChangeShapeType="1"/>
          </p:cNvSpPr>
          <p:nvPr/>
        </p:nvSpPr>
        <p:spPr bwMode="auto">
          <a:xfrm>
            <a:off x="6505575" y="2800350"/>
            <a:ext cx="647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153275" y="2676525"/>
            <a:ext cx="1114425" cy="2762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Slide show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traight Connector 6"/>
          <p:cNvSpPr>
            <a:spLocks noChangeShapeType="1"/>
          </p:cNvSpPr>
          <p:nvPr/>
        </p:nvSpPr>
        <p:spPr bwMode="auto">
          <a:xfrm>
            <a:off x="2647950" y="4953000"/>
            <a:ext cx="4422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075488" y="4724400"/>
            <a:ext cx="1195387" cy="519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Highlighted menu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78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5746"/>
            <a:ext cx="7924800" cy="800219"/>
          </a:xfrm>
        </p:spPr>
        <p:txBody>
          <a:bodyPr/>
          <a:lstStyle/>
          <a:p>
            <a:r>
              <a:rPr lang="en-US" dirty="0"/>
              <a:t>The script elements for the page that uses </a:t>
            </a:r>
            <a:r>
              <a:rPr lang="en-US" dirty="0" smtClean="0"/>
              <a:t>plugins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JavaScript and jQuery, C11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4522499"/>
              </p:ext>
            </p:extLst>
          </p:nvPr>
        </p:nvGraphicFramePr>
        <p:xfrm>
          <a:off x="914400" y="1143000"/>
          <a:ext cx="7385331" cy="203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5" name="Document" r:id="rId4" imgW="7385331" imgH="2032212" progId="Word.Document.12">
                  <p:embed/>
                </p:oleObj>
              </mc:Choice>
              <mc:Fallback>
                <p:oleObj name="Document" r:id="rId4" imgW="7385331" imgH="2032212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385331" cy="2032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110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Web sites for finding </a:t>
            </a:r>
            <a:r>
              <a:rPr lang="en-US" dirty="0" err="1"/>
              <a:t>jQuery</a:t>
            </a:r>
            <a:r>
              <a:rPr lang="en-US" dirty="0"/>
              <a:t> </a:t>
            </a:r>
            <a:r>
              <a:rPr lang="en-US" dirty="0" smtClean="0"/>
              <a:t>plugins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JavaScript and jQuery, C11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0919062"/>
              </p:ext>
            </p:extLst>
          </p:nvPr>
        </p:nvGraphicFramePr>
        <p:xfrm>
          <a:off x="914400" y="1143000"/>
          <a:ext cx="7326313" cy="257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Document" r:id="rId4" imgW="7376745" imgH="2601954" progId="Word.Document.12">
                  <p:embed/>
                </p:oleObj>
              </mc:Choice>
              <mc:Fallback>
                <p:oleObj name="Document" r:id="rId4" imgW="7376745" imgH="2601954" progId="Word.Document.12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326313" cy="2579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475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HTML for the </a:t>
            </a:r>
            <a:r>
              <a:rPr lang="en-US" dirty="0" smtClean="0"/>
              <a:t>plugins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JavaScript and jQuery, C11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924962"/>
              </p:ext>
            </p:extLst>
          </p:nvPr>
        </p:nvGraphicFramePr>
        <p:xfrm>
          <a:off x="914400" y="1143000"/>
          <a:ext cx="7300912" cy="489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9" name="Document" r:id="rId4" imgW="7301323" imgH="4896897" progId="Word.Document.12">
                  <p:embed/>
                </p:oleObj>
              </mc:Choice>
              <mc:Fallback>
                <p:oleObj name="Document" r:id="rId4" imgW="7301323" imgH="4896897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300912" cy="489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602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jQuery</a:t>
            </a:r>
            <a:r>
              <a:rPr lang="en-US" dirty="0"/>
              <a:t> that uses the </a:t>
            </a:r>
            <a:r>
              <a:rPr lang="en-US" dirty="0" smtClean="0"/>
              <a:t>plugins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JavaScript and jQuery, C11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8524225"/>
              </p:ext>
            </p:extLst>
          </p:nvPr>
        </p:nvGraphicFramePr>
        <p:xfrm>
          <a:off x="914400" y="1143000"/>
          <a:ext cx="7300912" cy="392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3" name="Document" r:id="rId4" imgW="7301323" imgH="3921838" progId="Word.Document.12">
                  <p:embed/>
                </p:oleObj>
              </mc:Choice>
              <mc:Fallback>
                <p:oleObj name="Document" r:id="rId4" imgW="7301323" imgH="3921838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300912" cy="3921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836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Extra 11-1: Modify the Carousel </a:t>
            </a:r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JavaScript and jQuery, C11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42</a:t>
            </a:fld>
            <a:endParaRPr lang="en-US" sz="900">
              <a:latin typeface="Arial Narrow" pitchFamily="34" charset="0"/>
            </a:endParaRPr>
          </a:p>
        </p:txBody>
      </p:sp>
      <p:pic>
        <p:nvPicPr>
          <p:cNvPr id="6" name="Picture 5" descr="11-1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1296670" y="1200785"/>
            <a:ext cx="6106524" cy="4209415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22322"/>
              </p:ext>
            </p:extLst>
          </p:nvPr>
        </p:nvGraphicFramePr>
        <p:xfrm>
          <a:off x="914400" y="5410200"/>
          <a:ext cx="7301323" cy="48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6" name="Document" r:id="rId5" imgW="7301323" imgH="482848" progId="Word.Document.12">
                  <p:embed/>
                </p:oleObj>
              </mc:Choice>
              <mc:Fallback>
                <p:oleObj name="Document" r:id="rId5" imgW="7301323" imgH="482848" progId="Word.Document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410200"/>
                        <a:ext cx="7301323" cy="482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563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Extra 11-2: Create a rollover </a:t>
            </a:r>
            <a:r>
              <a:rPr lang="en-US" dirty="0" smtClean="0"/>
              <a:t>plugin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JavaScript and jQuery, C11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43</a:t>
            </a:fld>
            <a:endParaRPr lang="en-US" sz="900">
              <a:latin typeface="Arial Narrow" pitchFamily="34" charset="0"/>
            </a:endParaRPr>
          </a:p>
        </p:txBody>
      </p:sp>
      <p:pic>
        <p:nvPicPr>
          <p:cNvPr id="6" name="Picture 5" descr="11-2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1295400" y="1207771"/>
            <a:ext cx="6934200" cy="2426498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21909"/>
              </p:ext>
            </p:extLst>
          </p:nvPr>
        </p:nvGraphicFramePr>
        <p:xfrm>
          <a:off x="914400" y="3657600"/>
          <a:ext cx="7301323" cy="48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0" name="Document" r:id="rId5" imgW="7301323" imgH="482848" progId="Word.Document.12">
                  <p:embed/>
                </p:oleObj>
              </mc:Choice>
              <mc:Fallback>
                <p:oleObj name="Document" r:id="rId5" imgW="7301323" imgH="482848" progId="Word.Document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657600"/>
                        <a:ext cx="7301323" cy="482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381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Extra 11-3: Create an image swap </a:t>
            </a:r>
            <a:r>
              <a:rPr lang="en-US" dirty="0" smtClean="0"/>
              <a:t>plugin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JavaScript and jQuery, C11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44</a:t>
            </a:fld>
            <a:endParaRPr lang="en-US" sz="900">
              <a:latin typeface="Arial Narrow" pitchFamily="34" charset="0"/>
            </a:endParaRPr>
          </a:p>
        </p:txBody>
      </p:sp>
      <p:pic>
        <p:nvPicPr>
          <p:cNvPr id="6" name="Picture 5" descr="11-3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1304925" y="1230630"/>
            <a:ext cx="5172075" cy="4255770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0068126"/>
              </p:ext>
            </p:extLst>
          </p:nvPr>
        </p:nvGraphicFramePr>
        <p:xfrm>
          <a:off x="914400" y="5486400"/>
          <a:ext cx="727233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4" name="Document" r:id="rId5" imgW="7301323" imgH="774862" progId="Word.Document.12">
                  <p:embed/>
                </p:oleObj>
              </mc:Choice>
              <mc:Fallback>
                <p:oleObj name="Document" r:id="rId5" imgW="7301323" imgH="774862" progId="Word.Document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486400"/>
                        <a:ext cx="7272338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649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Short 11-1: Create a FAQs </a:t>
            </a:r>
            <a:r>
              <a:rPr lang="en-US" dirty="0" smtClean="0"/>
              <a:t>plugin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JavaScript and jQuery, C11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874186"/>
              </p:ext>
            </p:extLst>
          </p:nvPr>
        </p:nvGraphicFramePr>
        <p:xfrm>
          <a:off x="914400" y="1143000"/>
          <a:ext cx="7385331" cy="508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5" name="Document" r:id="rId4" imgW="7385331" imgH="508053" progId="Word.Document.12">
                  <p:embed/>
                </p:oleObj>
              </mc:Choice>
              <mc:Fallback>
                <p:oleObj name="Document" r:id="rId4" imgW="7385331" imgH="5080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85331" cy="5080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11-1.png"/>
          <p:cNvPicPr/>
          <p:nvPr/>
        </p:nvPicPr>
        <p:blipFill>
          <a:blip r:embed="rId6"/>
          <a:stretch>
            <a:fillRect/>
          </a:stretch>
        </p:blipFill>
        <p:spPr>
          <a:xfrm>
            <a:off x="1219200" y="1591310"/>
            <a:ext cx="6925561" cy="2904490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197522"/>
              </p:ext>
            </p:extLst>
          </p:nvPr>
        </p:nvGraphicFramePr>
        <p:xfrm>
          <a:off x="914400" y="4495800"/>
          <a:ext cx="7360757" cy="71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6" name="Document" r:id="rId8" imgW="7360757" imgH="719412" progId="Word.Document.12">
                  <p:embed/>
                </p:oleObj>
              </mc:Choice>
              <mc:Fallback>
                <p:oleObj name="Document" r:id="rId8" imgW="7360757" imgH="7194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14400" y="4495800"/>
                        <a:ext cx="7360757" cy="719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39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Plugins for displaying </a:t>
            </a:r>
            <a:r>
              <a:rPr lang="en-US" dirty="0" smtClean="0"/>
              <a:t>images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JavaScript and jQuery, C11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7306291"/>
              </p:ext>
            </p:extLst>
          </p:nvPr>
        </p:nvGraphicFramePr>
        <p:xfrm>
          <a:off x="914400" y="1143000"/>
          <a:ext cx="7326313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Document" r:id="rId4" imgW="7376745" imgH="2305133" progId="Word.Document.12">
                  <p:embed/>
                </p:oleObj>
              </mc:Choice>
              <mc:Fallback>
                <p:oleObj name="Document" r:id="rId4" imgW="7376745" imgH="2305133" progId="Word.Document.12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326313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930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5746"/>
            <a:ext cx="7772400" cy="800219"/>
          </a:xfrm>
        </p:spPr>
        <p:txBody>
          <a:bodyPr/>
          <a:lstStyle/>
          <a:p>
            <a:r>
              <a:rPr lang="en-US" dirty="0"/>
              <a:t>Plugins for slide shows, carousels, and </a:t>
            </a:r>
            <a:r>
              <a:rPr lang="en-US" dirty="0" smtClean="0"/>
              <a:t>galleries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JavaScript and jQuery, C11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2681602"/>
              </p:ext>
            </p:extLst>
          </p:nvPr>
        </p:nvGraphicFramePr>
        <p:xfrm>
          <a:off x="914400" y="1143000"/>
          <a:ext cx="7326313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Document" r:id="rId4" imgW="7376745" imgH="2835094" progId="Word.Document.12">
                  <p:embed/>
                </p:oleObj>
              </mc:Choice>
              <mc:Fallback>
                <p:oleObj name="Document" r:id="rId4" imgW="7376745" imgH="2835094" progId="Word.Document.12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326313" cy="281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699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Plugins for text </a:t>
            </a:r>
            <a:r>
              <a:rPr lang="en-US" dirty="0" smtClean="0"/>
              <a:t>layout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JavaScript and jQuery, C11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5130012"/>
              </p:ext>
            </p:extLst>
          </p:nvPr>
        </p:nvGraphicFramePr>
        <p:xfrm>
          <a:off x="914400" y="1143000"/>
          <a:ext cx="7326313" cy="276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Document" r:id="rId4" imgW="7376745" imgH="2781127" progId="Word.Document.12">
                  <p:embed/>
                </p:oleObj>
              </mc:Choice>
              <mc:Fallback>
                <p:oleObj name="Document" r:id="rId4" imgW="7376745" imgH="2781127" progId="Word.Document.12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326313" cy="2765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511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Plugins for </a:t>
            </a:r>
            <a:r>
              <a:rPr lang="en-US" dirty="0" smtClean="0"/>
              <a:t>forms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JavaScript and jQuery, C11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177079"/>
              </p:ext>
            </p:extLst>
          </p:nvPr>
        </p:nvGraphicFramePr>
        <p:xfrm>
          <a:off x="914400" y="1143000"/>
          <a:ext cx="7119938" cy="420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Document" r:id="rId4" imgW="7208889" imgH="4283589" progId="Word.Document.12">
                  <p:embed/>
                </p:oleObj>
              </mc:Choice>
              <mc:Fallback>
                <p:oleObj name="Document" r:id="rId4" imgW="7208889" imgH="4283589" progId="Word.Document.12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119938" cy="420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890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Plugins for interface </a:t>
            </a:r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JavaScript and jQuery, C11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5692734"/>
              </p:ext>
            </p:extLst>
          </p:nvPr>
        </p:nvGraphicFramePr>
        <p:xfrm>
          <a:off x="914400" y="1143000"/>
          <a:ext cx="7326313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Document" r:id="rId4" imgW="7376745" imgH="1226502" progId="Word.Document.12">
                  <p:embed/>
                </p:oleObj>
              </mc:Choice>
              <mc:Fallback>
                <p:oleObj name="Document" r:id="rId4" imgW="7376745" imgH="1226502" progId="Word.Document.12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326313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528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slides_withTitles">
  <a:themeElements>
    <a:clrScheme name="Master 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ster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slides_withTitles</Template>
  <TotalTime>69</TotalTime>
  <Words>1075</Words>
  <Application>Microsoft Macintosh PowerPoint</Application>
  <PresentationFormat>On-screen Show (4:3)</PresentationFormat>
  <Paragraphs>227</Paragraphs>
  <Slides>45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Arial Narrow</vt:lpstr>
      <vt:lpstr>Times New Roman</vt:lpstr>
      <vt:lpstr>Master slides_withTitles</vt:lpstr>
      <vt:lpstr>Document</vt:lpstr>
      <vt:lpstr>Chapter 11</vt:lpstr>
      <vt:lpstr>Objectives</vt:lpstr>
      <vt:lpstr>A Google search for validation plugins</vt:lpstr>
      <vt:lpstr>Web sites for finding jQuery plugins</vt:lpstr>
      <vt:lpstr>Plugins for displaying images</vt:lpstr>
      <vt:lpstr>Plugins for slide shows, carousels, and galleries</vt:lpstr>
      <vt:lpstr>Plugins for text layout</vt:lpstr>
      <vt:lpstr>Plugins for forms</vt:lpstr>
      <vt:lpstr>Plugins for interface design</vt:lpstr>
      <vt:lpstr>Plugins for mobile development</vt:lpstr>
      <vt:lpstr>General steps for using a plugin</vt:lpstr>
      <vt:lpstr>Two cautions when using plugins</vt:lpstr>
      <vt:lpstr>The script elements for the jQuery library  and the bxSlider plugin</vt:lpstr>
      <vt:lpstr>The HTML used by the bxSlider plugin</vt:lpstr>
      <vt:lpstr>The jQuery for using the bxSlider plugin</vt:lpstr>
      <vt:lpstr>A Lightbox plugin</vt:lpstr>
      <vt:lpstr>The HTML for the Lightbox plugin</vt:lpstr>
      <vt:lpstr>A bxSlider plugin used for a carousel</vt:lpstr>
      <vt:lpstr>The HTML for the bxSlider plugin</vt:lpstr>
      <vt:lpstr>The jQuery for using the bxSlider plugin</vt:lpstr>
      <vt:lpstr>A Cycle plugin used for a slide show</vt:lpstr>
      <vt:lpstr>The HTML for the Cycle plugin</vt:lpstr>
      <vt:lpstr>The jQuery for using the Cycle plugin</vt:lpstr>
      <vt:lpstr>A jLayout plugin used to create two columns</vt:lpstr>
      <vt:lpstr>The HTML for the jLayout plugin</vt:lpstr>
      <vt:lpstr>The jQuery for using the jLayout plugin</vt:lpstr>
      <vt:lpstr>The structure of a plugin</vt:lpstr>
      <vt:lpstr>A simple Selection plugin</vt:lpstr>
      <vt:lpstr>Naming conventions for plugin files</vt:lpstr>
      <vt:lpstr>The API standards for plugins</vt:lpstr>
      <vt:lpstr>A menu that is highlighted  by the highlightMenu plugin</vt:lpstr>
      <vt:lpstr>The HTML for the menu</vt:lpstr>
      <vt:lpstr>The highlightMenu plugin  in a file named jquery.highlight.js</vt:lpstr>
      <vt:lpstr>Code for using the highlightMenu plugin</vt:lpstr>
      <vt:lpstr>The highlightMenu plugin with options</vt:lpstr>
      <vt:lpstr>The highlightMenu plugin with options (cont.)</vt:lpstr>
      <vt:lpstr>jQuery that sets two options  of the highlightMenu plugin</vt:lpstr>
      <vt:lpstr>The page layout for a page that uses two plugins</vt:lpstr>
      <vt:lpstr>The script elements for the page that uses plugins</vt:lpstr>
      <vt:lpstr>The HTML for the plugins</vt:lpstr>
      <vt:lpstr>The jQuery that uses the plugins</vt:lpstr>
      <vt:lpstr>Extra 11-1: Modify the Carousel application</vt:lpstr>
      <vt:lpstr>Extra 11-2: Create a rollover plugin</vt:lpstr>
      <vt:lpstr>Extra 11-3: Create an image swap plugin</vt:lpstr>
      <vt:lpstr>Short 11-1: Create a FAQs plugin</vt:lpstr>
    </vt:vector>
  </TitlesOfParts>
  <Company>Microsoft</Company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</dc:title>
  <dc:creator>Maria David</dc:creator>
  <cp:lastModifiedBy>Kristian Secor</cp:lastModifiedBy>
  <cp:revision>13</cp:revision>
  <dcterms:created xsi:type="dcterms:W3CDTF">2012-11-28T17:18:18Z</dcterms:created>
  <dcterms:modified xsi:type="dcterms:W3CDTF">2017-11-26T17:33:55Z</dcterms:modified>
</cp:coreProperties>
</file>