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7" r:id="rId38"/>
    <p:sldId id="298" r:id="rId39"/>
    <p:sldId id="299" r:id="rId40"/>
    <p:sldId id="300" r:id="rId41"/>
    <p:sldId id="302" r:id="rId42"/>
    <p:sldId id="304" r:id="rId43"/>
    <p:sldId id="306" r:id="rId44"/>
    <p:sldId id="308" r:id="rId45"/>
    <p:sldId id="309" r:id="rId46"/>
    <p:sldId id="310" r:id="rId47"/>
    <p:sldId id="311" r:id="rId48"/>
    <p:sldId id="312" r:id="rId49"/>
    <p:sldId id="315" r:id="rId50"/>
    <p:sldId id="316" r:id="rId51"/>
    <p:sldId id="317" r:id="rId52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an Sec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49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Definition of ORTHOGONAL</a:t>
            </a:r>
            <a:r>
              <a:rPr lang="en-US" baseline="0" dirty="0" smtClean="0"/>
              <a:t> </a:t>
            </a:r>
            <a:r>
              <a:rPr lang="en-US" dirty="0" smtClean="0"/>
              <a:t>intersecting or lying at right angles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3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Empirical:</a:t>
            </a:r>
            <a:r>
              <a:rPr lang="en-US" baseline="0" dirty="0" smtClean="0"/>
              <a:t> observation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8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GOMS (Goals, Operators, Methods, and Selection rules) </a:t>
            </a:r>
          </a:p>
          <a:p>
            <a:r>
              <a:rPr lang="en-US" dirty="0" smtClean="0"/>
              <a:t>RITE (Rapid Iterative Testing and Evaluation)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1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6751 w 4917"/>
                <a:gd name="T3" fmla="*/ -1 h 1000"/>
                <a:gd name="T4" fmla="*/ 7515 w 4917"/>
                <a:gd name="T5" fmla="*/ 765 h 1000"/>
                <a:gd name="T6" fmla="*/ 6750 w 4917"/>
                <a:gd name="T7" fmla="*/ 1529 h 1000"/>
                <a:gd name="T8" fmla="*/ 0 w 4917"/>
                <a:gd name="T9" fmla="*/ 15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143498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915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92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4134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0308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682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832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576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1676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0024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90326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945 w 7000"/>
                <a:gd name="T3" fmla="*/ -1 h 1000"/>
                <a:gd name="T4" fmla="*/ 3171 w 7000"/>
                <a:gd name="T5" fmla="*/ 227 h 1000"/>
                <a:gd name="T6" fmla="*/ 2944 w 7000"/>
                <a:gd name="T7" fmla="*/ 453 h 1000"/>
                <a:gd name="T8" fmla="*/ 0 w 7000"/>
                <a:gd name="T9" fmla="*/ 453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3CDCB9BD-CFA8-9F41-AA19-3EF7EEE4652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emf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emf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.emf"/><Relationship Id="rId6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4.wav"/><Relationship Id="rId2" Type="http://schemas.openxmlformats.org/officeDocument/2006/relationships/audio" Target="../media/media34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5.wav"/><Relationship Id="rId2" Type="http://schemas.openxmlformats.org/officeDocument/2006/relationships/audio" Target="../media/media35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6.wav"/><Relationship Id="rId2" Type="http://schemas.openxmlformats.org/officeDocument/2006/relationships/audio" Target="../media/media36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7.wav"/><Relationship Id="rId2" Type="http://schemas.openxmlformats.org/officeDocument/2006/relationships/audio" Target="../media/media37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8.wav"/><Relationship Id="rId2" Type="http://schemas.openxmlformats.org/officeDocument/2006/relationships/audio" Target="../media/media3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9.wav"/><Relationship Id="rId2" Type="http://schemas.openxmlformats.org/officeDocument/2006/relationships/audio" Target="../media/media39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0.wav"/><Relationship Id="rId2" Type="http://schemas.openxmlformats.org/officeDocument/2006/relationships/audio" Target="../media/media40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1.wav"/><Relationship Id="rId2" Type="http://schemas.openxmlformats.org/officeDocument/2006/relationships/audio" Target="../media/media4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2.wav"/><Relationship Id="rId2" Type="http://schemas.openxmlformats.org/officeDocument/2006/relationships/audio" Target="../media/media4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3.wav"/><Relationship Id="rId2" Type="http://schemas.openxmlformats.org/officeDocument/2006/relationships/audio" Target="../media/media4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4.wav"/><Relationship Id="rId2" Type="http://schemas.openxmlformats.org/officeDocument/2006/relationships/audio" Target="../media/media44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5.wav"/><Relationship Id="rId2" Type="http://schemas.openxmlformats.org/officeDocument/2006/relationships/audio" Target="../media/media45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6.wav"/><Relationship Id="rId2" Type="http://schemas.openxmlformats.org/officeDocument/2006/relationships/audio" Target="../media/media46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7.wav"/><Relationship Id="rId2" Type="http://schemas.openxmlformats.org/officeDocument/2006/relationships/audio" Target="../media/media47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8.wav"/><Relationship Id="rId2" Type="http://schemas.openxmlformats.org/officeDocument/2006/relationships/audio" Target="../media/media4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9.wav"/><Relationship Id="rId2" Type="http://schemas.openxmlformats.org/officeDocument/2006/relationships/audio" Target="../media/media49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0.wav"/><Relationship Id="rId2" Type="http://schemas.openxmlformats.org/officeDocument/2006/relationships/audio" Target="../media/media5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#10:User </a:t>
            </a:r>
            <a:r>
              <a:rPr lang="en-US" sz="4200" smtClean="0">
                <a:latin typeface="Arial" charset="0"/>
                <a:ea typeface="ＭＳ Ｐゴシック" charset="0"/>
                <a:cs typeface="ＭＳ Ｐゴシック" charset="0"/>
              </a:rPr>
              <a:t>Experience Evaluation</a:t>
            </a:r>
            <a:endParaRPr lang="en-US" sz="4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Informal summative evaluation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Usually without validity concerns, such as in sampling, degree of confidence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Usually with small number of participants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Only summary statistics (e.g., mean and variance)</a:t>
            </a:r>
          </a:p>
        </p:txBody>
      </p:sp>
      <p:sp>
        <p:nvSpPr>
          <p:cNvPr id="2457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Informal summative evaluation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Uses metrics for user performance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As indicators of user performance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As indicators of design quality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Metrics in comparison with pre-established UX target levels </a:t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(Chapter 10)</a:t>
            </a:r>
          </a:p>
        </p:txBody>
      </p:sp>
      <p:sp>
        <p:nvSpPr>
          <p:cNvPr id="2560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8001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6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Informal summative evaluation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Results not validated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Can be used only to guide engineering development process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Cannot make any claims based on your result to your organization or to public</a:t>
            </a:r>
          </a:p>
          <a:p>
            <a:pPr lvl="2" eaLnBrk="1" hangingPunct="1">
              <a:defRPr/>
            </a:pPr>
            <a:r>
              <a:rPr lang="en-US"/>
              <a:t>An important ethical constraint</a:t>
            </a:r>
          </a:p>
        </p:txBody>
      </p:sp>
      <p:sp>
        <p:nvSpPr>
          <p:cNvPr id="2662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4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 charset="0"/>
                <a:cs typeface="Arial"/>
              </a:rPr>
              <a:t>Engineering evaluation of UX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latin typeface="Arial" charset="0"/>
              <a:cs typeface="Arial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/>
              </a:rPr>
              <a:t>Formative </a:t>
            </a:r>
            <a:r>
              <a:rPr lang="en-US" dirty="0">
                <a:latin typeface="Arial" charset="0"/>
                <a:cs typeface="Arial"/>
              </a:rPr>
              <a:t>plus informal summative</a:t>
            </a:r>
          </a:p>
        </p:txBody>
      </p:sp>
      <p:sp>
        <p:nvSpPr>
          <p:cNvPr id="2765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97296"/>
            <a:ext cx="6477000" cy="365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6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Types of UX evaluation methods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55838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Orthogonal dimensions for classifying types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Rigorous method vs. rapid method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Empirical method vs. analytic method </a:t>
            </a:r>
          </a:p>
        </p:txBody>
      </p:sp>
      <p:sp>
        <p:nvSpPr>
          <p:cNvPr id="2867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Rigorous UX evaluation methods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Use full process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Preparation, data collection, data analysis, and reporting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Chapters 12 and 14 through 18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Use no shortcuts or abridgements</a:t>
            </a:r>
          </a:p>
        </p:txBody>
      </p:sp>
      <p:sp>
        <p:nvSpPr>
          <p:cNvPr id="3072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9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Rigorous UX evaluation methods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Certainly not perfect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But is yardstick by which other evaluation methods are compared</a:t>
            </a:r>
          </a:p>
        </p:txBody>
      </p:sp>
      <p:sp>
        <p:nvSpPr>
          <p:cNvPr id="3174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Choose a rigorous empirical method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27238"/>
            <a:ext cx="83820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When you need maximum effectiveness and thoroughness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But expect it to be more expensive and time consuming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When you need to manage risk carefully</a:t>
            </a:r>
          </a:p>
        </p:txBody>
      </p:sp>
      <p:sp>
        <p:nvSpPr>
          <p:cNvPr id="3277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5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  <a:cs typeface="Arial" charset="0"/>
              </a:rPr>
              <a:t>Choose a rigorous empirical method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27238"/>
            <a:ext cx="8229600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To assess quantitative UX measures and metrics 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E.g., time-on-task and error rates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As indications of how well user does in performance-oriented context</a:t>
            </a:r>
          </a:p>
          <a:p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53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</a:rPr>
              <a:t>Rigorous UX evaluation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Conducted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In UX lab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At customer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</a:rPr>
              <a:t>s location in field</a:t>
            </a:r>
          </a:p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Introduction 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" b="3098"/>
          <a:stretch/>
        </p:blipFill>
        <p:spPr>
          <a:xfrm>
            <a:off x="2438400" y="1447800"/>
            <a:ext cx="5049838" cy="432094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1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If you need a rigorous empirical method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Choose lab-based testing if you need controlled environment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To limit distractions.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Choose empirical testing in field if you need more realistic usage conditions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For ecological validity </a:t>
            </a:r>
          </a:p>
        </p:txBody>
      </p:sp>
      <p:sp>
        <p:nvSpPr>
          <p:cNvPr id="3481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5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Rapid UX evaluation methods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Choose a rapid evaluation method 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For speed and cost savings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But expect it to be (possibly acceptably) less effective</a:t>
            </a:r>
            <a:endParaRPr lang="en-US" i="1" dirty="0">
              <a:latin typeface="Arial" charset="0"/>
            </a:endParaRP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For early stages of progress 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When things are changing a lot, anyway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When investing in detailed evaluation is not warranted</a:t>
            </a:r>
          </a:p>
        </p:txBody>
      </p:sp>
      <p:sp>
        <p:nvSpPr>
          <p:cNvPr id="3584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6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Rapid UX evaluation methods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Choose a rapid method for initial reactions and early feedback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Design walkthrough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Informal demonstration of design concepts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Choose a rapid UX evaluation method if you are in this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 class 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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86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5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 charset="0"/>
                <a:cs typeface="Arial"/>
              </a:rPr>
              <a:t>Empirical method vs. analytic method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Another dimension for classifying types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Empirical methods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Employ data observed in performance of real user participants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Usually data collected in lab-based testing</a:t>
            </a:r>
          </a:p>
        </p:txBody>
      </p:sp>
      <p:sp>
        <p:nvSpPr>
          <p:cNvPr id="3789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0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 charset="0"/>
                <a:cs typeface="Arial"/>
              </a:rPr>
              <a:t>Empirical method vs. analytic method 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Analytical methods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Based on looking at inherent attributes of design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Rather than seeing design in use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Many rapid UX evaluation methods are analytic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Example, design walkthroughs, UX inspection methods</a:t>
            </a:r>
          </a:p>
        </p:txBody>
      </p:sp>
      <p:sp>
        <p:nvSpPr>
          <p:cNvPr id="3891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Hybrid methods - analytical and empirical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Often in practice methods are a mix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Example, expert UX inspection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Can involve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simulated empirical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 aspects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Expert plays role of user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Simultaneously performing tasks</a:t>
            </a:r>
          </a:p>
          <a:p>
            <a:pPr lvl="1" eaLnBrk="1" hangingPunct="1"/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Observing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 UX problems, but much of it is analytical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93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5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Where the dimensions intersect</a:t>
            </a:r>
          </a:p>
        </p:txBody>
      </p:sp>
      <p:sp>
        <p:nvSpPr>
          <p:cNvPr id="40962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1146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47800"/>
            <a:ext cx="7162800" cy="477659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5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/>
              </a:rPr>
              <a:t>Formative data collection techniques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Critical incident identification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Think-aloud technique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Both used in rigorous and rapid methods </a:t>
            </a:r>
          </a:p>
        </p:txBody>
      </p:sp>
      <p:sp>
        <p:nvSpPr>
          <p:cNvPr id="4198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8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Critical incident identification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 critical incident is an event observed within task performance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Significant indicator of UX problem 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Due to effects of design flaws on users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Arguably single most important source of qualitative data in formative evaluation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Can be difficult until you learn to do it</a:t>
            </a:r>
          </a:p>
        </p:txBody>
      </p:sp>
      <p:sp>
        <p:nvSpPr>
          <p:cNvPr id="4301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2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5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Critical incident identification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Critical incident data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Detailed and perishable</a:t>
            </a:r>
          </a:p>
          <a:p>
            <a:pPr lvl="2" eaLnBrk="1" hangingPunct="1">
              <a:defRPr/>
            </a:pPr>
            <a:r>
              <a:rPr lang="en-US"/>
              <a:t>Must be captured immediately and precisely as they arise during usage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Essential for isolating specific UX problems 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That is why alpha and beta testing might not be as effective for formative evaluation </a:t>
            </a:r>
          </a:p>
        </p:txBody>
      </p:sp>
      <p:sp>
        <p:nvSpPr>
          <p:cNvPr id="4403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8001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7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Introduction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User Testing? No!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Users don't like to be tested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Instead: user-based design (or UX) evaluation </a:t>
            </a:r>
          </a:p>
        </p:txBody>
      </p:sp>
      <p:sp>
        <p:nvSpPr>
          <p:cNvPr id="1741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3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Think-aloud technique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Participants let us in on their thinking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Their intentions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Rationale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Perceptions of UX problems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User participants verbally express their thoughts during interaction experience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Also called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think-aloud protocol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altLang="ja-JP" dirty="0">
                <a:latin typeface="Arial" charset="0"/>
                <a:ea typeface="ＭＳ Ｐゴシック" charset="0"/>
              </a:rPr>
              <a:t> or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verbal protocol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813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3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Think-aloud technique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Very effective qualitative data collection technique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Technique is simple to use, for both analyst and participant</a:t>
            </a:r>
          </a:p>
        </p:txBody>
      </p:sp>
      <p:sp>
        <p:nvSpPr>
          <p:cNvPr id="4505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5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Think-aloud technique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Useful for walk-through of prototype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Effective when participant helps with inspection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Effective in task performance within lab-based testing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Good for assessing internally felt emotional impact </a:t>
            </a:r>
          </a:p>
        </p:txBody>
      </p:sp>
      <p:sp>
        <p:nvSpPr>
          <p:cNvPr id="460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Think-aloud technique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Needed when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User hesitates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A real UX problem is hidden from observation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Sometimes you have to remind participants to verbalize </a:t>
            </a:r>
          </a:p>
        </p:txBody>
      </p:sp>
      <p:sp>
        <p:nvSpPr>
          <p:cNvPr id="471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8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Co-discovery think-aloud techniques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Use two or more participants together</a:t>
            </a:r>
          </a:p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/>
              </a:rPr>
              <a:t>Its </a:t>
            </a:r>
            <a:r>
              <a:rPr lang="en-US" dirty="0">
                <a:latin typeface="Arial" charset="0"/>
                <a:cs typeface="Arial"/>
              </a:rPr>
              <a:t>more natural to verbalize when discussing problems between them</a:t>
            </a:r>
          </a:p>
        </p:txBody>
      </p:sp>
      <p:sp>
        <p:nvSpPr>
          <p:cNvPr id="4915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543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2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Questionnaires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A self-reporting data collection technique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Primary instrument for collecting quantitative subjective data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Used to supplement objective data 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An evaluation method on its own</a:t>
            </a:r>
          </a:p>
        </p:txBody>
      </p:sp>
      <p:sp>
        <p:nvSpPr>
          <p:cNvPr id="5017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5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Questionnaires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 past, have been used primarily to assess user satisfaction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But can contain probing questions about total user experience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Especially good for emotional impact, perceived usefulness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Inexpensive and easy to administer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But require skill to produce so that data are valid and reliable</a:t>
            </a:r>
          </a:p>
        </p:txBody>
      </p:sp>
      <p:sp>
        <p:nvSpPr>
          <p:cNvPr id="5120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5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QUIS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Questionnaire for User Interface Satisfaction 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One of earliest and most used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Organized around general categories: Screen, terminology, learning, system capabilities</a:t>
            </a:r>
          </a:p>
        </p:txBody>
      </p:sp>
      <p:sp>
        <p:nvSpPr>
          <p:cNvPr id="5734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2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QUIS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Many practitioners supplement QUIS with their own questions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Specific to design being evaluated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There have been many extensions and variations</a:t>
            </a:r>
          </a:p>
        </p:txBody>
      </p:sp>
      <p:sp>
        <p:nvSpPr>
          <p:cNvPr id="5837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6248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0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System Usability Scale (SUS)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Just 10 questions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Alternates positive and negative questions 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Prevents answers without really considering the questions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Five-point Likert scale</a:t>
            </a:r>
          </a:p>
        </p:txBody>
      </p:sp>
      <p:sp>
        <p:nvSpPr>
          <p:cNvPr id="5939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2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Formative vs. summative evaluation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Formative evaluation helps you </a:t>
            </a:r>
            <a:r>
              <a:rPr lang="en-US" i="1">
                <a:latin typeface="Arial" charset="0"/>
                <a:ea typeface="ＭＳ Ｐゴシック" charset="0"/>
                <a:cs typeface="Arial" charset="0"/>
              </a:rPr>
              <a:t>form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 design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Summative evaluation helps you </a:t>
            </a:r>
            <a:r>
              <a:rPr lang="en-US" i="1">
                <a:latin typeface="Arial" charset="0"/>
                <a:ea typeface="ＭＳ Ｐゴシック" charset="0"/>
                <a:cs typeface="Arial" charset="0"/>
              </a:rPr>
              <a:t>sum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 up design</a:t>
            </a:r>
          </a:p>
          <a:p>
            <a:pPr eaLnBrk="1" hangingPunct="1"/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When the cook tastes the soup, that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s formative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endParaRPr lang="en-US" altLang="ja-JP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When the guests taste the soup, that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s summative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43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8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Example, SUS questions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en-US" sz="2400">
                <a:latin typeface="Arial" charset="0"/>
                <a:cs typeface="Arial"/>
              </a:rPr>
              <a:t>I think that I would like to use this system frequently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en-US" sz="2400">
                <a:latin typeface="Arial" charset="0"/>
                <a:cs typeface="Arial"/>
              </a:rPr>
              <a:t>I found the system unnecessarily complex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en-US" sz="2400">
                <a:latin typeface="Arial" charset="0"/>
                <a:cs typeface="Arial"/>
              </a:rPr>
              <a:t>I thought the system was easy to use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en-US" sz="2400">
                <a:latin typeface="Arial" charset="0"/>
                <a:cs typeface="Arial"/>
              </a:rPr>
              <a:t>I would need technical support to be able to use this system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en-US" sz="2400">
                <a:latin typeface="Arial" charset="0"/>
                <a:cs typeface="Arial"/>
              </a:rPr>
              <a:t>I found functions in this system integrated</a:t>
            </a:r>
          </a:p>
        </p:txBody>
      </p:sp>
      <p:sp>
        <p:nvSpPr>
          <p:cNvPr id="6041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System Usability Scale (SUS)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Robust, extensively used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Widely adapted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 public domain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Technology independent</a:t>
            </a:r>
          </a:p>
        </p:txBody>
      </p:sp>
      <p:sp>
        <p:nvSpPr>
          <p:cNvPr id="6246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9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/>
              </a:rPr>
              <a:t/>
            </a:r>
            <a:br>
              <a:rPr lang="en-US" dirty="0" smtClean="0">
                <a:latin typeface="Arial" charset="0"/>
                <a:cs typeface="Arial"/>
              </a:rPr>
            </a:br>
            <a:r>
              <a:rPr lang="en-US" dirty="0" smtClean="0">
                <a:latin typeface="Arial" charset="0"/>
                <a:cs typeface="Arial"/>
              </a:rPr>
              <a:t>Evaluating </a:t>
            </a:r>
            <a:r>
              <a:rPr lang="en-US" dirty="0">
                <a:latin typeface="Arial" charset="0"/>
                <a:cs typeface="Arial"/>
              </a:rPr>
              <a:t>emotional impact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610600" cy="45259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latin typeface="Arial" charset="0"/>
              <a:cs typeface="Arial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/>
              </a:rPr>
              <a:t>Data </a:t>
            </a:r>
            <a:r>
              <a:rPr lang="en-US" dirty="0">
                <a:latin typeface="Arial" charset="0"/>
                <a:cs typeface="Arial"/>
              </a:rPr>
              <a:t>collection techniques especially for emotional impact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Can be </a:t>
            </a:r>
            <a:r>
              <a:rPr lang="ja-JP" altLang="en-US" dirty="0">
                <a:latin typeface="Arial" charset="0"/>
                <a:cs typeface="Arial"/>
              </a:rPr>
              <a:t>“</a:t>
            </a:r>
            <a:r>
              <a:rPr lang="en-US" dirty="0">
                <a:latin typeface="Arial" charset="0"/>
                <a:cs typeface="Arial"/>
              </a:rPr>
              <a:t>measured</a:t>
            </a:r>
            <a:r>
              <a:rPr lang="ja-JP" altLang="en-US" dirty="0">
                <a:latin typeface="Arial" charset="0"/>
                <a:cs typeface="Arial"/>
              </a:rPr>
              <a:t>”</a:t>
            </a:r>
            <a:r>
              <a:rPr lang="en-US" dirty="0">
                <a:latin typeface="Arial" charset="0"/>
                <a:cs typeface="Arial"/>
              </a:rPr>
              <a:t> indirectly in terms of its indicators</a:t>
            </a:r>
          </a:p>
          <a:p>
            <a:pPr eaLnBrk="1" hangingPunct="1">
              <a:defRPr/>
            </a:pPr>
            <a:r>
              <a:rPr lang="ja-JP" altLang="en-US" dirty="0">
                <a:latin typeface="Arial" charset="0"/>
                <a:cs typeface="Arial"/>
              </a:rPr>
              <a:t>“</a:t>
            </a:r>
            <a:r>
              <a:rPr lang="en-US" dirty="0">
                <a:latin typeface="Arial" charset="0"/>
                <a:cs typeface="Arial"/>
              </a:rPr>
              <a:t>Emotion is a multifaceted </a:t>
            </a:r>
            <a:r>
              <a:rPr lang="en-US" dirty="0" smtClean="0">
                <a:latin typeface="Arial" charset="0"/>
                <a:cs typeface="Arial"/>
              </a:rPr>
              <a:t>phenomenon”</a:t>
            </a:r>
            <a:endParaRPr lang="en-US" dirty="0">
              <a:latin typeface="Arial" charset="0"/>
              <a:cs typeface="Arial"/>
            </a:endParaRP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Expressed through feelings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Verbal and non-verbal languages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Facial expressions and other behaviors </a:t>
            </a:r>
          </a:p>
        </p:txBody>
      </p:sp>
      <p:sp>
        <p:nvSpPr>
          <p:cNvPr id="6451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3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 charset="0"/>
                <a:cs typeface="Arial"/>
              </a:rPr>
              <a:t>Self reporting of emotional impact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Most emotional impact involving aesthetics, emotional values, and simple joy of use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Felt by user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But not necessarily observed by evaluator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Self reporting can tap into these feelings</a:t>
            </a:r>
          </a:p>
        </p:txBody>
      </p:sp>
      <p:sp>
        <p:nvSpPr>
          <p:cNvPr id="6656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Observing physiological responses 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Self-reporting can be biased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Human users cannot always access own emotions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So observe physiological responses to emotional impact encounters</a:t>
            </a:r>
          </a:p>
        </p:txBody>
      </p:sp>
      <p:sp>
        <p:nvSpPr>
          <p:cNvPr id="6963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/>
              </a:rPr>
              <a:t>Observing physiological responses 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74838"/>
            <a:ext cx="87630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Usage can be teeming with user behaviors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Head scratching, fidgeting, tapping fingers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Gestural expressions, body language, posture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Usage can also be punctuated with facial expressions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Ephemeral grimaces, smiles, body language</a:t>
            </a:r>
          </a:p>
        </p:txBody>
      </p:sp>
      <p:sp>
        <p:nvSpPr>
          <p:cNvPr id="7065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Observing physiological responses 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Emotional </a:t>
            </a:r>
            <a:r>
              <a:rPr lang="ja-JP" altLang="en-US" dirty="0">
                <a:latin typeface="Arial" charset="0"/>
                <a:cs typeface="Arial"/>
              </a:rPr>
              <a:t>“</a:t>
            </a:r>
            <a:r>
              <a:rPr lang="en-US" dirty="0">
                <a:latin typeface="Arial" charset="0"/>
                <a:cs typeface="Arial"/>
              </a:rPr>
              <a:t>tells</a:t>
            </a:r>
            <a:r>
              <a:rPr lang="ja-JP" altLang="en-US" dirty="0">
                <a:latin typeface="Arial" charset="0"/>
                <a:cs typeface="Arial"/>
              </a:rPr>
              <a:t>”</a:t>
            </a:r>
            <a:r>
              <a:rPr lang="en-US" dirty="0">
                <a:latin typeface="Arial" charset="0"/>
                <a:cs typeface="Arial"/>
              </a:rPr>
              <a:t> of facial and bodily expressions can be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Fleeting, subliminal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Easily missed in real-time observation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To capture reliably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Might make video recordings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Do frame-by-frame analysis</a:t>
            </a:r>
          </a:p>
        </p:txBody>
      </p:sp>
      <p:sp>
        <p:nvSpPr>
          <p:cNvPr id="716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/>
              </a:rPr>
              <a:t>Interpreting user behavior from video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272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Observations of physiological effects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Difficult to connect with specific emotions and causes within interaction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Try to correlate with synchronized video of user behavior</a:t>
            </a:r>
          </a:p>
        </p:txBody>
      </p:sp>
      <p:sp>
        <p:nvSpPr>
          <p:cNvPr id="727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2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2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/>
              </a:rPr>
              <a:t>Interpreting user behavior from video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Frame-by-frame reviewing tedious and time-consuming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May need analyst trained in identifying and interpreting expressions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Even trained analyst cannot always make right call</a:t>
            </a:r>
          </a:p>
          <a:p>
            <a:pPr eaLnBrk="1" hangingPunct="1">
              <a:defRPr/>
            </a:pPr>
            <a:endParaRPr lang="en-US" dirty="0">
              <a:cs typeface="Arial"/>
            </a:endParaRPr>
          </a:p>
        </p:txBody>
      </p:sp>
      <p:sp>
        <p:nvSpPr>
          <p:cNvPr id="7373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2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4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Bio-metrics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Instruments to detect and measure physiological responses 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Measure autonomic or involuntary bodily changes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Triggered by nervous system responses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To emotional impact within interaction events</a:t>
            </a:r>
          </a:p>
        </p:txBody>
      </p:sp>
      <p:sp>
        <p:nvSpPr>
          <p:cNvPr id="7680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0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Formative evaluation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Diagnostic nature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Uses qualitative data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Immediate goal: To identify UX problems and their causes in design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Ultimate goal: To fix the problems </a:t>
            </a:r>
          </a:p>
        </p:txBody>
      </p:sp>
      <p:sp>
        <p:nvSpPr>
          <p:cNvPr id="1945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304800" y="61722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3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Bio-metrics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Example bio-metrics, to measure changes in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Heart rate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Respiration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Perspiration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Eye pupil dilation</a:t>
            </a:r>
          </a:p>
        </p:txBody>
      </p:sp>
      <p:sp>
        <p:nvSpPr>
          <p:cNvPr id="7782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6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Bio-metrics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Changes in perspiration measured by galvanic skin response measurements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Detects changes in electrical conductivity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Pupillary dilation is autonomous indication of 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Interest, engagement, excitement 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Downside of biometrics is need for specialized monitoring equipment</a:t>
            </a:r>
          </a:p>
        </p:txBody>
      </p:sp>
      <p:sp>
        <p:nvSpPr>
          <p:cNvPr id="7885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4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Summative evaluation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Collecting quantitative data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To assess level of user experience quality due to a design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Especially for assessing improvement in user experience due to iteration of 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Formative evaluation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Re-design</a:t>
            </a:r>
          </a:p>
        </p:txBody>
      </p:sp>
      <p:sp>
        <p:nvSpPr>
          <p:cNvPr id="204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Formal summative evaluation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Comparative benchmark study based on rigorous experimental design aimed at comparing designs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Controlled experiment, hypothesis testing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Example, with m by n factorial design, y independent variables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Results subjected to statistical tests for significance</a:t>
            </a:r>
          </a:p>
        </p:txBody>
      </p:sp>
      <p:sp>
        <p:nvSpPr>
          <p:cNvPr id="215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2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Formal summative evaluation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Contributes to our science base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The only way you can make public claims based on your results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An important HCI skill, but not covered here</a:t>
            </a:r>
          </a:p>
        </p:txBody>
      </p:sp>
      <p:sp>
        <p:nvSpPr>
          <p:cNvPr id="2253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543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6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Informal summative evaluation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Partner of formative evaluation 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Example, measure time on task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For engineering summing up or assessing of UX levels 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Done without experimental controls</a:t>
            </a:r>
          </a:p>
        </p:txBody>
      </p:sp>
      <p:sp>
        <p:nvSpPr>
          <p:cNvPr id="2355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1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17440</TotalTime>
  <Words>2326</Words>
  <Application>Microsoft Macintosh PowerPoint</Application>
  <PresentationFormat>On-screen Show (4:3)</PresentationFormat>
  <Paragraphs>301</Paragraphs>
  <Slides>51</Slides>
  <Notes>4</Notes>
  <HiddenSlides>0</HiddenSlides>
  <MMClips>50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Radial</vt:lpstr>
      <vt:lpstr>Session #10:User Experience Evaluation</vt:lpstr>
      <vt:lpstr>Introduction </vt:lpstr>
      <vt:lpstr>Introduction </vt:lpstr>
      <vt:lpstr>Formative vs. summative evaluation </vt:lpstr>
      <vt:lpstr>Formative evaluation</vt:lpstr>
      <vt:lpstr>Summative evaluation</vt:lpstr>
      <vt:lpstr>Formal summative evaluation</vt:lpstr>
      <vt:lpstr>Formal summative evaluation</vt:lpstr>
      <vt:lpstr>Informal summative evaluation</vt:lpstr>
      <vt:lpstr>Informal summative evaluation</vt:lpstr>
      <vt:lpstr>Informal summative evaluation</vt:lpstr>
      <vt:lpstr>Informal summative evaluation</vt:lpstr>
      <vt:lpstr>Engineering evaluation of UX</vt:lpstr>
      <vt:lpstr>Types of UX evaluation methods </vt:lpstr>
      <vt:lpstr>Rigorous UX evaluation methods</vt:lpstr>
      <vt:lpstr>Rigorous UX evaluation methods</vt:lpstr>
      <vt:lpstr>Choose a rigorous empirical method</vt:lpstr>
      <vt:lpstr>Choose a rigorous empirical method</vt:lpstr>
      <vt:lpstr>Rigorous UX evaluation </vt:lpstr>
      <vt:lpstr>If you need a rigorous empirical method</vt:lpstr>
      <vt:lpstr>Rapid UX evaluation methods</vt:lpstr>
      <vt:lpstr>Rapid UX evaluation methods</vt:lpstr>
      <vt:lpstr>Empirical method vs. analytic method </vt:lpstr>
      <vt:lpstr>Empirical method vs. analytic method </vt:lpstr>
      <vt:lpstr>Hybrid methods - analytical and empirical</vt:lpstr>
      <vt:lpstr>Where the dimensions intersect</vt:lpstr>
      <vt:lpstr>Formative data collection techniques </vt:lpstr>
      <vt:lpstr>Critical incident identification</vt:lpstr>
      <vt:lpstr>Critical incident identification</vt:lpstr>
      <vt:lpstr>Think-aloud technique</vt:lpstr>
      <vt:lpstr>Think-aloud technique</vt:lpstr>
      <vt:lpstr>Think-aloud technique</vt:lpstr>
      <vt:lpstr>Think-aloud technique</vt:lpstr>
      <vt:lpstr>Co-discovery think-aloud techniques</vt:lpstr>
      <vt:lpstr>Questionnaires</vt:lpstr>
      <vt:lpstr>Questionnaires</vt:lpstr>
      <vt:lpstr>QUIS</vt:lpstr>
      <vt:lpstr>QUIS</vt:lpstr>
      <vt:lpstr>System Usability Scale (SUS)</vt:lpstr>
      <vt:lpstr>Example, SUS questions </vt:lpstr>
      <vt:lpstr>System Usability Scale (SUS)</vt:lpstr>
      <vt:lpstr> Evaluating emotional impact</vt:lpstr>
      <vt:lpstr>Self reporting of emotional impact</vt:lpstr>
      <vt:lpstr>Observing physiological responses </vt:lpstr>
      <vt:lpstr>Observing physiological responses </vt:lpstr>
      <vt:lpstr>Observing physiological responses </vt:lpstr>
      <vt:lpstr>Interpreting user behavior from video</vt:lpstr>
      <vt:lpstr>Interpreting user behavior from video</vt:lpstr>
      <vt:lpstr>Bio-metrics</vt:lpstr>
      <vt:lpstr>Bio-metrics</vt:lpstr>
      <vt:lpstr>Bio-metrics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319</cp:revision>
  <dcterms:created xsi:type="dcterms:W3CDTF">2012-07-09T18:05:37Z</dcterms:created>
  <dcterms:modified xsi:type="dcterms:W3CDTF">2014-08-31T19:25:56Z</dcterms:modified>
</cp:coreProperties>
</file>