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4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62" r:id="rId22"/>
    <p:sldId id="288" r:id="rId23"/>
    <p:sldId id="290" r:id="rId24"/>
    <p:sldId id="291" r:id="rId25"/>
    <p:sldId id="294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60" r:id="rId34"/>
    <p:sldId id="263" r:id="rId35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52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Think of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progression and advancement. How one thought or idea leads to another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0D944D-B57E-F44E-9B27-928F6681C06B}" type="slidenum">
              <a:rPr lang="en-US" sz="1300"/>
              <a:pPr/>
              <a:t>18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you think when you see these logos?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77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Think emotion and total perception toward an entity, product or group of products. Think of anytime you’ve hear someone say “I hate Mac” or “I hate PC”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450846-6CFB-CE4B-BD7D-A6255717453C}" type="slidenum">
              <a:rPr lang="en-US" sz="1300"/>
              <a:pPr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based on the experience of building materials and their sensory properties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866F5C-7523-AC43-8560-5EB86A632E97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 couldn’t live without xcode…that’s a presence!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A6D411-2BCF-BF41-8764-5241C880FE74}" type="slidenum">
              <a:rPr lang="en-US" sz="1300"/>
              <a:pPr/>
              <a:t>27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an </a:t>
            </a:r>
            <a:r>
              <a:rPr lang="en-US" dirty="0" err="1" smtClean="0"/>
              <a:t>iphone</a:t>
            </a:r>
            <a:r>
              <a:rPr lang="en-US" baseline="0" dirty="0" smtClean="0"/>
              <a:t> or android phone, can you walk outside without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8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Remember, the best referees and umpires are the ones who are anonymous.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D77BC7-7F9A-C047-BA36-306FC0E2889C}" type="slidenum">
              <a:rPr lang="en-US" sz="1300"/>
              <a:pPr/>
              <a:t>34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For UX to be valuable it has to cover every possibility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C6B006-B7D2-2C49-8171-389A148F6E14}" type="slidenum">
              <a:rPr lang="en-US" sz="1300"/>
              <a:pPr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Its ubiquity makes it more complicated than ever. And it is constantly changing.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D2D5F5-B536-7C4D-BA47-F90E17FF021A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Usability and User Experience are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very societal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dependent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and constantly changing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293D68-63B5-F84F-8F1D-80FA03FFE92E}" type="slidenum">
              <a:rPr lang="en-US" sz="1300"/>
              <a:pPr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We </a:t>
            </a:r>
            <a:r>
              <a:rPr lang="en-US">
                <a:ea typeface="ＭＳ Ｐゴシック" charset="0"/>
                <a:cs typeface="ＭＳ Ｐゴシック" charset="0"/>
              </a:rPr>
              <a:t>tend </a:t>
            </a:r>
            <a:r>
              <a:rPr lang="en-US" smtClean="0">
                <a:ea typeface="ＭＳ Ｐゴシック" charset="0"/>
                <a:cs typeface="ＭＳ Ｐゴシック" charset="0"/>
              </a:rPr>
              <a:t>underestimate </a:t>
            </a:r>
            <a:r>
              <a:rPr lang="en-US" dirty="0">
                <a:ea typeface="ＭＳ Ｐゴシック" charset="0"/>
                <a:cs typeface="ＭＳ Ｐゴシック" charset="0"/>
              </a:rPr>
              <a:t>the many types of digital products that necessitate heavy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ux</a:t>
            </a:r>
            <a:r>
              <a:rPr lang="en-US" dirty="0">
                <a:ea typeface="ＭＳ Ｐゴシック" charset="0"/>
                <a:cs typeface="ＭＳ Ｐゴシック" charset="0"/>
              </a:rPr>
              <a:t> testing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2E120E-BDE3-5A4F-88F7-20FDBF4AC46E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Desktop focus? Not so much.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25441B-723E-A741-B766-5FE32F4E8F38}" type="slidenum">
              <a:rPr lang="en-US" sz="1300"/>
              <a:pPr/>
              <a:t>7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User Interaction-&gt;Expectation…hopefully.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B108C5-BAA7-0B4E-A71F-EBAEE57533D0}" type="slidenum">
              <a:rPr lang="en-US" sz="1300"/>
              <a:pPr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Adobe’s Flash is a great example of a UX failure where experts failed to utilize the tool properly.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4CCCDA-154E-8E40-B666-EB6765338B28}" type="slidenum">
              <a:rPr lang="en-US" sz="1300"/>
              <a:pPr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Only after achieving easy, productive usage, should usability extend the experience.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1E0BEF-18A2-FB4A-8432-7779ACA520BB}" type="slidenum">
              <a:rPr lang="en-US" sz="1300"/>
              <a:pPr/>
              <a:t>13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bgr.com/2013/10/28/ios-7-criticism-design-sinclair/" TargetMode="External"/><Relationship Id="rId5" Type="http://schemas.openxmlformats.org/officeDocument/2006/relationships/hyperlink" Target="https://www.healthcare.gov/" TargetMode="External"/><Relationship Id="rId6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jpe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>
                <a:latin typeface="Arial" charset="0"/>
                <a:ea typeface="ＭＳ Ｐゴシック" charset="0"/>
                <a:cs typeface="ＭＳ Ｐゴシック" charset="0"/>
              </a:rPr>
              <a:t>Session #1: Intro and Life Cycles</a:t>
            </a: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Very young to really old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1600200"/>
            <a:ext cx="7688263" cy="2108200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Age of youngest effective computer user?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Age of oldest computer user?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3581400"/>
            <a:ext cx="3071812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656013"/>
            <a:ext cx="4778375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 rIns="35717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From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usability to UX 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0"/>
            <a:ext cx="9067800" cy="4525963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Progression of a maturing discipline</a:t>
            </a:r>
          </a:p>
          <a:p>
            <a:pPr marL="889000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From narrow focus on task performance to overarching characteristics of entire user experience 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Emotion, social and cultural implications 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Fun, style, art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Branding, reputation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Political, social, personal connection </a:t>
            </a:r>
          </a:p>
        </p:txBody>
      </p:sp>
      <p:sp>
        <p:nvSpPr>
          <p:cNvPr id="3277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UX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Usability has always been about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Helping novices perform like experts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Helping experts achieve their potential 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Usability is an issue for expert users, too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Natural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Transparent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Powerful</a:t>
            </a:r>
          </a:p>
        </p:txBody>
      </p:sp>
      <p:sp>
        <p:nvSpPr>
          <p:cNvPr id="3379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UX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Usability has always been about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Making usage easy for everyone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Making everyone productive in usage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Next logical step, include components for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Usefulness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Pleasure and emotional satisfaction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And you get the full user experience </a:t>
            </a:r>
          </a:p>
        </p:txBody>
      </p:sp>
      <p:sp>
        <p:nvSpPr>
          <p:cNvPr id="3584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user experience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991600" cy="2362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The progression of thinking  about usability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An example: User to zoom in on map image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Old days, command language input 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378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239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user experience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Command, via pull-down menu</a:t>
            </a:r>
          </a:p>
        </p:txBody>
      </p:sp>
      <p:pic>
        <p:nvPicPr>
          <p:cNvPr id="38915" name="Picture 4" descr="pull-down 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888"/>
            <a:ext cx="9144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user experience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Direct manipulation, click on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or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icon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9939" name="Picture 4" descr="click on icon 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5344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UX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Embodied,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finger gesture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(multi-touch)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Makes you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realize that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direct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manipulation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with a mouse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is not so direct</a:t>
            </a:r>
          </a:p>
        </p:txBody>
      </p:sp>
      <p:pic>
        <p:nvPicPr>
          <p:cNvPr id="40963" name="Picture 4" descr="map on iP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2211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usability to user experience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Extrapolate to arms and hands in sweeping movements on a </a:t>
            </a: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giga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-pixel display 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To move data and images around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To apply various kinds of analyses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 la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 TV shows like </a:t>
            </a:r>
            <a:r>
              <a:rPr lang="en-US" altLang="ja-JP" i="1" dirty="0">
                <a:latin typeface="Arial" charset="0"/>
                <a:ea typeface="ＭＳ Ｐゴシック" charset="0"/>
              </a:rPr>
              <a:t>Bones</a:t>
            </a:r>
            <a:r>
              <a:rPr lang="en-US" altLang="ja-JP" dirty="0">
                <a:latin typeface="Arial" charset="0"/>
                <a:ea typeface="ＭＳ Ｐゴシック" charset="0"/>
              </a:rPr>
              <a:t>, </a:t>
            </a:r>
            <a:r>
              <a:rPr lang="en-US" altLang="ja-JP" i="1" dirty="0">
                <a:latin typeface="Arial" charset="0"/>
                <a:ea typeface="ＭＳ Ｐゴシック" charset="0"/>
              </a:rPr>
              <a:t>CSI</a:t>
            </a:r>
            <a:endParaRPr lang="en-US" i="1" dirty="0">
              <a:latin typeface="Arial" charset="0"/>
              <a:ea typeface="ＭＳ Ｐゴシック" charset="0"/>
            </a:endParaRPr>
          </a:p>
        </p:txBody>
      </p:sp>
      <p:sp>
        <p:nvSpPr>
          <p:cNvPr id="4198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Rising importance of UX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9144000" cy="4525963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From having to cost-justify usability to having UX drive the industry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Explosion of UX case studies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Increasing intolerance for bad design 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Upsurge of interest in design 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Awareness and demand from marketing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Industry adoption: Apple, Google, Microsoft</a:t>
            </a: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Objectives of this course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714375" y="1447800"/>
            <a:ext cx="7705725" cy="4616450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Applying a usability engineering life cycle</a:t>
            </a:r>
          </a:p>
          <a:p>
            <a:pPr marL="1333500" lvl="1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</a:rPr>
              <a:t>Contextual inquiry and analysis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</a:rPr>
              <a:t>Requirements extraction and design-informing models 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</a:rPr>
              <a:t>Conceptual and detailed design</a:t>
            </a:r>
          </a:p>
          <a:p>
            <a:pPr marL="1333500" lvl="1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</a:rPr>
              <a:t>Iterative prototyping and evaluation</a:t>
            </a:r>
          </a:p>
          <a:p>
            <a:pPr marL="889000" indent="-571500" eaLnBrk="1" hangingPunct="1">
              <a:buSzPct val="171000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Understanding and applying interaction design guidelines</a:t>
            </a:r>
          </a:p>
        </p:txBody>
      </p:sp>
      <p:sp>
        <p:nvSpPr>
          <p:cNvPr id="1741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Branding is part of UX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Icons, logos, brands can mean much more than just the product they represent 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497263"/>
            <a:ext cx="2463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3716338"/>
            <a:ext cx="29654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3362325"/>
            <a:ext cx="29067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24600"/>
            <a:ext cx="6553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Branding, Marketing and Culture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Companies with good reputations are targeted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Company Reputations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Apple’s Criticism – ios7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  <a:hlinkClick r:id="rId5"/>
              </a:rPr>
              <a:t>Obama Care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How is user experience more than usability?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User experience – totality of effects felt by user as result of interaction with 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System, device, or product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Within usage context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User experience vs. usability 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User experience does not replace usability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Usability still essential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Now usability is part of user experience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Usability is pragmatic component</a:t>
            </a:r>
            <a:endParaRPr lang="en-US" i="1">
              <a:latin typeface="Arial" charset="0"/>
              <a:ea typeface="ＭＳ Ｐゴシック" charset="0"/>
            </a:endParaRPr>
          </a:p>
        </p:txBody>
      </p:sp>
      <p:sp>
        <p:nvSpPr>
          <p:cNvPr id="4915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Usability includes 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Learnability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Effectiveness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Efficiency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Productivity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Ease of use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Retainability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Arial" charset="0"/>
              </a:rPr>
              <a:t>User performance aspects of user satisfaction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17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Emotional impact includes 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Pleasure, fun, joy of use, aesthetics, desirability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Engagement, novelty, originality,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coolness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factor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Appeal, self-expression, self-identity, pride of ownership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Elegance, trustworthiness, a feeling of contribution to world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0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Phenomenological aspects of interaction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Deriving from phenomenology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Philosophical examination of foundations of experience and action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Cumulative effects of emotional impact considered over long term</a:t>
            </a:r>
          </a:p>
        </p:txBody>
      </p:sp>
      <p:sp>
        <p:nvSpPr>
          <p:cNvPr id="5222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015288" cy="914400"/>
          </a:xfrm>
        </p:spPr>
        <p:txBody>
          <a:bodyPr/>
          <a:lstStyle/>
          <a:p>
            <a:pPr eaLnBrk="1" hangingPunct="1"/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Presence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of a product 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Presence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a product is relationship with users in which product becomes a personally meaningful part of their lives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An essential part of phenomenological aspects of interaction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Usage of technology takes on a presence in our lifestyles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Technology is used to make meaning in our lives</a:t>
            </a:r>
          </a:p>
          <a:p>
            <a:pPr lvl="1" eaLnBrk="1" hangingPunct="1"/>
            <a:endParaRPr lang="en-US" i="1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Measuring user experience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Neither user experience nor any of its components can be measured directly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We estimate user experience and its components by measuring 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indicators depending on the product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2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Misconceptions about usability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Not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dummy proofing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Not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user-friendliness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Users are not looking for amiability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They need efficient and </a:t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effective tools</a:t>
            </a:r>
          </a:p>
          <a:p>
            <a:pPr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It is not (necessarily) </a:t>
            </a:r>
            <a:br>
              <a:rPr lang="en-US"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latin typeface="Arial" charset="0"/>
                <a:ea typeface="ＭＳ Ｐゴシック" charset="0"/>
                <a:cs typeface="Arial" charset="0"/>
              </a:rPr>
              <a:t>high-tech or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cool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429000"/>
            <a:ext cx="38227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User Experience Process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course is about the user experience process. If you are here, you probably know the following;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1. User Experience is important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2. User Experience is expensive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you probably do not know how arduous the process is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Misconceptions about usability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Doing usability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sometimes thought of as equivalent to usability testing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Diagnostic view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Or sometimes usability is seen to be about dressing it up</a:t>
            </a:r>
          </a:p>
          <a:p>
            <a:pPr lvl="1" eaLnBrk="1" hangingPunct="1"/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After the software is built, I want the usability people to make it look pretty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837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Interaction design is not about software</a:t>
            </a:r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2303463"/>
            <a:ext cx="32766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/>
          </p:cNvSpPr>
          <p:nvPr/>
        </p:nvSpPr>
        <p:spPr bwMode="auto">
          <a:xfrm>
            <a:off x="11113" y="2786063"/>
            <a:ext cx="2884487" cy="2259012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800">
                <a:cs typeface="Arial" charset="0"/>
                <a:sym typeface="Gill Sans" charset="0"/>
              </a:rPr>
              <a:t>Interaction component: How a UI works, it</a:t>
            </a:r>
            <a:r>
              <a:rPr lang="ja-JP" altLang="en-US" sz="2800">
                <a:cs typeface="Arial" charset="0"/>
                <a:sym typeface="Gill Sans" charset="0"/>
              </a:rPr>
              <a:t>’</a:t>
            </a:r>
            <a:r>
              <a:rPr lang="en-US" altLang="ja-JP" sz="2800">
                <a:cs typeface="Arial" charset="0"/>
                <a:sym typeface="Gill Sans" charset="0"/>
              </a:rPr>
              <a:t>s </a:t>
            </a:r>
            <a:r>
              <a:rPr lang="ja-JP" altLang="en-US" sz="2800">
                <a:cs typeface="Arial" charset="0"/>
                <a:sym typeface="Gill Sans" charset="0"/>
              </a:rPr>
              <a:t>“</a:t>
            </a:r>
            <a:r>
              <a:rPr lang="en-US" altLang="ja-JP" sz="2800">
                <a:cs typeface="Arial" charset="0"/>
                <a:sym typeface="Gill Sans" charset="0"/>
              </a:rPr>
              <a:t>look and feel</a:t>
            </a:r>
            <a:r>
              <a:rPr lang="ja-JP" altLang="en-US" sz="2800">
                <a:cs typeface="Arial" charset="0"/>
                <a:sym typeface="Gill Sans" charset="0"/>
              </a:rPr>
              <a:t>”</a:t>
            </a:r>
            <a:r>
              <a:rPr lang="en-US" altLang="ja-JP" sz="2800">
                <a:cs typeface="Arial" charset="0"/>
                <a:sym typeface="Gill Sans" charset="0"/>
              </a:rPr>
              <a:t> and behavior </a:t>
            </a:r>
            <a:endParaRPr lang="en-US" sz="2800">
              <a:cs typeface="Arial" charset="0"/>
              <a:sym typeface="Gill Sans" charset="0"/>
            </a:endParaRPr>
          </a:p>
        </p:txBody>
      </p:sp>
      <p:sp>
        <p:nvSpPr>
          <p:cNvPr id="59396" name="Rectangle 5"/>
          <p:cNvSpPr>
            <a:spLocks/>
          </p:cNvSpPr>
          <p:nvPr/>
        </p:nvSpPr>
        <p:spPr bwMode="auto">
          <a:xfrm>
            <a:off x="6153150" y="2514600"/>
            <a:ext cx="2990850" cy="2795588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sz="2800">
                <a:cs typeface="Arial" charset="0"/>
                <a:sym typeface="Gill Sans" charset="0"/>
              </a:rPr>
              <a:t>UI software component: Code that implements the interaction component </a:t>
            </a:r>
          </a:p>
        </p:txBody>
      </p:sp>
      <p:sp>
        <p:nvSpPr>
          <p:cNvPr id="5939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Two distinct roles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534400" cy="4525963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Interaction designer and UI software designer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Premise: Describing interaction from user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s view should result in more usable design than describing it from software or programmer view</a:t>
            </a:r>
          </a:p>
          <a:p>
            <a:pPr marL="889000" indent="-571500" eaLnBrk="1" hangingPunct="1">
              <a:buSzPct val="171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Inherent conflict of interest: What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s best for the user is seldom easiest for the software developer!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041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UX beats added functionality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Examples: ios over blackberry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Too many options leads to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design paralysis</a:t>
            </a:r>
          </a:p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Feature Fatigue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Hick’s law: The time it takes to make a decision increases with the number and complexity of choices. And as the decision time increases, the user experience suffers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Emotional Impact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Can the emotional impact of Good UX be as positive as the negative impact of a user’s experience?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My personal believe is no, that good ux is expected.</a:t>
            </a: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Use of the term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UX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Almost ubiquitous term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Refers to most things that have to do with designing for a high-quality user experience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Broad usage: the UX field, UX work, UX practitioner, UX team, UX role, UX design, or UX design process.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Why worry about UX?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SzPct val="99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Ubiquitous interaction </a:t>
            </a:r>
          </a:p>
          <a:p>
            <a:pPr marL="609600" indent="-609600" eaLnBrk="1" hangingPunct="1">
              <a:buSzPct val="99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Usage by very young to really old </a:t>
            </a:r>
          </a:p>
          <a:p>
            <a:pPr marL="609600" indent="-609600" eaLnBrk="1" hangingPunct="1">
              <a:buSzPct val="99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Rise of demand for usability </a:t>
            </a:r>
          </a:p>
          <a:p>
            <a:pPr marL="609600" indent="-609600" eaLnBrk="1" hangingPunct="1">
              <a:buSzPct val="99000"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Changing concept of usability</a:t>
            </a: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Changing concept of computing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241675"/>
            <a:ext cx="487362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822575"/>
            <a:ext cx="93503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724275"/>
            <a:ext cx="87471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3608388"/>
            <a:ext cx="2063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687513"/>
            <a:ext cx="242411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036763"/>
            <a:ext cx="8572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473450"/>
            <a:ext cx="150018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175250"/>
            <a:ext cx="812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584450"/>
            <a:ext cx="10445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137025"/>
            <a:ext cx="24193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017713"/>
            <a:ext cx="12223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6797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697038"/>
            <a:ext cx="116046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179763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Changing concept of interaction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51825" cy="1123950"/>
          </a:xfrm>
          <a:solidFill>
            <a:schemeClr val="accent1"/>
          </a:solidFill>
        </p:spPr>
        <p:txBody>
          <a:bodyPr rIns="35717" anchor="ctr"/>
          <a:lstStyle/>
          <a:p>
            <a:pPr marL="0" indent="0" eaLnBrk="1" hangingPunct="1">
              <a:buFontTx/>
              <a:buNone/>
            </a:pPr>
            <a:r>
              <a:rPr lang="ja-JP" altLang="en-US" sz="2800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 sz="2800">
                <a:latin typeface="Arial" charset="0"/>
                <a:ea typeface="ＭＳ Ｐゴシック" charset="0"/>
                <a:cs typeface="Arial" charset="0"/>
              </a:rPr>
              <a:t>The world is not a desktop</a:t>
            </a:r>
            <a:r>
              <a:rPr lang="ja-JP" altLang="en-US" sz="2800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 sz="2800">
                <a:latin typeface="Arial" charset="0"/>
                <a:ea typeface="ＭＳ Ｐゴシック" charset="0"/>
                <a:cs typeface="Arial" charset="0"/>
              </a:rPr>
              <a:t> — </a:t>
            </a:r>
            <a:r>
              <a:rPr lang="en-US" altLang="ja-JP" sz="2000">
                <a:latin typeface="Arial" charset="0"/>
                <a:ea typeface="ＭＳ Ｐゴシック" charset="0"/>
                <a:cs typeface="Arial" charset="0"/>
              </a:rPr>
              <a:t>Tscheligi, 2005 (paraphrasing Mark Weiser)</a:t>
            </a:r>
            <a:endParaRPr lang="en-US" sz="200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276600"/>
            <a:ext cx="27955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28160" r="57333" b="33620"/>
          <a:stretch>
            <a:fillRect/>
          </a:stretch>
        </p:blipFill>
        <p:spPr bwMode="auto">
          <a:xfrm>
            <a:off x="3348038" y="3724275"/>
            <a:ext cx="15938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276600"/>
            <a:ext cx="25971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214813"/>
            <a:ext cx="11620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4848225"/>
            <a:ext cx="20462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4935538"/>
            <a:ext cx="2160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5076825"/>
            <a:ext cx="15446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Interaction 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Adapted from Dictionary.com: mutual or reciprocal action, effect, or influence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Interaction involves an exchange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Definitely not limited to computer systems</a:t>
            </a:r>
          </a:p>
        </p:txBody>
      </p:sp>
      <p:sp>
        <p:nvSpPr>
          <p:cNvPr id="2867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8676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Term 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interaction</a:t>
            </a:r>
            <a:r>
              <a:rPr lang="ja-JP" altLang="en-US">
                <a:latin typeface="Arial" charset="0"/>
                <a:ea typeface="ＭＳ Ｐゴシック" charset="0"/>
                <a:cs typeface="Arial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Arial" charset="0"/>
              </a:rPr>
              <a:t> is broad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Arial" charset="0"/>
              </a:rPr>
              <a:t>Embraces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Seeing, touching, and thinking about system or product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Admiration and anticipation before any physical interaction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Entire experience during interaction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Savoring memory after interaction</a:t>
            </a:r>
          </a:p>
          <a:p>
            <a:pPr lvl="1" eaLnBrk="1" hangingPunct="1">
              <a:buFontTx/>
              <a:buNone/>
            </a:pPr>
            <a:endParaRPr lang="en-US" i="1">
              <a:latin typeface="Arial" charset="0"/>
              <a:ea typeface="ＭＳ Ｐゴシック" charset="0"/>
            </a:endParaRP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15604</TotalTime>
  <Words>1772</Words>
  <Application>Microsoft Macintosh PowerPoint</Application>
  <PresentationFormat>On-screen Show (4:3)</PresentationFormat>
  <Paragraphs>215</Paragraphs>
  <Slides>34</Slides>
  <Notes>16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Radial</vt:lpstr>
      <vt:lpstr>Session #1: Intro and Life Cycles</vt:lpstr>
      <vt:lpstr>Objectives of this course</vt:lpstr>
      <vt:lpstr>The User Experience Process</vt:lpstr>
      <vt:lpstr>Use of the term “UX”</vt:lpstr>
      <vt:lpstr>Why worry about UX?</vt:lpstr>
      <vt:lpstr>Changing concept of computing</vt:lpstr>
      <vt:lpstr>Changing concept of interaction</vt:lpstr>
      <vt:lpstr>Interaction </vt:lpstr>
      <vt:lpstr>Term “interaction” is broad</vt:lpstr>
      <vt:lpstr>Very young to really old</vt:lpstr>
      <vt:lpstr>From usability to UX </vt:lpstr>
      <vt:lpstr>From usability to UX</vt:lpstr>
      <vt:lpstr>From usability to UX</vt:lpstr>
      <vt:lpstr>From usability to user experience</vt:lpstr>
      <vt:lpstr>From usability to user experience</vt:lpstr>
      <vt:lpstr>From usability to user experience</vt:lpstr>
      <vt:lpstr>From usability to UX</vt:lpstr>
      <vt:lpstr>From usability to user experience</vt:lpstr>
      <vt:lpstr>Rising importance of UX</vt:lpstr>
      <vt:lpstr>Branding is part of UX </vt:lpstr>
      <vt:lpstr>Branding, Marketing and Culture</vt:lpstr>
      <vt:lpstr>How is user experience more than usability?</vt:lpstr>
      <vt:lpstr>User experience vs. usability </vt:lpstr>
      <vt:lpstr>Usability includes </vt:lpstr>
      <vt:lpstr>Emotional impact includes </vt:lpstr>
      <vt:lpstr>Phenomenological aspects of interaction</vt:lpstr>
      <vt:lpstr>“Presence” of a product </vt:lpstr>
      <vt:lpstr>Measuring user experience</vt:lpstr>
      <vt:lpstr>Misconceptions about usability</vt:lpstr>
      <vt:lpstr>Misconceptions about usability</vt:lpstr>
      <vt:lpstr>Interaction design is not about software</vt:lpstr>
      <vt:lpstr>Two distinct roles</vt:lpstr>
      <vt:lpstr>UX beats added functionality</vt:lpstr>
      <vt:lpstr>Emotional Impact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271</cp:revision>
  <dcterms:created xsi:type="dcterms:W3CDTF">2012-07-09T18:05:37Z</dcterms:created>
  <dcterms:modified xsi:type="dcterms:W3CDTF">2014-08-03T19:16:27Z</dcterms:modified>
</cp:coreProperties>
</file>