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15"/>
  </p:notesMasterIdLst>
  <p:handoutMasterIdLst>
    <p:handoutMasterId r:id="rId16"/>
  </p:handoutMasterIdLst>
  <p:sldIdLst>
    <p:sldId id="256" r:id="rId2"/>
    <p:sldId id="257" r:id="rId3"/>
    <p:sldId id="258" r:id="rId4"/>
    <p:sldId id="259" r:id="rId5"/>
    <p:sldId id="260" r:id="rId6"/>
    <p:sldId id="261" r:id="rId7"/>
    <p:sldId id="268" r:id="rId8"/>
    <p:sldId id="262" r:id="rId9"/>
    <p:sldId id="263" r:id="rId10"/>
    <p:sldId id="264" r:id="rId11"/>
    <p:sldId id="265" r:id="rId12"/>
    <p:sldId id="266" r:id="rId13"/>
    <p:sldId id="267" r:id="rId14"/>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66"/>
    <a:srgbClr val="CCCCFF"/>
    <a:srgbClr val="FFFF66"/>
    <a:srgbClr val="FF0000"/>
    <a:srgbClr val="777777"/>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352" y="-72"/>
      </p:cViewPr>
      <p:guideLst>
        <p:guide orient="horz" pos="2160"/>
        <p:guide pos="2880"/>
      </p:guideLst>
    </p:cSldViewPr>
  </p:slideViewPr>
  <p:outlineViewPr>
    <p:cViewPr>
      <p:scale>
        <a:sx n="33" d="100"/>
        <a:sy n="33" d="100"/>
      </p:scale>
      <p:origin x="0" y="856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2256" y="-96"/>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1075"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1076"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1077"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9D0629A-00E8-3D41-83E3-238397185B59}" type="slidenum">
              <a:rPr lang="en-US"/>
              <a:pPr>
                <a:defRPr/>
              </a:pPr>
              <a:t>‹#›</a:t>
            </a:fld>
            <a:endParaRPr lang="en-US"/>
          </a:p>
        </p:txBody>
      </p:sp>
    </p:spTree>
    <p:extLst>
      <p:ext uri="{BB962C8B-B14F-4D97-AF65-F5344CB8AC3E}">
        <p14:creationId xmlns:p14="http://schemas.microsoft.com/office/powerpoint/2010/main" val="369854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defTabSz="930275" eaLnBrk="1" hangingPunct="1">
              <a:defRPr sz="1300"/>
            </a:lvl1pPr>
          </a:lstStyle>
          <a:p>
            <a:pPr>
              <a:defRPr/>
            </a:pPr>
            <a:endParaRPr lang="en-US"/>
          </a:p>
        </p:txBody>
      </p:sp>
      <p:sp>
        <p:nvSpPr>
          <p:cNvPr id="15363"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algn="r" defTabSz="930275" eaLnBrk="1" hangingPunct="1">
              <a:defRPr sz="13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defTabSz="930275" eaLnBrk="1" hangingPunct="1">
              <a:defRPr sz="1300"/>
            </a:lvl1pPr>
          </a:lstStyle>
          <a:p>
            <a:pPr>
              <a:defRPr/>
            </a:pPr>
            <a:endParaRPr lang="en-US"/>
          </a:p>
        </p:txBody>
      </p:sp>
      <p:sp>
        <p:nvSpPr>
          <p:cNvPr id="15367"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algn="r" defTabSz="930275" eaLnBrk="1" hangingPunct="1">
              <a:defRPr sz="1300"/>
            </a:lvl1pPr>
          </a:lstStyle>
          <a:p>
            <a:pPr>
              <a:defRPr/>
            </a:pPr>
            <a:fld id="{D19376C2-EBD2-B34C-A704-161ADBF11641}" type="slidenum">
              <a:rPr lang="en-US"/>
              <a:pPr>
                <a:defRPr/>
              </a:pPr>
              <a:t>‹#›</a:t>
            </a:fld>
            <a:endParaRPr lang="en-US"/>
          </a:p>
        </p:txBody>
      </p:sp>
    </p:spTree>
    <p:extLst>
      <p:ext uri="{BB962C8B-B14F-4D97-AF65-F5344CB8AC3E}">
        <p14:creationId xmlns:p14="http://schemas.microsoft.com/office/powerpoint/2010/main" val="26676883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8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ＭＳ Ｐゴシック" charset="0"/>
                <a:cs typeface="ＭＳ Ｐゴシック" charset="0"/>
              </a:defRPr>
            </a:lvl1pPr>
            <a:lvl2pPr marL="742950" indent="-285750" defTabSz="930275">
              <a:defRPr sz="2400">
                <a:solidFill>
                  <a:schemeClr val="tx1"/>
                </a:solidFill>
                <a:latin typeface="Arial" charset="0"/>
                <a:ea typeface="ＭＳ Ｐゴシック" charset="0"/>
              </a:defRPr>
            </a:lvl2pPr>
            <a:lvl3pPr marL="1143000" indent="-228600" defTabSz="930275">
              <a:defRPr sz="2400">
                <a:solidFill>
                  <a:schemeClr val="tx1"/>
                </a:solidFill>
                <a:latin typeface="Arial" charset="0"/>
                <a:ea typeface="ＭＳ Ｐゴシック" charset="0"/>
              </a:defRPr>
            </a:lvl3pPr>
            <a:lvl4pPr marL="1600200" indent="-228600" defTabSz="930275">
              <a:defRPr sz="2400">
                <a:solidFill>
                  <a:schemeClr val="tx1"/>
                </a:solidFill>
                <a:latin typeface="Arial" charset="0"/>
                <a:ea typeface="ＭＳ Ｐゴシック" charset="0"/>
              </a:defRPr>
            </a:lvl4pPr>
            <a:lvl5pPr marL="2057400" indent="-228600" defTabSz="930275">
              <a:defRPr sz="2400">
                <a:solidFill>
                  <a:schemeClr val="tx1"/>
                </a:solidFill>
                <a:latin typeface="Arial" charset="0"/>
                <a:ea typeface="ＭＳ Ｐゴシック" charset="0"/>
              </a:defRPr>
            </a:lvl5pPr>
            <a:lvl6pPr marL="2514600" indent="-228600"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0275" eaLnBrk="0" fontAlgn="base" hangingPunct="0">
              <a:spcBef>
                <a:spcPct val="0"/>
              </a:spcBef>
              <a:spcAft>
                <a:spcPct val="0"/>
              </a:spcAft>
              <a:defRPr sz="2400">
                <a:solidFill>
                  <a:schemeClr val="tx1"/>
                </a:solidFill>
                <a:latin typeface="Arial" charset="0"/>
                <a:ea typeface="ＭＳ Ｐゴシック" charset="0"/>
              </a:defRPr>
            </a:lvl9pPr>
          </a:lstStyle>
          <a:p>
            <a:fld id="{CBC47B5F-17FA-1740-B1E3-6FA93234E0EB}" type="slidenum">
              <a:rPr lang="en-US" sz="1300"/>
              <a:pPr/>
              <a:t>1</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70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May include a set of use cases that describe interactions the users will have with the product</a:t>
            </a:r>
            <a:endParaRPr lang="en-US" dirty="0"/>
          </a:p>
        </p:txBody>
      </p:sp>
      <p:sp>
        <p:nvSpPr>
          <p:cNvPr id="4" name="Slide Number Placeholder 3"/>
          <p:cNvSpPr>
            <a:spLocks noGrp="1"/>
          </p:cNvSpPr>
          <p:nvPr>
            <p:ph type="sldNum" sz="quarter" idx="10"/>
          </p:nvPr>
        </p:nvSpPr>
        <p:spPr/>
        <p:txBody>
          <a:bodyPr/>
          <a:lstStyle/>
          <a:p>
            <a:pPr>
              <a:defRPr/>
            </a:pPr>
            <a:fld id="{D19376C2-EBD2-B34C-A704-161ADBF11641}" type="slidenum">
              <a:rPr lang="en-US" smtClean="0"/>
              <a:pPr>
                <a:defRPr/>
              </a:pPr>
              <a:t>5</a:t>
            </a:fld>
            <a:endParaRPr lang="en-US"/>
          </a:p>
        </p:txBody>
      </p:sp>
    </p:spTree>
    <p:extLst>
      <p:ext uri="{BB962C8B-B14F-4D97-AF65-F5344CB8AC3E}">
        <p14:creationId xmlns:p14="http://schemas.microsoft.com/office/powerpoint/2010/main" val="152706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a diagram of</a:t>
            </a:r>
            <a:r>
              <a:rPr lang="en-US" baseline="0" dirty="0" smtClean="0"/>
              <a:t> a brainstorming session. The diagram is from http://</a:t>
            </a:r>
            <a:r>
              <a:rPr lang="en-US" baseline="0" dirty="0" err="1" smtClean="0"/>
              <a:t>studiobrianlaw.wordpress.com</a:t>
            </a:r>
            <a:r>
              <a:rPr lang="en-US" baseline="0" dirty="0" smtClean="0"/>
              <a:t>/tag/</a:t>
            </a:r>
            <a:r>
              <a:rPr lang="en-US" baseline="0" dirty="0" err="1" smtClean="0"/>
              <a:t>myers-briggs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19376C2-EBD2-B34C-A704-161ADBF11641}" type="slidenum">
              <a:rPr lang="en-US" smtClean="0"/>
              <a:pPr>
                <a:defRPr/>
              </a:pPr>
              <a:t>7</a:t>
            </a:fld>
            <a:endParaRPr lang="en-US"/>
          </a:p>
        </p:txBody>
      </p:sp>
    </p:spTree>
    <p:extLst>
      <p:ext uri="{BB962C8B-B14F-4D97-AF65-F5344CB8AC3E}">
        <p14:creationId xmlns:p14="http://schemas.microsoft.com/office/powerpoint/2010/main" val="4083697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Inductive to deductive is key here. Time to put on our thinking caps!</a:t>
            </a:r>
            <a:endParaRPr lang="en-US" dirty="0"/>
          </a:p>
        </p:txBody>
      </p:sp>
      <p:sp>
        <p:nvSpPr>
          <p:cNvPr id="4" name="Slide Number Placeholder 3"/>
          <p:cNvSpPr>
            <a:spLocks noGrp="1"/>
          </p:cNvSpPr>
          <p:nvPr>
            <p:ph type="sldNum" sz="quarter" idx="10"/>
          </p:nvPr>
        </p:nvSpPr>
        <p:spPr/>
        <p:txBody>
          <a:bodyPr/>
          <a:lstStyle/>
          <a:p>
            <a:pPr>
              <a:defRPr/>
            </a:pPr>
            <a:fld id="{D19376C2-EBD2-B34C-A704-161ADBF11641}" type="slidenum">
              <a:rPr lang="en-US" smtClean="0"/>
              <a:pPr>
                <a:defRPr/>
              </a:pPr>
              <a:t>8</a:t>
            </a:fld>
            <a:endParaRPr lang="en-US"/>
          </a:p>
        </p:txBody>
      </p:sp>
    </p:spTree>
    <p:extLst>
      <p:ext uri="{BB962C8B-B14F-4D97-AF65-F5344CB8AC3E}">
        <p14:creationId xmlns:p14="http://schemas.microsoft.com/office/powerpoint/2010/main" val="851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 but not science?</a:t>
            </a:r>
            <a:r>
              <a:rPr lang="en-US" baseline="0" dirty="0" smtClean="0"/>
              <a:t> Communication without clutter for our designers.</a:t>
            </a:r>
            <a:endParaRPr lang="en-US" dirty="0"/>
          </a:p>
        </p:txBody>
      </p:sp>
      <p:sp>
        <p:nvSpPr>
          <p:cNvPr id="4" name="Slide Number Placeholder 3"/>
          <p:cNvSpPr>
            <a:spLocks noGrp="1"/>
          </p:cNvSpPr>
          <p:nvPr>
            <p:ph type="sldNum" sz="quarter" idx="10"/>
          </p:nvPr>
        </p:nvSpPr>
        <p:spPr/>
        <p:txBody>
          <a:bodyPr/>
          <a:lstStyle/>
          <a:p>
            <a:pPr>
              <a:defRPr/>
            </a:pPr>
            <a:fld id="{D19376C2-EBD2-B34C-A704-161ADBF11641}" type="slidenum">
              <a:rPr lang="en-US" smtClean="0"/>
              <a:pPr>
                <a:defRPr/>
              </a:pPr>
              <a:t>9</a:t>
            </a:fld>
            <a:endParaRPr lang="en-US"/>
          </a:p>
        </p:txBody>
      </p:sp>
    </p:spTree>
    <p:extLst>
      <p:ext uri="{BB962C8B-B14F-4D97-AF65-F5344CB8AC3E}">
        <p14:creationId xmlns:p14="http://schemas.microsoft.com/office/powerpoint/2010/main" val="152859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Careful with adding work to your own project. Remember,</a:t>
            </a:r>
            <a:r>
              <a:rPr lang="en-US" baseline="0" dirty="0" smtClean="0"/>
              <a:t> you getting paid for documented deliverables only, not invented requirements.</a:t>
            </a:r>
            <a:endParaRPr lang="en-US" dirty="0"/>
          </a:p>
        </p:txBody>
      </p:sp>
      <p:sp>
        <p:nvSpPr>
          <p:cNvPr id="4" name="Slide Number Placeholder 3"/>
          <p:cNvSpPr>
            <a:spLocks noGrp="1"/>
          </p:cNvSpPr>
          <p:nvPr>
            <p:ph type="sldNum" sz="quarter" idx="10"/>
          </p:nvPr>
        </p:nvSpPr>
        <p:spPr/>
        <p:txBody>
          <a:bodyPr/>
          <a:lstStyle/>
          <a:p>
            <a:pPr>
              <a:defRPr/>
            </a:pPr>
            <a:fld id="{D19376C2-EBD2-B34C-A704-161ADBF11641}" type="slidenum">
              <a:rPr lang="en-US" smtClean="0"/>
              <a:pPr>
                <a:defRPr/>
              </a:pPr>
              <a:t>12</a:t>
            </a:fld>
            <a:endParaRPr lang="en-US"/>
          </a:p>
        </p:txBody>
      </p:sp>
    </p:spTree>
    <p:extLst>
      <p:ext uri="{BB962C8B-B14F-4D97-AF65-F5344CB8AC3E}">
        <p14:creationId xmlns:p14="http://schemas.microsoft.com/office/powerpoint/2010/main" val="2492261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144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latin typeface="Times New Roman"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eaLnBrk="1" hangingPunct="1"/>
              <a:endParaRPr lang="en-US" sz="2400">
                <a:latin typeface="Times New Roman"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6751 w 4917"/>
                <a:gd name="T3" fmla="*/ -1 h 1000"/>
                <a:gd name="T4" fmla="*/ 7515 w 4917"/>
                <a:gd name="T5" fmla="*/ 765 h 1000"/>
                <a:gd name="T6" fmla="*/ 6750 w 4917"/>
                <a:gd name="T7" fmla="*/ 1529 h 1000"/>
                <a:gd name="T8" fmla="*/ 0 w 4917"/>
                <a:gd name="T9" fmla="*/ 1529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27"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5128"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10"/>
          <p:cNvSpPr>
            <a:spLocks noGrp="1" noChangeArrowheads="1"/>
          </p:cNvSpPr>
          <p:nvPr>
            <p:ph type="ftr" sz="quarter" idx="10"/>
          </p:nvPr>
        </p:nvSpPr>
        <p:spPr>
          <a:xfrm>
            <a:off x="0" y="6248400"/>
            <a:ext cx="9144000" cy="457200"/>
          </a:xfrm>
        </p:spPr>
        <p:txBody>
          <a:bodyPr/>
          <a:lstStyle>
            <a:lvl1pPr algn="ct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143498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09158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30929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04134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300308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06822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0832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576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01676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00024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9032611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latin typeface="Times New Roman" charset="0"/>
              </a:endParaRPr>
            </a:p>
          </p:txBody>
        </p:sp>
        <p:sp>
          <p:nvSpPr>
            <p:cNvPr id="1032" name="AutoShape 4"/>
            <p:cNvSpPr>
              <a:spLocks noChangeArrowheads="1"/>
            </p:cNvSpPr>
            <p:nvPr/>
          </p:nvSpPr>
          <p:spPr bwMode="blackWhite">
            <a:xfrm>
              <a:off x="0" y="96"/>
              <a:ext cx="5376" cy="768"/>
            </a:xfrm>
            <a:custGeom>
              <a:avLst/>
              <a:gdLst>
                <a:gd name="T0" fmla="*/ 0 w 7000"/>
                <a:gd name="T1" fmla="*/ 0 h 1000"/>
                <a:gd name="T2" fmla="*/ 2945 w 7000"/>
                <a:gd name="T3" fmla="*/ -1 h 1000"/>
                <a:gd name="T4" fmla="*/ 3171 w 7000"/>
                <a:gd name="T5" fmla="*/ 227 h 1000"/>
                <a:gd name="T6" fmla="*/ 2944 w 7000"/>
                <a:gd name="T7" fmla="*/ 453 h 1000"/>
                <a:gd name="T8" fmla="*/ 0 w 7000"/>
                <a:gd name="T9" fmla="*/ 453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3"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1" name="Rectangle 15"/>
          <p:cNvSpPr>
            <a:spLocks noGrp="1" noChangeArrowheads="1"/>
          </p:cNvSpPr>
          <p:nvPr>
            <p:ph type="ftr" sz="quarter" idx="3"/>
          </p:nvPr>
        </p:nvSpPr>
        <p:spPr bwMode="auto">
          <a:xfrm>
            <a:off x="457200" y="6248400"/>
            <a:ext cx="6553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50000"/>
              </a:spcBef>
              <a:defRPr sz="1000">
                <a:cs typeface="Arial" charset="0"/>
              </a:defRPr>
            </a:lvl1pPr>
          </a:lstStyle>
          <a:p>
            <a:pPr>
              <a:defRPr/>
            </a:pPr>
            <a:r>
              <a:rPr lang="en-US"/>
              <a:t>© Kristian Secor 2014 UC San Diego Extension Online Learning Course: Principles of User Experience</a:t>
            </a:r>
          </a:p>
        </p:txBody>
      </p:sp>
      <p:sp>
        <p:nvSpPr>
          <p:cNvPr id="4112" name="Text Box 16"/>
          <p:cNvSpPr txBox="1">
            <a:spLocks noChangeArrowheads="1"/>
          </p:cNvSpPr>
          <p:nvPr userDrawn="1"/>
        </p:nvSpPr>
        <p:spPr bwMode="auto">
          <a:xfrm>
            <a:off x="8229600" y="6477000"/>
            <a:ext cx="533400" cy="24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fld id="{3CDCB9BD-CFA8-9F41-AA19-3EF7EEE4652C}" type="slidenum">
              <a:rPr lang="en-US" sz="1000" smtClean="0"/>
              <a:pPr>
                <a:spcBef>
                  <a:spcPct val="50000"/>
                </a:spcBef>
                <a:defRPr/>
              </a:pPr>
              <a:t>‹#›</a:t>
            </a:fld>
            <a:endParaRPr lang="en-US" sz="1000" smtClean="0"/>
          </a:p>
        </p:txBody>
      </p:sp>
    </p:spTree>
  </p:cSld>
  <p:clrMap bg1="lt1" tx1="dk1" bg2="lt2" tx2="dk2" accent1="accent1" accent2="accent2" accent3="accent3" accent4="accent4" accent5="accent5" accent6="accent6" hlink="hlink" folHlink="folHlink"/>
  <p:sldLayoutIdLst>
    <p:sldLayoutId id="2147483768"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emf"/><Relationship Id="rId5"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emf"/><Relationship Id="rId5"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0"/>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cs typeface="Arial" charset="0"/>
              </a:rPr>
              <a:t>© Kristian Secor 2014 UC San Diego Extension Online Learning Course: Principles of User Experience</a:t>
            </a:r>
          </a:p>
        </p:txBody>
      </p:sp>
      <p:sp>
        <p:nvSpPr>
          <p:cNvPr id="15362" name="Rectangle 2"/>
          <p:cNvSpPr>
            <a:spLocks noGrp="1" noChangeArrowheads="1"/>
          </p:cNvSpPr>
          <p:nvPr>
            <p:ph type="ctrTitle"/>
          </p:nvPr>
        </p:nvSpPr>
        <p:spPr/>
        <p:txBody>
          <a:bodyPr/>
          <a:lstStyle/>
          <a:p>
            <a:pPr eaLnBrk="1" hangingPunct="1"/>
            <a:r>
              <a:rPr lang="en-US" sz="4200" dirty="0">
                <a:latin typeface="Arial" charset="0"/>
                <a:ea typeface="ＭＳ Ｐゴシック" charset="0"/>
                <a:cs typeface="ＭＳ Ｐゴシック" charset="0"/>
              </a:rPr>
              <a:t>Session </a:t>
            </a:r>
            <a:r>
              <a:rPr lang="en-US" sz="4200" dirty="0" smtClean="0">
                <a:latin typeface="Arial" charset="0"/>
                <a:ea typeface="ＭＳ Ｐゴシック" charset="0"/>
                <a:cs typeface="ＭＳ Ｐゴシック" charset="0"/>
              </a:rPr>
              <a:t>#3: Requirements &amp; Analysis</a:t>
            </a:r>
            <a:endParaRPr lang="en-US" sz="4200" dirty="0">
              <a:latin typeface="Arial" charset="0"/>
              <a:ea typeface="ＭＳ Ｐゴシック" charset="0"/>
              <a:cs typeface="ＭＳ Ｐゴシック" charset="0"/>
            </a:endParaRPr>
          </a:p>
        </p:txBody>
      </p:sp>
      <p:pic>
        <p:nvPicPr>
          <p:cNvPr id="15363" name="Picture 7"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343400"/>
            <a:ext cx="23876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9"/>
          <p:cNvSpPr>
            <a:spLocks noGrp="1" noChangeArrowheads="1"/>
          </p:cNvSpPr>
          <p:nvPr>
            <p:ph type="subTitle" idx="1"/>
          </p:nvPr>
        </p:nvSpPr>
        <p:spPr/>
        <p:txBody>
          <a:bodyPr/>
          <a:lstStyle/>
          <a:p>
            <a:pPr eaLnBrk="1" hangingPunct="1">
              <a:buFont typeface="Wingdings" charset="0"/>
              <a:buNone/>
            </a:pPr>
            <a:endParaRPr lang="en-US" dirty="0">
              <a:latin typeface="Arial" charset="0"/>
              <a:ea typeface="ＭＳ Ｐゴシック" charset="0"/>
              <a:cs typeface="ＭＳ Ｐゴシック"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457200" y="3276600"/>
            <a:ext cx="8153400" cy="2590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674" name="Rectangle 2"/>
          <p:cNvSpPr>
            <a:spLocks noGrp="1" noChangeArrowheads="1"/>
          </p:cNvSpPr>
          <p:nvPr>
            <p:ph type="title"/>
          </p:nvPr>
        </p:nvSpPr>
        <p:spPr>
          <a:xfrm>
            <a:off x="0" y="274638"/>
            <a:ext cx="9144000" cy="1143000"/>
          </a:xfrm>
        </p:spPr>
        <p:txBody>
          <a:bodyPr/>
          <a:lstStyle/>
          <a:p>
            <a:pPr eaLnBrk="1" hangingPunct="1">
              <a:defRPr/>
            </a:pPr>
            <a:r>
              <a:rPr lang="en-US">
                <a:latin typeface="Arial" charset="0"/>
              </a:rPr>
              <a:t>Example requirement statement</a:t>
            </a:r>
          </a:p>
        </p:txBody>
      </p:sp>
      <p:sp>
        <p:nvSpPr>
          <p:cNvPr id="28675" name="Rectangle 3"/>
          <p:cNvSpPr>
            <a:spLocks noGrp="1" noChangeArrowheads="1"/>
          </p:cNvSpPr>
          <p:nvPr>
            <p:ph idx="1"/>
          </p:nvPr>
        </p:nvSpPr>
        <p:spPr/>
        <p:txBody>
          <a:bodyPr/>
          <a:lstStyle/>
          <a:p>
            <a:pPr eaLnBrk="1" hangingPunct="1">
              <a:defRPr/>
            </a:pPr>
            <a:r>
              <a:rPr lang="en-US" dirty="0">
                <a:latin typeface="Arial" charset="0"/>
              </a:rPr>
              <a:t>Work activity note: </a:t>
            </a:r>
            <a:r>
              <a:rPr lang="ja-JP" altLang="en-US" dirty="0">
                <a:latin typeface="Arial" charset="0"/>
              </a:rPr>
              <a:t>“</a:t>
            </a:r>
            <a:r>
              <a:rPr lang="en-US" dirty="0">
                <a:latin typeface="Arial" charset="0"/>
              </a:rPr>
              <a:t>I am concerned about privacy and security of my transactions</a:t>
            </a:r>
            <a:r>
              <a:rPr lang="ja-JP" altLang="en-US" dirty="0">
                <a:latin typeface="Arial" charset="0"/>
              </a:rPr>
              <a:t>”</a:t>
            </a:r>
            <a:endParaRPr lang="en-US" dirty="0">
              <a:latin typeface="Arial" charset="0"/>
            </a:endParaRPr>
          </a:p>
          <a:p>
            <a:pPr eaLnBrk="1" hangingPunct="1">
              <a:buFontTx/>
              <a:buNone/>
              <a:defRPr/>
            </a:pPr>
            <a:endParaRPr lang="en-US" sz="2000" dirty="0" smtClean="0">
              <a:latin typeface="Arial" charset="0"/>
            </a:endParaRPr>
          </a:p>
          <a:p>
            <a:pPr eaLnBrk="1" hangingPunct="1">
              <a:buFontTx/>
              <a:buNone/>
              <a:defRPr/>
            </a:pPr>
            <a:r>
              <a:rPr lang="en-US" sz="2000" dirty="0" smtClean="0">
                <a:latin typeface="Arial" charset="0"/>
              </a:rPr>
              <a:t>Security</a:t>
            </a:r>
            <a:endParaRPr lang="en-US" sz="2000" dirty="0">
              <a:latin typeface="Arial" charset="0"/>
            </a:endParaRPr>
          </a:p>
          <a:p>
            <a:pPr eaLnBrk="1" hangingPunct="1">
              <a:buFontTx/>
              <a:buNone/>
              <a:defRPr/>
            </a:pPr>
            <a:r>
              <a:rPr lang="en-US" sz="2000" dirty="0">
                <a:latin typeface="Arial" charset="0"/>
              </a:rPr>
              <a:t>Privacy of ticket–buyer transactions</a:t>
            </a:r>
          </a:p>
          <a:p>
            <a:pPr eaLnBrk="1" hangingPunct="1">
              <a:buFontTx/>
              <a:buNone/>
              <a:defRPr/>
            </a:pPr>
            <a:r>
              <a:rPr lang="en-US" sz="2000" dirty="0">
                <a:latin typeface="Arial" charset="0"/>
              </a:rPr>
              <a:t>Shall protect security and privacy of ticket-buyer transactions [C19]</a:t>
            </a:r>
          </a:p>
          <a:p>
            <a:pPr eaLnBrk="1" hangingPunct="1">
              <a:buFontTx/>
              <a:buNone/>
              <a:defRPr/>
            </a:pPr>
            <a:r>
              <a:rPr lang="en-US" sz="2000" dirty="0">
                <a:latin typeface="Arial" charset="0"/>
              </a:rPr>
              <a:t>Note: In design, consider timeout feature to clear screen between customers.</a:t>
            </a:r>
          </a:p>
        </p:txBody>
      </p:sp>
      <p:sp>
        <p:nvSpPr>
          <p:cNvPr id="23556" name="Footer Placeholder 1"/>
          <p:cNvSpPr>
            <a:spLocks noGrp="1"/>
          </p:cNvSpPr>
          <p:nvPr>
            <p:ph type="ftr" sz="quarter" idx="4294967295"/>
          </p:nvPr>
        </p:nvSpPr>
        <p:spPr bwMode="auto">
          <a:xfrm>
            <a:off x="457200" y="6248400"/>
            <a:ext cx="80010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291914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457200" y="2667000"/>
            <a:ext cx="8229600" cy="3657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4818" name="Rectangle 2"/>
          <p:cNvSpPr>
            <a:spLocks noGrp="1" noChangeArrowheads="1"/>
          </p:cNvSpPr>
          <p:nvPr>
            <p:ph type="title"/>
          </p:nvPr>
        </p:nvSpPr>
        <p:spPr>
          <a:xfrm>
            <a:off x="457200" y="-152400"/>
            <a:ext cx="8229600" cy="1143000"/>
          </a:xfrm>
        </p:spPr>
        <p:txBody>
          <a:bodyPr/>
          <a:lstStyle/>
          <a:p>
            <a:pPr eaLnBrk="1" hangingPunct="1">
              <a:defRPr/>
            </a:pPr>
            <a:r>
              <a:rPr lang="en-US">
                <a:latin typeface="Arial" charset="0"/>
              </a:rPr>
              <a:t>Another example</a:t>
            </a:r>
          </a:p>
        </p:txBody>
      </p:sp>
      <p:sp>
        <p:nvSpPr>
          <p:cNvPr id="34819" name="Rectangle 3"/>
          <p:cNvSpPr>
            <a:spLocks noGrp="1" noChangeArrowheads="1"/>
          </p:cNvSpPr>
          <p:nvPr>
            <p:ph idx="1"/>
          </p:nvPr>
        </p:nvSpPr>
        <p:spPr>
          <a:xfrm>
            <a:off x="457200" y="1371600"/>
            <a:ext cx="8229600" cy="4525963"/>
          </a:xfrm>
        </p:spPr>
        <p:txBody>
          <a:bodyPr/>
          <a:lstStyle/>
          <a:p>
            <a:pPr eaLnBrk="1" hangingPunct="1"/>
            <a:r>
              <a:rPr lang="en-US" sz="2800" dirty="0">
                <a:latin typeface="Arial" charset="0"/>
                <a:ea typeface="ＭＳ Ｐゴシック" charset="0"/>
              </a:rPr>
              <a:t>Work activity note: </a:t>
            </a:r>
            <a:r>
              <a:rPr lang="ja-JP" altLang="en-US" sz="2800" dirty="0">
                <a:latin typeface="Arial" charset="0"/>
                <a:ea typeface="ＭＳ Ｐゴシック" charset="0"/>
              </a:rPr>
              <a:t>“</a:t>
            </a:r>
            <a:r>
              <a:rPr lang="en-US" altLang="ja-JP" sz="2800" dirty="0">
                <a:latin typeface="Arial" charset="0"/>
                <a:ea typeface="ＭＳ Ｐゴシック" charset="0"/>
              </a:rPr>
              <a:t>I sometimes want to find events that have to do with my own personal interests</a:t>
            </a:r>
            <a:r>
              <a:rPr lang="ja-JP" altLang="en-US" sz="2800" dirty="0" smtClean="0">
                <a:latin typeface="Arial" charset="0"/>
                <a:ea typeface="ＭＳ Ｐゴシック" charset="0"/>
              </a:rPr>
              <a:t>”</a:t>
            </a:r>
            <a:endParaRPr lang="en-US" altLang="ja-JP" sz="2800" dirty="0">
              <a:latin typeface="Arial" charset="0"/>
              <a:ea typeface="ＭＳ Ｐゴシック" charset="0"/>
            </a:endParaRPr>
          </a:p>
          <a:p>
            <a:pPr eaLnBrk="1" hangingPunct="1">
              <a:lnSpc>
                <a:spcPct val="90000"/>
              </a:lnSpc>
              <a:buFontTx/>
              <a:buNone/>
            </a:pPr>
            <a:r>
              <a:rPr lang="en-US" sz="2000" dirty="0">
                <a:latin typeface="Arial" charset="0"/>
                <a:ea typeface="ＭＳ Ｐゴシック" charset="0"/>
              </a:rPr>
              <a:t>Transaction flow</a:t>
            </a:r>
          </a:p>
          <a:p>
            <a:pPr eaLnBrk="1" hangingPunct="1">
              <a:lnSpc>
                <a:spcPct val="90000"/>
              </a:lnSpc>
              <a:buFontTx/>
              <a:buNone/>
            </a:pPr>
            <a:r>
              <a:rPr lang="en-US" sz="2000" dirty="0">
                <a:latin typeface="Arial" charset="0"/>
                <a:ea typeface="ＭＳ Ｐゴシック" charset="0"/>
              </a:rPr>
              <a:t>Recommendations for buying</a:t>
            </a:r>
          </a:p>
          <a:p>
            <a:pPr eaLnBrk="1" hangingPunct="1">
              <a:lnSpc>
                <a:spcPct val="90000"/>
              </a:lnSpc>
              <a:buFontTx/>
              <a:buNone/>
            </a:pPr>
            <a:r>
              <a:rPr lang="en-US" sz="2000" dirty="0">
                <a:latin typeface="Arial" charset="0"/>
                <a:ea typeface="ＭＳ Ｐゴシック" charset="0"/>
              </a:rPr>
              <a:t>Ticket-buyer purchases shall be supported by recommendations for the purchase of related items. [DE2].</a:t>
            </a:r>
          </a:p>
          <a:p>
            <a:pPr eaLnBrk="1" hangingPunct="1">
              <a:lnSpc>
                <a:spcPct val="90000"/>
              </a:lnSpc>
              <a:buFontTx/>
              <a:buNone/>
            </a:pPr>
            <a:r>
              <a:rPr lang="en-US" sz="2000" dirty="0">
                <a:latin typeface="Arial" charset="0"/>
                <a:ea typeface="ＭＳ Ｐゴシック" charset="0"/>
              </a:rPr>
              <a:t>Implied system requirement: During a transaction session the Ticket Kiosk System shall keep track of the kinds of choices made by the ticket buyer along with the choices of other ticket buyers who bought this item. [DE2].</a:t>
            </a:r>
          </a:p>
          <a:p>
            <a:pPr eaLnBrk="1" hangingPunct="1">
              <a:lnSpc>
                <a:spcPct val="90000"/>
              </a:lnSpc>
              <a:buFontTx/>
              <a:buNone/>
            </a:pPr>
            <a:r>
              <a:rPr lang="en-US" sz="2000" dirty="0">
                <a:latin typeface="Arial" charset="0"/>
                <a:ea typeface="ＭＳ Ｐゴシック" charset="0"/>
              </a:rPr>
              <a:t>Note: </a:t>
            </a:r>
            <a:r>
              <a:rPr lang="en-US" sz="2000" dirty="0" err="1">
                <a:latin typeface="Arial" charset="0"/>
                <a:ea typeface="ＭＳ Ｐゴシック" charset="0"/>
              </a:rPr>
              <a:t>Amazon.com</a:t>
            </a:r>
            <a:r>
              <a:rPr lang="en-US" sz="2000" dirty="0">
                <a:latin typeface="Arial" charset="0"/>
                <a:ea typeface="ＭＳ Ｐゴシック" charset="0"/>
              </a:rPr>
              <a:t> is a model for this feature.</a:t>
            </a:r>
          </a:p>
        </p:txBody>
      </p:sp>
      <p:sp>
        <p:nvSpPr>
          <p:cNvPr id="2" name="Footer Placeholder 1"/>
          <p:cNvSpPr>
            <a:spLocks noGrp="1"/>
          </p:cNvSpPr>
          <p:nvPr>
            <p:ph type="ftr" sz="quarter" idx="10"/>
          </p:nvPr>
        </p:nvSpPr>
        <p:spPr/>
        <p:txBody>
          <a:bodyPr/>
          <a:lstStyle/>
          <a:p>
            <a:pPr>
              <a:defRPr/>
            </a:pPr>
            <a:r>
              <a:rPr lang="en-US" smtClean="0"/>
              <a:t>© Kristian Secor 2014 UC San Diego Extension Online Learning Course: Principles of User Experience</a:t>
            </a: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3650823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274638"/>
            <a:ext cx="8229600" cy="1143000"/>
          </a:xfrm>
        </p:spPr>
        <p:txBody>
          <a:bodyPr lIns="35717" tIns="35717" rIns="35717" bIns="35717"/>
          <a:lstStyle/>
          <a:p>
            <a:pPr eaLnBrk="1" hangingPunct="1">
              <a:defRPr/>
            </a:pPr>
            <a:r>
              <a:rPr lang="en-US" dirty="0"/>
              <a:t>Importance </a:t>
            </a:r>
            <a:r>
              <a:rPr lang="en-US" dirty="0" smtClean="0"/>
              <a:t>of deduction</a:t>
            </a:r>
            <a:endParaRPr lang="en-US" dirty="0"/>
          </a:p>
        </p:txBody>
      </p:sp>
      <p:sp>
        <p:nvSpPr>
          <p:cNvPr id="25602" name="Rectangle 2"/>
          <p:cNvSpPr>
            <a:spLocks/>
          </p:cNvSpPr>
          <p:nvPr/>
        </p:nvSpPr>
        <p:spPr bwMode="auto">
          <a:xfrm>
            <a:off x="527050" y="2120900"/>
            <a:ext cx="8081963" cy="803275"/>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a:spcBef>
                <a:spcPts val="1688"/>
              </a:spcBef>
            </a:pPr>
            <a:r>
              <a:rPr lang="en-US" sz="2500">
                <a:cs typeface="Arial" charset="0"/>
                <a:sym typeface="Gill Sans" charset="0"/>
              </a:rPr>
              <a:t>WAN: </a:t>
            </a:r>
            <a:r>
              <a:rPr lang="ja-JP" altLang="en-US" sz="2500">
                <a:cs typeface="Arial" charset="0"/>
                <a:sym typeface="Gill Sans" charset="0"/>
              </a:rPr>
              <a:t>“</a:t>
            </a:r>
            <a:r>
              <a:rPr lang="en-US" altLang="ja-JP" sz="2500">
                <a:cs typeface="Arial" charset="0"/>
                <a:sym typeface="Gill Sans" charset="0"/>
              </a:rPr>
              <a:t>I use my calendar to schedule meetings with my co-workers</a:t>
            </a:r>
            <a:r>
              <a:rPr lang="ja-JP" altLang="en-US" sz="2500">
                <a:cs typeface="Arial" charset="0"/>
                <a:sym typeface="Gill Sans" charset="0"/>
              </a:rPr>
              <a:t>”</a:t>
            </a:r>
            <a:endParaRPr lang="en-US" sz="2500">
              <a:cs typeface="Arial" charset="0"/>
              <a:sym typeface="Gill Sans" charset="0"/>
            </a:endParaRPr>
          </a:p>
        </p:txBody>
      </p:sp>
      <p:sp>
        <p:nvSpPr>
          <p:cNvPr id="25603" name="Rectangle 3"/>
          <p:cNvSpPr>
            <a:spLocks/>
          </p:cNvSpPr>
          <p:nvPr/>
        </p:nvSpPr>
        <p:spPr bwMode="auto">
          <a:xfrm>
            <a:off x="527050" y="3160713"/>
            <a:ext cx="8081963" cy="1169987"/>
          </a:xfrm>
          <a:prstGeom prst="rect">
            <a:avLst/>
          </a:prstGeom>
          <a:solidFill>
            <a:srgbClr val="ACDAEE"/>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938">
              <a:spcBef>
                <a:spcPts val="1688"/>
              </a:spcBef>
            </a:pPr>
            <a:r>
              <a:rPr lang="en-US" sz="2500">
                <a:cs typeface="Arial" charset="0"/>
                <a:sym typeface="Gill Sans" charset="0"/>
              </a:rPr>
              <a:t>Interaction requirement: </a:t>
            </a:r>
            <a:r>
              <a:rPr lang="ja-JP" altLang="en-US" sz="2500">
                <a:cs typeface="Arial" charset="0"/>
                <a:sym typeface="Gill Sans" charset="0"/>
              </a:rPr>
              <a:t>“</a:t>
            </a:r>
            <a:r>
              <a:rPr lang="en-US" altLang="ja-JP" sz="2500">
                <a:cs typeface="Arial" charset="0"/>
                <a:sym typeface="Gill Sans" charset="0"/>
              </a:rPr>
              <a:t>Users shall have support for automated coordination or negotiation of schedules with the calendars of other users</a:t>
            </a:r>
            <a:r>
              <a:rPr lang="ja-JP" altLang="en-US" sz="2500">
                <a:cs typeface="Arial" charset="0"/>
                <a:sym typeface="Gill Sans" charset="0"/>
              </a:rPr>
              <a:t>”</a:t>
            </a:r>
            <a:endParaRPr lang="en-US" sz="2500">
              <a:cs typeface="Arial" charset="0"/>
              <a:sym typeface="Gill Sans" charset="0"/>
            </a:endParaRPr>
          </a:p>
        </p:txBody>
      </p:sp>
      <p:sp>
        <p:nvSpPr>
          <p:cNvPr id="25604" name="Rectangle 4"/>
          <p:cNvSpPr>
            <a:spLocks/>
          </p:cNvSpPr>
          <p:nvPr/>
        </p:nvSpPr>
        <p:spPr bwMode="auto">
          <a:xfrm>
            <a:off x="609600" y="4559300"/>
            <a:ext cx="7924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defTabSz="642938"/>
            <a:r>
              <a:rPr lang="en-US" sz="2500">
                <a:cs typeface="Arial" charset="0"/>
                <a:sym typeface="Gill Sans" charset="0"/>
              </a:rPr>
              <a:t>Need to find balance between extrapolating and </a:t>
            </a:r>
            <a:r>
              <a:rPr lang="ja-JP" altLang="en-US" sz="2500">
                <a:cs typeface="Arial" charset="0"/>
                <a:sym typeface="Gill Sans" charset="0"/>
              </a:rPr>
              <a:t>“</a:t>
            </a:r>
            <a:r>
              <a:rPr lang="en-US" altLang="ja-JP" sz="2500">
                <a:cs typeface="Arial" charset="0"/>
                <a:sym typeface="Gill Sans" charset="0"/>
              </a:rPr>
              <a:t>inventing</a:t>
            </a:r>
            <a:r>
              <a:rPr lang="ja-JP" altLang="en-US" sz="2500">
                <a:cs typeface="Arial" charset="0"/>
                <a:sym typeface="Gill Sans" charset="0"/>
              </a:rPr>
              <a:t>”</a:t>
            </a:r>
            <a:r>
              <a:rPr lang="en-US" altLang="ja-JP" sz="2500">
                <a:cs typeface="Arial" charset="0"/>
                <a:sym typeface="Gill Sans" charset="0"/>
              </a:rPr>
              <a:t> requirements  </a:t>
            </a:r>
            <a:endParaRPr lang="en-US" sz="2500">
              <a:cs typeface="Arial" charset="0"/>
              <a:sym typeface="Gill Sans" charset="0"/>
            </a:endParaRPr>
          </a:p>
        </p:txBody>
      </p:sp>
      <p:sp>
        <p:nvSpPr>
          <p:cNvPr id="25605"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5927860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71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560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1143000"/>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altLang="ja-JP" dirty="0" smtClean="0">
                <a:latin typeface="Arial" charset="0"/>
                <a:ea typeface="ＭＳ Ｐゴシック" charset="0"/>
              </a:rPr>
              <a:t>Requirements HW</a:t>
            </a:r>
            <a:endParaRPr lang="en-US" dirty="0">
              <a:latin typeface="Arial" charset="0"/>
              <a:ea typeface="ＭＳ Ｐゴシック" charset="0"/>
            </a:endParaRPr>
          </a:p>
        </p:txBody>
      </p:sp>
      <p:sp>
        <p:nvSpPr>
          <p:cNvPr id="2765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sz="2200" dirty="0" smtClean="0">
                <a:latin typeface="Arial" charset="0"/>
                <a:ea typeface="ＭＳ Ｐゴシック" charset="0"/>
              </a:rPr>
              <a:t>Remember </a:t>
            </a:r>
            <a:r>
              <a:rPr lang="en-US" sz="2200" dirty="0">
                <a:latin typeface="Arial" charset="0"/>
                <a:ea typeface="ＭＳ Ｐゴシック" charset="0"/>
              </a:rPr>
              <a:t>that </a:t>
            </a:r>
            <a:r>
              <a:rPr lang="ja-JP" altLang="en-US" sz="2200" dirty="0">
                <a:latin typeface="Arial" charset="0"/>
                <a:ea typeface="ＭＳ Ｐゴシック" charset="0"/>
              </a:rPr>
              <a:t>“</a:t>
            </a:r>
            <a:r>
              <a:rPr lang="en-US" sz="2200" dirty="0">
                <a:latin typeface="Arial" charset="0"/>
                <a:ea typeface="ＭＳ Ｐゴシック" charset="0"/>
              </a:rPr>
              <a:t>requirements</a:t>
            </a:r>
            <a:r>
              <a:rPr lang="ja-JP" altLang="en-US" sz="2200" dirty="0">
                <a:latin typeface="Arial" charset="0"/>
                <a:ea typeface="ＭＳ Ｐゴシック" charset="0"/>
              </a:rPr>
              <a:t>”</a:t>
            </a:r>
            <a:r>
              <a:rPr lang="en-US" sz="2200" dirty="0">
                <a:latin typeface="Arial" charset="0"/>
                <a:ea typeface="ＭＳ Ｐゴシック" charset="0"/>
              </a:rPr>
              <a:t> are interaction design requirements.  This activity must be done in a very limited time.  Do a walkthrough of your work activity affinity diagram and any additional work activity notes. </a:t>
            </a:r>
          </a:p>
          <a:p>
            <a:r>
              <a:rPr lang="en-US" sz="2200" dirty="0">
                <a:latin typeface="Arial" charset="0"/>
                <a:ea typeface="ＭＳ Ｐゴシック" charset="0"/>
              </a:rPr>
              <a:t>Select about a half dozen different, interesting, and representative work activity notes (in the WAAD or not). </a:t>
            </a:r>
          </a:p>
          <a:p>
            <a:r>
              <a:rPr lang="en-US" sz="2200" dirty="0">
                <a:latin typeface="Arial" charset="0"/>
                <a:ea typeface="ＭＳ Ｐゴシック" charset="0"/>
              </a:rPr>
              <a:t>Extract some interaction design requirements from these selected work activity notes by deducing the requirement(s) implied.  </a:t>
            </a:r>
          </a:p>
          <a:p>
            <a:r>
              <a:rPr lang="en-US" sz="2200" dirty="0">
                <a:latin typeface="Arial" charset="0"/>
                <a:ea typeface="ＭＳ Ｐゴシック" charset="0"/>
              </a:rPr>
              <a:t>Write them in the form of somewhat formal requirements statements.  Use the generic structure of the requirement statement given in the book.</a:t>
            </a:r>
          </a:p>
        </p:txBody>
      </p:sp>
      <p:sp>
        <p:nvSpPr>
          <p:cNvPr id="2" name="Footer Placeholder 1"/>
          <p:cNvSpPr>
            <a:spLocks noGrp="1"/>
          </p:cNvSpPr>
          <p:nvPr>
            <p:ph type="ftr" sz="quarter" idx="10"/>
          </p:nvPr>
        </p:nvSpPr>
        <p:spPr/>
        <p:txBody>
          <a:bodyPr/>
          <a:lstStyle/>
          <a:p>
            <a:pPr>
              <a:defRPr/>
            </a:pPr>
            <a:r>
              <a:rPr lang="en-US" smtClean="0"/>
              <a:t>© Kristian Secor 2014 UC San Diego Extension Online Learning Course: Principles of User Experience</a:t>
            </a: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5813418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latin typeface="Arial" charset="0"/>
              </a:rPr>
              <a:t>Introduction </a:t>
            </a:r>
          </a:p>
        </p:txBody>
      </p:sp>
      <p:pic>
        <p:nvPicPr>
          <p:cNvPr id="163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00200"/>
            <a:ext cx="6240462" cy="435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Footer Placeholder 1"/>
          <p:cNvSpPr>
            <a:spLocks noGrp="1"/>
          </p:cNvSpPr>
          <p:nvPr>
            <p:ph type="ftr" sz="quarter" idx="4294967295"/>
          </p:nvPr>
        </p:nvSpPr>
        <p:spPr bwMode="auto">
          <a:xfrm>
            <a:off x="762000" y="6400800"/>
            <a:ext cx="8001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776186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a:latin typeface="Arial" charset="0"/>
              </a:rPr>
              <a:t>Introduction </a:t>
            </a:r>
          </a:p>
        </p:txBody>
      </p:sp>
      <p:sp>
        <p:nvSpPr>
          <p:cNvPr id="4099" name="Rectangle 3"/>
          <p:cNvSpPr>
            <a:spLocks noGrp="1" noChangeArrowheads="1"/>
          </p:cNvSpPr>
          <p:nvPr>
            <p:ph idx="1"/>
          </p:nvPr>
        </p:nvSpPr>
        <p:spPr/>
        <p:txBody>
          <a:bodyPr/>
          <a:lstStyle/>
          <a:p>
            <a:pPr eaLnBrk="1" hangingPunct="1">
              <a:defRPr/>
            </a:pPr>
            <a:r>
              <a:rPr lang="en-US">
                <a:latin typeface="Arial" charset="0"/>
                <a:ea typeface="ＭＳ Ｐゴシック" charset="0"/>
              </a:rPr>
              <a:t>Contextual inquiry and analysis do not produce direct requirements</a:t>
            </a:r>
          </a:p>
          <a:p>
            <a:pPr eaLnBrk="1" hangingPunct="1">
              <a:defRPr/>
            </a:pPr>
            <a:r>
              <a:rPr lang="en-US">
                <a:latin typeface="Arial" charset="0"/>
                <a:ea typeface="ＭＳ Ｐゴシック" charset="0"/>
              </a:rPr>
              <a:t>Requirements are first span of bridge between analysis and design</a:t>
            </a:r>
          </a:p>
        </p:txBody>
      </p:sp>
      <p:pic>
        <p:nvPicPr>
          <p:cNvPr id="174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3962400"/>
            <a:ext cx="913606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Footer Placeholder 1"/>
          <p:cNvSpPr>
            <a:spLocks noGrp="1"/>
          </p:cNvSpPr>
          <p:nvPr>
            <p:ph type="ftr" sz="quarter" idx="4294967295"/>
          </p:nvPr>
        </p:nvSpPr>
        <p:spPr bwMode="auto">
          <a:xfrm>
            <a:off x="457200" y="638175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82760764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a:latin typeface="Arial" charset="0"/>
                <a:ea typeface="ＭＳ Ｐゴシック" charset="0"/>
              </a:rPr>
              <a:t>Requirements  </a:t>
            </a:r>
          </a:p>
        </p:txBody>
      </p:sp>
      <p:sp>
        <p:nvSpPr>
          <p:cNvPr id="7171" name="Rectangle 3"/>
          <p:cNvSpPr>
            <a:spLocks noGrp="1" noChangeArrowheads="1"/>
          </p:cNvSpPr>
          <p:nvPr>
            <p:ph idx="1"/>
          </p:nvPr>
        </p:nvSpPr>
        <p:spPr>
          <a:xfrm>
            <a:off x="457200" y="1798638"/>
            <a:ext cx="8229600" cy="4525962"/>
          </a:xfrm>
        </p:spPr>
        <p:txBody>
          <a:bodyPr/>
          <a:lstStyle/>
          <a:p>
            <a:pPr eaLnBrk="1" hangingPunct="1">
              <a:defRPr/>
            </a:pPr>
            <a:r>
              <a:rPr lang="ja-JP" altLang="en-US" dirty="0">
                <a:latin typeface="Arial" charset="0"/>
              </a:rPr>
              <a:t>“</a:t>
            </a:r>
            <a:r>
              <a:rPr lang="en-US" dirty="0">
                <a:latin typeface="Arial" charset="0"/>
              </a:rPr>
              <a:t>Requirements</a:t>
            </a:r>
            <a:r>
              <a:rPr lang="ja-JP" altLang="en-US" dirty="0">
                <a:latin typeface="Arial" charset="0"/>
              </a:rPr>
              <a:t>”</a:t>
            </a:r>
            <a:r>
              <a:rPr lang="en-US" dirty="0">
                <a:latin typeface="Arial" charset="0"/>
              </a:rPr>
              <a:t> means interaction design </a:t>
            </a:r>
            <a:r>
              <a:rPr lang="en-US" dirty="0" smtClean="0">
                <a:latin typeface="Arial" charset="0"/>
              </a:rPr>
              <a:t>requirements</a:t>
            </a:r>
          </a:p>
          <a:p>
            <a:pPr eaLnBrk="1" hangingPunct="1">
              <a:defRPr/>
            </a:pPr>
            <a:r>
              <a:rPr lang="en-US" dirty="0" smtClean="0">
                <a:latin typeface="Arial" charset="0"/>
              </a:rPr>
              <a:t>These could relate to extra elements needed to cater to the users’ requirements</a:t>
            </a:r>
          </a:p>
          <a:p>
            <a:pPr eaLnBrk="1" hangingPunct="1">
              <a:defRPr/>
            </a:pPr>
            <a:r>
              <a:rPr lang="en-US" dirty="0" smtClean="0">
                <a:latin typeface="Arial" charset="0"/>
              </a:rPr>
              <a:t>If these were a digital product, it might be an added navigation or search bar.</a:t>
            </a:r>
            <a:endParaRPr lang="en-US" dirty="0">
              <a:latin typeface="Arial" charset="0"/>
            </a:endParaRPr>
          </a:p>
        </p:txBody>
      </p:sp>
      <p:sp>
        <p:nvSpPr>
          <p:cNvPr id="18435"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312281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0"/>
            <a:ext cx="8229600" cy="1143000"/>
          </a:xfrm>
        </p:spPr>
        <p:txBody>
          <a:bodyPr/>
          <a:lstStyle/>
          <a:p>
            <a:pPr eaLnBrk="1" hangingPunct="1">
              <a:defRPr/>
            </a:pPr>
            <a:r>
              <a:rPr lang="en-US" dirty="0">
                <a:latin typeface="Arial" charset="0"/>
                <a:ea typeface="ＭＳ Ｐゴシック" charset="0"/>
              </a:rPr>
              <a:t>Requirements specifications  </a:t>
            </a:r>
          </a:p>
        </p:txBody>
      </p:sp>
      <p:sp>
        <p:nvSpPr>
          <p:cNvPr id="44035" name="Rectangle 3"/>
          <p:cNvSpPr>
            <a:spLocks noGrp="1" noChangeArrowheads="1"/>
          </p:cNvSpPr>
          <p:nvPr>
            <p:ph idx="1"/>
          </p:nvPr>
        </p:nvSpPr>
        <p:spPr>
          <a:xfrm>
            <a:off x="381000" y="1066800"/>
            <a:ext cx="8915400" cy="4525962"/>
          </a:xfrm>
        </p:spPr>
        <p:txBody>
          <a:bodyPr/>
          <a:lstStyle/>
          <a:p>
            <a:pPr eaLnBrk="1" hangingPunct="1">
              <a:defRPr/>
            </a:pPr>
            <a:endParaRPr lang="en-US" sz="3000" dirty="0" smtClean="0">
              <a:latin typeface="Arial" charset="0"/>
              <a:ea typeface="ＭＳ Ｐゴシック" charset="0"/>
            </a:endParaRPr>
          </a:p>
          <a:p>
            <a:pPr eaLnBrk="1" hangingPunct="1">
              <a:defRPr/>
            </a:pPr>
            <a:r>
              <a:rPr lang="en-US" sz="2800" dirty="0" smtClean="0">
                <a:latin typeface="Arial" charset="0"/>
                <a:ea typeface="ＭＳ Ｐゴシック" charset="0"/>
              </a:rPr>
              <a:t>Requirements </a:t>
            </a:r>
            <a:r>
              <a:rPr lang="ja-JP" altLang="en-US" sz="2800" dirty="0">
                <a:latin typeface="Arial" charset="0"/>
                <a:ea typeface="ＭＳ Ｐゴシック" charset="0"/>
              </a:rPr>
              <a:t>“</a:t>
            </a:r>
            <a:r>
              <a:rPr lang="en-US" altLang="ja-JP" sz="2800" dirty="0">
                <a:latin typeface="Arial" charset="0"/>
                <a:ea typeface="ＭＳ Ｐゴシック" charset="0"/>
              </a:rPr>
              <a:t>specifications</a:t>
            </a:r>
            <a:r>
              <a:rPr lang="ja-JP" altLang="en-US" sz="2800" dirty="0">
                <a:latin typeface="Arial" charset="0"/>
                <a:ea typeface="ＭＳ Ｐゴシック" charset="0"/>
              </a:rPr>
              <a:t>”</a:t>
            </a:r>
            <a:r>
              <a:rPr lang="en-US" altLang="ja-JP" sz="2800" dirty="0">
                <a:latin typeface="Arial" charset="0"/>
                <a:ea typeface="ＭＳ Ｐゴシック" charset="0"/>
              </a:rPr>
              <a:t> are problematic</a:t>
            </a:r>
          </a:p>
          <a:p>
            <a:pPr lvl="1" eaLnBrk="1" hangingPunct="1">
              <a:defRPr/>
            </a:pPr>
            <a:r>
              <a:rPr lang="en-US" dirty="0">
                <a:latin typeface="Arial" charset="0"/>
                <a:ea typeface="ＭＳ Ｐゴシック" charset="0"/>
              </a:rPr>
              <a:t>Even in software engineering where </a:t>
            </a:r>
            <a:r>
              <a:rPr lang="en-US" dirty="0" smtClean="0">
                <a:latin typeface="Arial" charset="0"/>
                <a:ea typeface="ＭＳ Ｐゴシック" charset="0"/>
              </a:rPr>
              <a:t>they </a:t>
            </a:r>
            <a:r>
              <a:rPr lang="en-US" dirty="0">
                <a:latin typeface="Arial" charset="0"/>
                <a:ea typeface="ＭＳ Ｐゴシック" charset="0"/>
              </a:rPr>
              <a:t>have been studied for years</a:t>
            </a:r>
          </a:p>
          <a:p>
            <a:pPr eaLnBrk="1" hangingPunct="1">
              <a:defRPr/>
            </a:pPr>
            <a:r>
              <a:rPr lang="en-US" sz="2800" dirty="0">
                <a:latin typeface="Arial" charset="0"/>
                <a:ea typeface="ＭＳ Ｐゴシック" charset="0"/>
              </a:rPr>
              <a:t>Detailed formal requirements </a:t>
            </a:r>
          </a:p>
          <a:p>
            <a:pPr lvl="1" eaLnBrk="1" hangingPunct="1">
              <a:defRPr/>
            </a:pPr>
            <a:r>
              <a:rPr lang="en-US" dirty="0">
                <a:latin typeface="Arial" charset="0"/>
                <a:ea typeface="ＭＳ Ｐゴシック" charset="0"/>
              </a:rPr>
              <a:t>Cannot ever be complete</a:t>
            </a:r>
          </a:p>
          <a:p>
            <a:pPr lvl="1" eaLnBrk="1" hangingPunct="1">
              <a:defRPr/>
            </a:pPr>
            <a:r>
              <a:rPr lang="en-US" dirty="0">
                <a:latin typeface="Arial" charset="0"/>
                <a:ea typeface="ＭＳ Ｐゴシック" charset="0"/>
              </a:rPr>
              <a:t>Cannot ever be 100% correct</a:t>
            </a:r>
          </a:p>
          <a:p>
            <a:pPr lvl="1" eaLnBrk="1" hangingPunct="1">
              <a:defRPr/>
            </a:pPr>
            <a:r>
              <a:rPr lang="en-US" dirty="0">
                <a:latin typeface="Arial" charset="0"/>
                <a:ea typeface="ＭＳ Ｐゴシック" charset="0"/>
              </a:rPr>
              <a:t>Cannot be prevented from changing throughout lifecycle</a:t>
            </a:r>
          </a:p>
        </p:txBody>
      </p:sp>
      <p:sp>
        <p:nvSpPr>
          <p:cNvPr id="19459" name="Footer Placeholder 1"/>
          <p:cNvSpPr>
            <a:spLocks noGrp="1"/>
          </p:cNvSpPr>
          <p:nvPr>
            <p:ph type="ftr" sz="quarter" idx="4294967295"/>
          </p:nvPr>
        </p:nvSpPr>
        <p:spPr bwMode="auto">
          <a:xfrm>
            <a:off x="457200" y="6407150"/>
            <a:ext cx="76200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4373687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a:latin typeface="Arial" charset="0"/>
                <a:ea typeface="ＭＳ Ｐゴシック" charset="0"/>
              </a:rPr>
              <a:t>Requirements  </a:t>
            </a:r>
          </a:p>
        </p:txBody>
      </p:sp>
      <p:sp>
        <p:nvSpPr>
          <p:cNvPr id="12291" name="Rectangle 3"/>
          <p:cNvSpPr>
            <a:spLocks noGrp="1" noChangeArrowheads="1"/>
          </p:cNvSpPr>
          <p:nvPr>
            <p:ph idx="1"/>
          </p:nvPr>
        </p:nvSpPr>
        <p:spPr/>
        <p:txBody>
          <a:bodyPr/>
          <a:lstStyle/>
          <a:p>
            <a:pPr eaLnBrk="1" hangingPunct="1">
              <a:defRPr/>
            </a:pPr>
            <a:r>
              <a:rPr lang="en-US" dirty="0">
                <a:latin typeface="Arial" charset="0"/>
              </a:rPr>
              <a:t>Maybe necessary for extremely domain-complex systems</a:t>
            </a:r>
          </a:p>
          <a:p>
            <a:pPr eaLnBrk="1" hangingPunct="1">
              <a:defRPr/>
            </a:pPr>
            <a:r>
              <a:rPr lang="en-US" dirty="0">
                <a:latin typeface="Arial" charset="0"/>
              </a:rPr>
              <a:t>We will not </a:t>
            </a:r>
            <a:r>
              <a:rPr lang="en-US" dirty="0" smtClean="0">
                <a:latin typeface="Arial" charset="0"/>
              </a:rPr>
              <a:t>emphasize </a:t>
            </a:r>
            <a:r>
              <a:rPr lang="en-US" dirty="0">
                <a:latin typeface="Arial" charset="0"/>
              </a:rPr>
              <a:t>much in this course</a:t>
            </a:r>
          </a:p>
          <a:p>
            <a:pPr eaLnBrk="1" hangingPunct="1">
              <a:defRPr/>
            </a:pPr>
            <a:r>
              <a:rPr lang="en-US" dirty="0">
                <a:latin typeface="Arial" charset="0"/>
              </a:rPr>
              <a:t>Covered here for completeness</a:t>
            </a:r>
          </a:p>
        </p:txBody>
      </p:sp>
      <p:sp>
        <p:nvSpPr>
          <p:cNvPr id="20483" name="Footer Placeholder 1"/>
          <p:cNvSpPr>
            <a:spLocks noGrp="1"/>
          </p:cNvSpPr>
          <p:nvPr>
            <p:ph type="ftr" sz="quarter" idx="4294967295"/>
          </p:nvPr>
        </p:nvSpPr>
        <p:spPr bwMode="auto">
          <a:xfrm>
            <a:off x="457200" y="638175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339560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WAAD </a:t>
            </a:r>
            <a:endParaRPr lang="en-US" dirty="0"/>
          </a:p>
        </p:txBody>
      </p:sp>
      <p:sp>
        <p:nvSpPr>
          <p:cNvPr id="3" name="Content Placeholder 2"/>
          <p:cNvSpPr>
            <a:spLocks noGrp="1"/>
          </p:cNvSpPr>
          <p:nvPr>
            <p:ph idx="1"/>
          </p:nvPr>
        </p:nvSpPr>
        <p:spPr>
          <a:xfrm>
            <a:off x="609600" y="1447800"/>
            <a:ext cx="7086600" cy="3505200"/>
          </a:xfrm>
        </p:spPr>
        <p:txBody>
          <a:bodyPr/>
          <a:lstStyle/>
          <a:p>
            <a:r>
              <a:rPr lang="en-US" dirty="0" smtClean="0"/>
              <a:t>Work Activity Affinity Diagram</a:t>
            </a:r>
          </a:p>
          <a:p>
            <a:endParaRPr lang="en-US" dirty="0"/>
          </a:p>
        </p:txBody>
      </p:sp>
      <p:sp>
        <p:nvSpPr>
          <p:cNvPr id="4" name="Footer Placeholder 3"/>
          <p:cNvSpPr>
            <a:spLocks noGrp="1"/>
          </p:cNvSpPr>
          <p:nvPr>
            <p:ph type="ftr" sz="quarter" idx="10"/>
          </p:nvPr>
        </p:nvSpPr>
        <p:spPr/>
        <p:txBody>
          <a:bodyPr/>
          <a:lstStyle/>
          <a:p>
            <a:pPr>
              <a:defRPr/>
            </a:pPr>
            <a:r>
              <a:rPr lang="en-US" dirty="0" smtClean="0"/>
              <a:t>© Kristian Secor 2014 UC San Diego Extension Online Learning Course: Principles of User Experience</a:t>
            </a:r>
            <a:endParaRPr lang="en-US" dirty="0"/>
          </a:p>
        </p:txBody>
      </p:sp>
      <p:pic>
        <p:nvPicPr>
          <p:cNvPr id="6" name="Picture 5"/>
          <p:cNvPicPr>
            <a:picLocks noChangeAspect="1"/>
          </p:cNvPicPr>
          <p:nvPr/>
        </p:nvPicPr>
        <p:blipFill>
          <a:blip r:embed="rId5"/>
          <a:stretch>
            <a:fillRect/>
          </a:stretch>
        </p:blipFill>
        <p:spPr>
          <a:xfrm>
            <a:off x="457200" y="1981200"/>
            <a:ext cx="8022298" cy="4207134"/>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6979666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274638"/>
            <a:ext cx="9144000" cy="1143000"/>
          </a:xfrm>
        </p:spPr>
        <p:txBody>
          <a:bodyPr/>
          <a:lstStyle/>
          <a:p>
            <a:pPr eaLnBrk="1" hangingPunct="1">
              <a:defRPr/>
            </a:pPr>
            <a:r>
              <a:rPr lang="en-US">
                <a:latin typeface="Arial" charset="0"/>
              </a:rPr>
              <a:t>Formal requirements extraction</a:t>
            </a:r>
          </a:p>
        </p:txBody>
      </p:sp>
      <p:sp>
        <p:nvSpPr>
          <p:cNvPr id="16387" name="Rectangle 3"/>
          <p:cNvSpPr>
            <a:spLocks noGrp="1" noChangeArrowheads="1"/>
          </p:cNvSpPr>
          <p:nvPr>
            <p:ph idx="1"/>
          </p:nvPr>
        </p:nvSpPr>
        <p:spPr/>
        <p:txBody>
          <a:bodyPr/>
          <a:lstStyle/>
          <a:p>
            <a:pPr eaLnBrk="1" hangingPunct="1">
              <a:defRPr/>
            </a:pPr>
            <a:r>
              <a:rPr lang="en-US" dirty="0">
                <a:latin typeface="Arial" charset="0"/>
              </a:rPr>
              <a:t>Walk WAAD for needs and requirements</a:t>
            </a:r>
          </a:p>
          <a:p>
            <a:pPr eaLnBrk="1" hangingPunct="1">
              <a:defRPr/>
            </a:pPr>
            <a:r>
              <a:rPr lang="en-US" dirty="0">
                <a:latin typeface="Arial" charset="0"/>
              </a:rPr>
              <a:t>Switch from inductive to deductive reasoning</a:t>
            </a:r>
          </a:p>
          <a:p>
            <a:pPr lvl="1" eaLnBrk="1" hangingPunct="1">
              <a:defRPr/>
            </a:pPr>
            <a:r>
              <a:rPr lang="en-US" dirty="0">
                <a:latin typeface="Arial" charset="0"/>
              </a:rPr>
              <a:t>What requirement is </a:t>
            </a:r>
            <a:r>
              <a:rPr lang="ja-JP" altLang="en-US" dirty="0">
                <a:latin typeface="Arial" charset="0"/>
              </a:rPr>
              <a:t>“</a:t>
            </a:r>
            <a:r>
              <a:rPr lang="en-US" dirty="0">
                <a:latin typeface="Arial" charset="0"/>
              </a:rPr>
              <a:t>implied</a:t>
            </a:r>
            <a:r>
              <a:rPr lang="ja-JP" altLang="en-US" dirty="0">
                <a:latin typeface="Arial" charset="0"/>
              </a:rPr>
              <a:t>”</a:t>
            </a:r>
            <a:r>
              <a:rPr lang="en-US" dirty="0">
                <a:latin typeface="Arial" charset="0"/>
              </a:rPr>
              <a:t> a work activity note in a WAAD?</a:t>
            </a:r>
          </a:p>
          <a:p>
            <a:pPr lvl="1" eaLnBrk="1" hangingPunct="1">
              <a:defRPr/>
            </a:pPr>
            <a:r>
              <a:rPr lang="en-US" dirty="0">
                <a:latin typeface="Arial" charset="0"/>
              </a:rPr>
              <a:t>Have to deduce it</a:t>
            </a:r>
          </a:p>
        </p:txBody>
      </p:sp>
      <p:sp>
        <p:nvSpPr>
          <p:cNvPr id="21507" name="Footer Placeholder 1"/>
          <p:cNvSpPr>
            <a:spLocks noGrp="1"/>
          </p:cNvSpPr>
          <p:nvPr>
            <p:ph type="ftr" sz="quarter" idx="4294967295"/>
          </p:nvPr>
        </p:nvSpPr>
        <p:spPr bwMode="auto">
          <a:xfrm>
            <a:off x="457200" y="6248400"/>
            <a:ext cx="76200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3137422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76200"/>
            <a:ext cx="9144000" cy="1143000"/>
          </a:xfrm>
        </p:spPr>
        <p:txBody>
          <a:bodyPr/>
          <a:lstStyle/>
          <a:p>
            <a:pPr eaLnBrk="1" hangingPunct="1">
              <a:defRPr/>
            </a:pPr>
            <a:r>
              <a:rPr lang="en-US">
                <a:latin typeface="Arial" charset="0"/>
              </a:rPr>
              <a:t>Formal requirements extraction</a:t>
            </a:r>
          </a:p>
        </p:txBody>
      </p:sp>
      <p:sp>
        <p:nvSpPr>
          <p:cNvPr id="21507" name="Rectangle 3"/>
          <p:cNvSpPr>
            <a:spLocks noGrp="1" noChangeArrowheads="1"/>
          </p:cNvSpPr>
          <p:nvPr>
            <p:ph idx="1"/>
          </p:nvPr>
        </p:nvSpPr>
        <p:spPr>
          <a:xfrm>
            <a:off x="457200" y="1447800"/>
            <a:ext cx="8229600" cy="4525963"/>
          </a:xfrm>
        </p:spPr>
        <p:txBody>
          <a:bodyPr/>
          <a:lstStyle/>
          <a:p>
            <a:pPr eaLnBrk="1" hangingPunct="1">
              <a:defRPr/>
            </a:pPr>
            <a:r>
              <a:rPr lang="en-US" dirty="0">
                <a:latin typeface="Arial" charset="0"/>
              </a:rPr>
              <a:t>Generic structure of requirement statement</a:t>
            </a:r>
          </a:p>
          <a:p>
            <a:pPr lvl="1" eaLnBrk="1" hangingPunct="1">
              <a:defRPr/>
            </a:pPr>
            <a:r>
              <a:rPr lang="en-US" dirty="0">
                <a:latin typeface="Arial" charset="0"/>
              </a:rPr>
              <a:t>Name of major feature or category</a:t>
            </a:r>
          </a:p>
          <a:p>
            <a:pPr lvl="1" eaLnBrk="1" hangingPunct="1">
              <a:defRPr/>
            </a:pPr>
            <a:r>
              <a:rPr lang="en-US" dirty="0">
                <a:latin typeface="Arial" charset="0"/>
              </a:rPr>
              <a:t>Name of second-level feature or category</a:t>
            </a:r>
          </a:p>
          <a:p>
            <a:pPr lvl="1" eaLnBrk="1" hangingPunct="1">
              <a:defRPr/>
            </a:pPr>
            <a:r>
              <a:rPr lang="en-US" dirty="0">
                <a:latin typeface="Arial" charset="0"/>
              </a:rPr>
              <a:t>Requirement statement </a:t>
            </a:r>
            <a:r>
              <a:rPr lang="en-US" sz="2400" dirty="0">
                <a:latin typeface="Arial" charset="0"/>
              </a:rPr>
              <a:t>[WAAD source node ID]</a:t>
            </a:r>
          </a:p>
          <a:p>
            <a:pPr lvl="1" eaLnBrk="1" hangingPunct="1">
              <a:defRPr/>
            </a:pPr>
            <a:r>
              <a:rPr lang="en-US" dirty="0">
                <a:latin typeface="Arial" charset="0"/>
              </a:rPr>
              <a:t>Rationale (if useful): Rationale statement</a:t>
            </a:r>
          </a:p>
          <a:p>
            <a:pPr lvl="1" eaLnBrk="1" hangingPunct="1">
              <a:defRPr/>
            </a:pPr>
            <a:r>
              <a:rPr lang="en-US" dirty="0">
                <a:latin typeface="Arial" charset="0"/>
              </a:rPr>
              <a:t>Note (optional): Commentary about this requirement</a:t>
            </a:r>
          </a:p>
        </p:txBody>
      </p:sp>
      <p:sp>
        <p:nvSpPr>
          <p:cNvPr id="22531" name="Footer Placeholder 1"/>
          <p:cNvSpPr>
            <a:spLocks noGrp="1"/>
          </p:cNvSpPr>
          <p:nvPr>
            <p:ph type="ftr" sz="quarter" idx="4294967295"/>
          </p:nvPr>
        </p:nvSpPr>
        <p:spPr bwMode="auto">
          <a:xfrm>
            <a:off x="457200" y="6248400"/>
            <a:ext cx="80010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 Kristian Secor 2014 UC San Diego Extension Online Learning Course: Principles of User Experience</a:t>
            </a:r>
            <a:endParaRPr lang="en-US" sz="1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8369011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adial">
  <a:themeElements>
    <a:clrScheme name="Radial 11">
      <a:dk1>
        <a:srgbClr val="000000"/>
      </a:dk1>
      <a:lt1>
        <a:srgbClr val="FFFFFF"/>
      </a:lt1>
      <a:dk2>
        <a:srgbClr val="FFFFFF"/>
      </a:dk2>
      <a:lt2>
        <a:srgbClr val="A9B1B5"/>
      </a:lt2>
      <a:accent1>
        <a:srgbClr val="99CCFF"/>
      </a:accent1>
      <a:accent2>
        <a:srgbClr val="241EB5"/>
      </a:accent2>
      <a:accent3>
        <a:srgbClr val="FFFFFF"/>
      </a:accent3>
      <a:accent4>
        <a:srgbClr val="000000"/>
      </a:accent4>
      <a:accent5>
        <a:srgbClr val="CAE2FF"/>
      </a:accent5>
      <a:accent6>
        <a:srgbClr val="201AA4"/>
      </a:accent6>
      <a:hlink>
        <a:srgbClr val="2C14C1"/>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Radial 11">
        <a:dk1>
          <a:srgbClr val="000000"/>
        </a:dk1>
        <a:lt1>
          <a:srgbClr val="FFFFFF"/>
        </a:lt1>
        <a:dk2>
          <a:srgbClr val="FFFFFF"/>
        </a:dk2>
        <a:lt2>
          <a:srgbClr val="A9B1B5"/>
        </a:lt2>
        <a:accent1>
          <a:srgbClr val="99CCFF"/>
        </a:accent1>
        <a:accent2>
          <a:srgbClr val="241EB5"/>
        </a:accent2>
        <a:accent3>
          <a:srgbClr val="FFFFFF"/>
        </a:accent3>
        <a:accent4>
          <a:srgbClr val="000000"/>
        </a:accent4>
        <a:accent5>
          <a:srgbClr val="CAE2FF"/>
        </a:accent5>
        <a:accent6>
          <a:srgbClr val="201AA4"/>
        </a:accent6>
        <a:hlink>
          <a:srgbClr val="2C14C1"/>
        </a:hlink>
        <a:folHlink>
          <a:srgbClr val="6666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Radial</Template>
  <TotalTime>17286</TotalTime>
  <Words>830</Words>
  <Application>Microsoft Macintosh PowerPoint</Application>
  <PresentationFormat>On-screen Show (4:3)</PresentationFormat>
  <Paragraphs>82</Paragraphs>
  <Slides>13</Slides>
  <Notes>6</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Radial</vt:lpstr>
      <vt:lpstr>Session #3: Requirements &amp; Analysis</vt:lpstr>
      <vt:lpstr>Introduction </vt:lpstr>
      <vt:lpstr>Introduction </vt:lpstr>
      <vt:lpstr>Requirements  </vt:lpstr>
      <vt:lpstr>Requirements specifications  </vt:lpstr>
      <vt:lpstr>Requirements  </vt:lpstr>
      <vt:lpstr>WAAD </vt:lpstr>
      <vt:lpstr>Formal requirements extraction</vt:lpstr>
      <vt:lpstr>Formal requirements extraction</vt:lpstr>
      <vt:lpstr>Example requirement statement</vt:lpstr>
      <vt:lpstr>Another example</vt:lpstr>
      <vt:lpstr>Importance of deduction</vt:lpstr>
      <vt:lpstr>Requirements HW</vt:lpstr>
    </vt:vector>
  </TitlesOfParts>
  <Company>Pfizer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Toxicology</dc:title>
  <dc:creator>gfurman</dc:creator>
  <cp:lastModifiedBy>Kristian Secor</cp:lastModifiedBy>
  <cp:revision>281</cp:revision>
  <dcterms:created xsi:type="dcterms:W3CDTF">2012-07-09T18:05:37Z</dcterms:created>
  <dcterms:modified xsi:type="dcterms:W3CDTF">2014-08-10T21:05:13Z</dcterms:modified>
</cp:coreProperties>
</file>