
<file path=[Content_Types].xml><?xml version="1.0" encoding="utf-8"?>
<Types xmlns="http://schemas.openxmlformats.org/package/2006/content-types">
  <Default Extension="xml" ContentType="application/xml"/>
  <Default Extension="png" ContentType="image/png"/>
  <Default Extension="jpeg" ContentType="image/jpeg"/>
  <Default Extension="rels" ContentType="application/vnd.openxmlformats-package.relationships+xml"/>
  <Default Extension="emf" ContentType="image/x-emf"/>
  <Default Extension="wav" ContentType="audio/wav"/>
  <Default Extension="bin" ContentType="application/vnd.openxmlformats-officedocument.presentationml.printerSettings"/>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Lst>
  <p:notesMasterIdLst>
    <p:notesMasterId r:id="rId36"/>
  </p:notesMasterIdLst>
  <p:handoutMasterIdLst>
    <p:handoutMasterId r:id="rId37"/>
  </p:handoutMasterIdLst>
  <p:sldIdLst>
    <p:sldId id="256" r:id="rId2"/>
    <p:sldId id="257" r:id="rId3"/>
    <p:sldId id="258" r:id="rId4"/>
    <p:sldId id="259" r:id="rId5"/>
    <p:sldId id="262" r:id="rId6"/>
    <p:sldId id="263" r:id="rId7"/>
    <p:sldId id="264" r:id="rId8"/>
    <p:sldId id="265" r:id="rId9"/>
    <p:sldId id="266" r:id="rId10"/>
    <p:sldId id="267" r:id="rId11"/>
    <p:sldId id="268"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95" r:id="rId31"/>
    <p:sldId id="296" r:id="rId32"/>
    <p:sldId id="297" r:id="rId33"/>
    <p:sldId id="298" r:id="rId34"/>
    <p:sldId id="299" r:id="rId35"/>
  </p:sldIdLst>
  <p:sldSz cx="9144000" cy="6858000" type="screen4x3"/>
  <p:notesSz cx="6997700" cy="9271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ristian Seco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93366"/>
    <a:srgbClr val="CCCCFF"/>
    <a:srgbClr val="FFFF66"/>
    <a:srgbClr val="FF0000"/>
    <a:srgbClr val="777777"/>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2" d="100"/>
          <a:sy n="92" d="100"/>
        </p:scale>
        <p:origin x="-1576" y="-112"/>
      </p:cViewPr>
      <p:guideLst>
        <p:guide orient="horz" pos="2160"/>
        <p:guide pos="2880"/>
      </p:guideLst>
    </p:cSldViewPr>
  </p:slideViewPr>
  <p:outlineViewPr>
    <p:cViewPr>
      <p:scale>
        <a:sx n="33" d="100"/>
        <a:sy n="33" d="100"/>
      </p:scale>
      <p:origin x="0" y="856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2" d="100"/>
          <a:sy n="72" d="100"/>
        </p:scale>
        <p:origin x="-2256" y="-96"/>
      </p:cViewPr>
      <p:guideLst>
        <p:guide orient="horz" pos="2920"/>
        <p:guide pos="2204"/>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commentAuthors" Target="commentAuthors.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4-08-10T15:08:41.135" idx="1">
    <p:pos x="4992" y="1632"/>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hdr" sz="quarter"/>
          </p:nvPr>
        </p:nvSpPr>
        <p:spPr bwMode="auto">
          <a:xfrm>
            <a:off x="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31075" name="Rectangle 3"/>
          <p:cNvSpPr>
            <a:spLocks noGrp="1" noChangeArrowheads="1"/>
          </p:cNvSpPr>
          <p:nvPr>
            <p:ph type="dt" sz="quarter" idx="1"/>
          </p:nvPr>
        </p:nvSpPr>
        <p:spPr bwMode="auto">
          <a:xfrm>
            <a:off x="396240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31076" name="Rectangle 4"/>
          <p:cNvSpPr>
            <a:spLocks noGrp="1" noChangeArrowheads="1"/>
          </p:cNvSpPr>
          <p:nvPr>
            <p:ph type="ftr" sz="quarter" idx="2"/>
          </p:nvPr>
        </p:nvSpPr>
        <p:spPr bwMode="auto">
          <a:xfrm>
            <a:off x="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31077" name="Rectangle 5"/>
          <p:cNvSpPr>
            <a:spLocks noGrp="1" noChangeArrowheads="1"/>
          </p:cNvSpPr>
          <p:nvPr>
            <p:ph type="sldNum" sz="quarter" idx="3"/>
          </p:nvPr>
        </p:nvSpPr>
        <p:spPr bwMode="auto">
          <a:xfrm>
            <a:off x="396240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79D0629A-00E8-3D41-83E3-238397185B59}" type="slidenum">
              <a:rPr lang="en-US"/>
              <a:pPr>
                <a:defRPr/>
              </a:pPr>
              <a:t>‹#›</a:t>
            </a:fld>
            <a:endParaRPr lang="en-US"/>
          </a:p>
        </p:txBody>
      </p:sp>
    </p:spTree>
    <p:extLst>
      <p:ext uri="{BB962C8B-B14F-4D97-AF65-F5344CB8AC3E}">
        <p14:creationId xmlns:p14="http://schemas.microsoft.com/office/powerpoint/2010/main" val="36985487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2959" tIns="46480" rIns="92959" bIns="46480" numCol="1" anchor="t" anchorCtr="0" compatLnSpc="1">
            <a:prstTxWarp prst="textNoShape">
              <a:avLst/>
            </a:prstTxWarp>
          </a:bodyPr>
          <a:lstStyle>
            <a:lvl1pPr defTabSz="930275" eaLnBrk="1" hangingPunct="1">
              <a:defRPr sz="1300"/>
            </a:lvl1pPr>
          </a:lstStyle>
          <a:p>
            <a:pPr>
              <a:defRPr/>
            </a:pPr>
            <a:endParaRPr lang="en-US"/>
          </a:p>
        </p:txBody>
      </p:sp>
      <p:sp>
        <p:nvSpPr>
          <p:cNvPr id="15363" name="Rectangle 3"/>
          <p:cNvSpPr>
            <a:spLocks noGrp="1" noChangeArrowheads="1"/>
          </p:cNvSpPr>
          <p:nvPr>
            <p:ph type="dt" idx="1"/>
          </p:nvPr>
        </p:nvSpPr>
        <p:spPr bwMode="auto">
          <a:xfrm>
            <a:off x="3963988" y="0"/>
            <a:ext cx="3032125" cy="463550"/>
          </a:xfrm>
          <a:prstGeom prst="rect">
            <a:avLst/>
          </a:prstGeom>
          <a:noFill/>
          <a:ln w="9525">
            <a:noFill/>
            <a:miter lim="800000"/>
            <a:headEnd/>
            <a:tailEnd/>
          </a:ln>
          <a:effectLst/>
        </p:spPr>
        <p:txBody>
          <a:bodyPr vert="horz" wrap="square" lIns="92959" tIns="46480" rIns="92959" bIns="46480" numCol="1" anchor="t" anchorCtr="0" compatLnSpc="1">
            <a:prstTxWarp prst="textNoShape">
              <a:avLst/>
            </a:prstTxWarp>
          </a:bodyPr>
          <a:lstStyle>
            <a:lvl1pPr algn="r" defTabSz="930275" eaLnBrk="1" hangingPunct="1">
              <a:defRPr sz="1300"/>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81100" y="695325"/>
            <a:ext cx="4635500" cy="34766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5" name="Rectangle 5"/>
          <p:cNvSpPr>
            <a:spLocks noGrp="1" noChangeArrowheads="1"/>
          </p:cNvSpPr>
          <p:nvPr>
            <p:ph type="body" sz="quarter" idx="3"/>
          </p:nvPr>
        </p:nvSpPr>
        <p:spPr bwMode="auto">
          <a:xfrm>
            <a:off x="700088" y="4403725"/>
            <a:ext cx="5597525" cy="4171950"/>
          </a:xfrm>
          <a:prstGeom prst="rect">
            <a:avLst/>
          </a:prstGeom>
          <a:noFill/>
          <a:ln w="9525">
            <a:noFill/>
            <a:miter lim="800000"/>
            <a:headEnd/>
            <a:tailEnd/>
          </a:ln>
          <a:effectLst/>
        </p:spPr>
        <p:txBody>
          <a:bodyPr vert="horz" wrap="square" lIns="92959" tIns="46480" rIns="92959" bIns="4648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366" name="Rectangle 6"/>
          <p:cNvSpPr>
            <a:spLocks noGrp="1" noChangeArrowheads="1"/>
          </p:cNvSpPr>
          <p:nvPr>
            <p:ph type="ftr" sz="quarter" idx="4"/>
          </p:nvPr>
        </p:nvSpPr>
        <p:spPr bwMode="auto">
          <a:xfrm>
            <a:off x="0" y="8805863"/>
            <a:ext cx="3032125" cy="463550"/>
          </a:xfrm>
          <a:prstGeom prst="rect">
            <a:avLst/>
          </a:prstGeom>
          <a:noFill/>
          <a:ln w="9525">
            <a:noFill/>
            <a:miter lim="800000"/>
            <a:headEnd/>
            <a:tailEnd/>
          </a:ln>
          <a:effectLst/>
        </p:spPr>
        <p:txBody>
          <a:bodyPr vert="horz" wrap="square" lIns="92959" tIns="46480" rIns="92959" bIns="46480" numCol="1" anchor="b" anchorCtr="0" compatLnSpc="1">
            <a:prstTxWarp prst="textNoShape">
              <a:avLst/>
            </a:prstTxWarp>
          </a:bodyPr>
          <a:lstStyle>
            <a:lvl1pPr defTabSz="930275" eaLnBrk="1" hangingPunct="1">
              <a:defRPr sz="1300"/>
            </a:lvl1pPr>
          </a:lstStyle>
          <a:p>
            <a:pPr>
              <a:defRPr/>
            </a:pPr>
            <a:endParaRPr lang="en-US"/>
          </a:p>
        </p:txBody>
      </p:sp>
      <p:sp>
        <p:nvSpPr>
          <p:cNvPr id="15367" name="Rectangle 7"/>
          <p:cNvSpPr>
            <a:spLocks noGrp="1" noChangeArrowheads="1"/>
          </p:cNvSpPr>
          <p:nvPr>
            <p:ph type="sldNum" sz="quarter" idx="5"/>
          </p:nvPr>
        </p:nvSpPr>
        <p:spPr bwMode="auto">
          <a:xfrm>
            <a:off x="3963988" y="8805863"/>
            <a:ext cx="3032125" cy="463550"/>
          </a:xfrm>
          <a:prstGeom prst="rect">
            <a:avLst/>
          </a:prstGeom>
          <a:noFill/>
          <a:ln w="9525">
            <a:noFill/>
            <a:miter lim="800000"/>
            <a:headEnd/>
            <a:tailEnd/>
          </a:ln>
          <a:effectLst/>
        </p:spPr>
        <p:txBody>
          <a:bodyPr vert="horz" wrap="square" lIns="92959" tIns="46480" rIns="92959" bIns="46480" numCol="1" anchor="b" anchorCtr="0" compatLnSpc="1">
            <a:prstTxWarp prst="textNoShape">
              <a:avLst/>
            </a:prstTxWarp>
          </a:bodyPr>
          <a:lstStyle>
            <a:lvl1pPr algn="r" defTabSz="930275" eaLnBrk="1" hangingPunct="1">
              <a:defRPr sz="1300"/>
            </a:lvl1pPr>
          </a:lstStyle>
          <a:p>
            <a:pPr>
              <a:defRPr/>
            </a:pPr>
            <a:fld id="{D19376C2-EBD2-B34C-A704-161ADBF11641}" type="slidenum">
              <a:rPr lang="en-US"/>
              <a:pPr>
                <a:defRPr/>
              </a:pPr>
              <a:t>‹#›</a:t>
            </a:fld>
            <a:endParaRPr lang="en-US"/>
          </a:p>
        </p:txBody>
      </p:sp>
    </p:spTree>
    <p:extLst>
      <p:ext uri="{BB962C8B-B14F-4D97-AF65-F5344CB8AC3E}">
        <p14:creationId xmlns:p14="http://schemas.microsoft.com/office/powerpoint/2010/main" val="266768838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8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8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8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8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8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Arial" charset="0"/>
                <a:ea typeface="ＭＳ Ｐゴシック" charset="0"/>
                <a:cs typeface="ＭＳ Ｐゴシック" charset="0"/>
              </a:defRPr>
            </a:lvl1pPr>
            <a:lvl2pPr marL="742950" indent="-285750" defTabSz="930275">
              <a:defRPr sz="2400">
                <a:solidFill>
                  <a:schemeClr val="tx1"/>
                </a:solidFill>
                <a:latin typeface="Arial" charset="0"/>
                <a:ea typeface="ＭＳ Ｐゴシック" charset="0"/>
              </a:defRPr>
            </a:lvl2pPr>
            <a:lvl3pPr marL="1143000" indent="-228600" defTabSz="930275">
              <a:defRPr sz="2400">
                <a:solidFill>
                  <a:schemeClr val="tx1"/>
                </a:solidFill>
                <a:latin typeface="Arial" charset="0"/>
                <a:ea typeface="ＭＳ Ｐゴシック" charset="0"/>
              </a:defRPr>
            </a:lvl3pPr>
            <a:lvl4pPr marL="1600200" indent="-228600" defTabSz="930275">
              <a:defRPr sz="2400">
                <a:solidFill>
                  <a:schemeClr val="tx1"/>
                </a:solidFill>
                <a:latin typeface="Arial" charset="0"/>
                <a:ea typeface="ＭＳ Ｐゴシック" charset="0"/>
              </a:defRPr>
            </a:lvl4pPr>
            <a:lvl5pPr marL="2057400" indent="-228600" defTabSz="930275">
              <a:defRPr sz="2400">
                <a:solidFill>
                  <a:schemeClr val="tx1"/>
                </a:solidFill>
                <a:latin typeface="Arial" charset="0"/>
                <a:ea typeface="ＭＳ Ｐゴシック" charset="0"/>
              </a:defRPr>
            </a:lvl5pPr>
            <a:lvl6pPr marL="2514600" indent="-228600"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0275" eaLnBrk="0" fontAlgn="base" hangingPunct="0">
              <a:spcBef>
                <a:spcPct val="0"/>
              </a:spcBef>
              <a:spcAft>
                <a:spcPct val="0"/>
              </a:spcAft>
              <a:defRPr sz="2400">
                <a:solidFill>
                  <a:schemeClr val="tx1"/>
                </a:solidFill>
                <a:latin typeface="Arial" charset="0"/>
                <a:ea typeface="ＭＳ Ｐゴシック" charset="0"/>
              </a:defRPr>
            </a:lvl9pPr>
          </a:lstStyle>
          <a:p>
            <a:fld id="{CBC47B5F-17FA-1740-B1E3-6FA93234E0EB}" type="slidenum">
              <a:rPr lang="en-US" sz="1300"/>
              <a:pPr/>
              <a:t>1</a:t>
            </a:fld>
            <a:endParaRPr lang="en-US" sz="1300"/>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sz="70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Very different</a:t>
            </a:r>
            <a:r>
              <a:rPr lang="en-US" baseline="0" dirty="0" smtClean="0"/>
              <a:t> situations….local and remote presentation audiences.</a:t>
            </a:r>
            <a:endParaRPr lang="en-US" dirty="0"/>
          </a:p>
        </p:txBody>
      </p:sp>
      <p:sp>
        <p:nvSpPr>
          <p:cNvPr id="4" name="Slide Number Placeholder 3"/>
          <p:cNvSpPr>
            <a:spLocks noGrp="1"/>
          </p:cNvSpPr>
          <p:nvPr>
            <p:ph type="sldNum" sz="quarter" idx="10"/>
          </p:nvPr>
        </p:nvSpPr>
        <p:spPr/>
        <p:txBody>
          <a:bodyPr/>
          <a:lstStyle/>
          <a:p>
            <a:pPr>
              <a:defRPr/>
            </a:pPr>
            <a:fld id="{D19376C2-EBD2-B34C-A704-161ADBF11641}" type="slidenum">
              <a:rPr lang="en-US" smtClean="0"/>
              <a:pPr>
                <a:defRPr/>
              </a:pPr>
              <a:t>12</a:t>
            </a:fld>
            <a:endParaRPr lang="en-US"/>
          </a:p>
        </p:txBody>
      </p:sp>
    </p:spTree>
    <p:extLst>
      <p:ext uri="{BB962C8B-B14F-4D97-AF65-F5344CB8AC3E}">
        <p14:creationId xmlns:p14="http://schemas.microsoft.com/office/powerpoint/2010/main" val="2785523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again, the resources come into play</a:t>
            </a:r>
            <a:endParaRPr lang="en-US" dirty="0"/>
          </a:p>
        </p:txBody>
      </p:sp>
      <p:sp>
        <p:nvSpPr>
          <p:cNvPr id="4" name="Slide Number Placeholder 3"/>
          <p:cNvSpPr>
            <a:spLocks noGrp="1"/>
          </p:cNvSpPr>
          <p:nvPr>
            <p:ph type="sldNum" sz="quarter" idx="10"/>
          </p:nvPr>
        </p:nvSpPr>
        <p:spPr/>
        <p:txBody>
          <a:bodyPr/>
          <a:lstStyle/>
          <a:p>
            <a:pPr>
              <a:defRPr/>
            </a:pPr>
            <a:fld id="{D19376C2-EBD2-B34C-A704-161ADBF11641}" type="slidenum">
              <a:rPr lang="en-US" smtClean="0"/>
              <a:pPr>
                <a:defRPr/>
              </a:pPr>
              <a:t>18</a:t>
            </a:fld>
            <a:endParaRPr lang="en-US"/>
          </a:p>
        </p:txBody>
      </p:sp>
    </p:spTree>
    <p:extLst>
      <p:ext uri="{BB962C8B-B14F-4D97-AF65-F5344CB8AC3E}">
        <p14:creationId xmlns:p14="http://schemas.microsoft.com/office/powerpoint/2010/main" val="2226314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914400"/>
            <a:ext cx="8991600" cy="4495800"/>
            <a:chOff x="0" y="584"/>
            <a:chExt cx="5664" cy="2832"/>
          </a:xfrm>
        </p:grpSpPr>
        <p:sp>
          <p:nvSpPr>
            <p:cNvPr id="5" name="AutoShape 3"/>
            <p:cNvSpPr>
              <a:spLocks noChangeArrowheads="1"/>
            </p:cNvSpPr>
            <p:nvPr userDrawn="1"/>
          </p:nvSpPr>
          <p:spPr bwMode="auto">
            <a:xfrm>
              <a:off x="432" y="1304"/>
              <a:ext cx="4656" cy="2112"/>
            </a:xfrm>
            <a:prstGeom prst="roundRect">
              <a:avLst>
                <a:gd name="adj" fmla="val 16667"/>
              </a:avLst>
            </a:prstGeom>
            <a:noFill/>
            <a:ln w="5080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2400">
                <a:latin typeface="Times New Roman" charset="0"/>
              </a:endParaRPr>
            </a:p>
          </p:txBody>
        </p:sp>
        <p:sp>
          <p:nvSpPr>
            <p:cNvPr id="6" name="Rectangle 4"/>
            <p:cNvSpPr>
              <a:spLocks noChangeArrowheads="1"/>
            </p:cNvSpPr>
            <p:nvPr userDrawn="1"/>
          </p:nvSpPr>
          <p:spPr bwMode="blackWhite">
            <a:xfrm>
              <a:off x="144" y="584"/>
              <a:ext cx="4512" cy="624"/>
            </a:xfrm>
            <a:prstGeom prst="rect">
              <a:avLst/>
            </a:prstGeom>
            <a:solidFill>
              <a:schemeClr val="bg1"/>
            </a:solidFill>
            <a:ln w="57150">
              <a:solidFill>
                <a:schemeClr val="bg2"/>
              </a:solidFill>
              <a:miter lim="800000"/>
              <a:headEnd/>
              <a:tailEnd/>
            </a:ln>
          </p:spPr>
          <p:txBody>
            <a:bodyPr wrap="none" anchor="ctr"/>
            <a:lstStyle/>
            <a:p>
              <a:pPr algn="ctr" eaLnBrk="1" hangingPunct="1"/>
              <a:endParaRPr lang="en-US" sz="2400">
                <a:latin typeface="Times New Roman" charset="0"/>
              </a:endParaRPr>
            </a:p>
          </p:txBody>
        </p:sp>
        <p:sp>
          <p:nvSpPr>
            <p:cNvPr id="7" name="AutoShape 5"/>
            <p:cNvSpPr>
              <a:spLocks noChangeArrowheads="1"/>
            </p:cNvSpPr>
            <p:nvPr userDrawn="1"/>
          </p:nvSpPr>
          <p:spPr bwMode="blackWhite">
            <a:xfrm>
              <a:off x="0" y="872"/>
              <a:ext cx="5664" cy="1152"/>
            </a:xfrm>
            <a:custGeom>
              <a:avLst/>
              <a:gdLst>
                <a:gd name="T0" fmla="*/ 0 w 4917"/>
                <a:gd name="T1" fmla="*/ 0 h 1000"/>
                <a:gd name="T2" fmla="*/ 6751 w 4917"/>
                <a:gd name="T3" fmla="*/ -1 h 1000"/>
                <a:gd name="T4" fmla="*/ 7515 w 4917"/>
                <a:gd name="T5" fmla="*/ 765 h 1000"/>
                <a:gd name="T6" fmla="*/ 6750 w 4917"/>
                <a:gd name="T7" fmla="*/ 1529 h 1000"/>
                <a:gd name="T8" fmla="*/ 0 w 4917"/>
                <a:gd name="T9" fmla="*/ 1529 h 1000"/>
                <a:gd name="T10" fmla="*/ 0 60000 65536"/>
                <a:gd name="T11" fmla="*/ 0 60000 65536"/>
                <a:gd name="T12" fmla="*/ 0 60000 65536"/>
                <a:gd name="T13" fmla="*/ 0 60000 65536"/>
                <a:gd name="T14" fmla="*/ 0 60000 65536"/>
                <a:gd name="T15" fmla="*/ 0 w 4917"/>
                <a:gd name="T16" fmla="*/ 0 h 1000"/>
                <a:gd name="T17" fmla="*/ 2459 w 4917"/>
                <a:gd name="T18" fmla="*/ 1000 h 1000"/>
              </a:gdLst>
              <a:ahLst/>
              <a:cxnLst>
                <a:cxn ang="T10">
                  <a:pos x="T0" y="T1"/>
                </a:cxn>
                <a:cxn ang="T11">
                  <a:pos x="T2" y="T3"/>
                </a:cxn>
                <a:cxn ang="T12">
                  <a:pos x="T4" y="T5"/>
                </a:cxn>
                <a:cxn ang="T13">
                  <a:pos x="T6" y="T7"/>
                </a:cxn>
                <a:cxn ang="T14">
                  <a:pos x="T8" y="T9"/>
                </a:cxn>
              </a:cxnLst>
              <a:rect l="T15" t="T16" r="T17" b="T18"/>
              <a:pathLst>
                <a:path w="4917" h="1000">
                  <a:moveTo>
                    <a:pt x="0" y="0"/>
                  </a:moveTo>
                  <a:lnTo>
                    <a:pt x="4417" y="-1"/>
                  </a:lnTo>
                  <a:cubicBezTo>
                    <a:pt x="4693" y="0"/>
                    <a:pt x="4917" y="223"/>
                    <a:pt x="4917" y="500"/>
                  </a:cubicBezTo>
                  <a:cubicBezTo>
                    <a:pt x="4917" y="776"/>
                    <a:pt x="4693" y="1000"/>
                    <a:pt x="4416" y="1000"/>
                  </a:cubicBezTo>
                  <a:lnTo>
                    <a:pt x="0" y="100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 name="Line 6"/>
            <p:cNvSpPr>
              <a:spLocks noChangeShapeType="1"/>
            </p:cNvSpPr>
            <p:nvPr userDrawn="1"/>
          </p:nvSpPr>
          <p:spPr bwMode="auto">
            <a:xfrm>
              <a:off x="0" y="1928"/>
              <a:ext cx="5232" cy="0"/>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127" name="Rectangle 7"/>
          <p:cNvSpPr>
            <a:spLocks noGrp="1" noChangeArrowheads="1"/>
          </p:cNvSpPr>
          <p:nvPr>
            <p:ph type="ctrTitle"/>
          </p:nvPr>
        </p:nvSpPr>
        <p:spPr>
          <a:xfrm>
            <a:off x="228600" y="1427163"/>
            <a:ext cx="8077200" cy="1609725"/>
          </a:xfrm>
        </p:spPr>
        <p:txBody>
          <a:bodyPr/>
          <a:lstStyle>
            <a:lvl1pPr>
              <a:defRPr sz="4600"/>
            </a:lvl1pPr>
          </a:lstStyle>
          <a:p>
            <a:r>
              <a:rPr lang="en-US"/>
              <a:t>Click to edit Master title style</a:t>
            </a:r>
          </a:p>
        </p:txBody>
      </p:sp>
      <p:sp>
        <p:nvSpPr>
          <p:cNvPr id="5128" name="Rectangle 8"/>
          <p:cNvSpPr>
            <a:spLocks noGrp="1" noChangeArrowheads="1"/>
          </p:cNvSpPr>
          <p:nvPr>
            <p:ph type="subTitle" idx="1"/>
          </p:nvPr>
        </p:nvSpPr>
        <p:spPr>
          <a:xfrm>
            <a:off x="1066800" y="3441700"/>
            <a:ext cx="6629400" cy="1676400"/>
          </a:xfrm>
        </p:spPr>
        <p:txBody>
          <a:bodyPr/>
          <a:lstStyle>
            <a:lvl1pPr marL="0" indent="0">
              <a:buFont typeface="Wingdings" charset="2"/>
              <a:buNone/>
              <a:defRPr/>
            </a:lvl1pPr>
          </a:lstStyle>
          <a:p>
            <a:r>
              <a:rPr lang="en-US"/>
              <a:t>Click to edit Master subtitle style</a:t>
            </a:r>
          </a:p>
        </p:txBody>
      </p:sp>
      <p:sp>
        <p:nvSpPr>
          <p:cNvPr id="9" name="Rectangle 10"/>
          <p:cNvSpPr>
            <a:spLocks noGrp="1" noChangeArrowheads="1"/>
          </p:cNvSpPr>
          <p:nvPr>
            <p:ph type="ftr" sz="quarter" idx="10"/>
          </p:nvPr>
        </p:nvSpPr>
        <p:spPr>
          <a:xfrm>
            <a:off x="0" y="6248400"/>
            <a:ext cx="9144000" cy="457200"/>
          </a:xfrm>
        </p:spPr>
        <p:txBody>
          <a:bodyPr/>
          <a:lstStyle>
            <a:lvl1pPr algn="ctr">
              <a:defRPr/>
            </a:lvl1pPr>
          </a:lstStyle>
          <a:p>
            <a:pPr>
              <a:defRPr/>
            </a:pPr>
            <a:r>
              <a:rPr lang="en-US"/>
              <a:t>© Kristian Secor 2014 UC San Diego Extension Online Learning Course: Principles of User Experience</a:t>
            </a:r>
          </a:p>
        </p:txBody>
      </p:sp>
    </p:spTree>
    <p:extLst>
      <p:ext uri="{BB962C8B-B14F-4D97-AF65-F5344CB8AC3E}">
        <p14:creationId xmlns:p14="http://schemas.microsoft.com/office/powerpoint/2010/main" val="143498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ftr" sz="quarter" idx="10"/>
          </p:nvPr>
        </p:nvSpPr>
        <p:spPr>
          <a:ln/>
        </p:spPr>
        <p:txBody>
          <a:bodyPr/>
          <a:lstStyle>
            <a:lvl1pPr>
              <a:defRPr/>
            </a:lvl1pPr>
          </a:lstStyle>
          <a:p>
            <a:pPr>
              <a:defRPr/>
            </a:pPr>
            <a:r>
              <a:rPr lang="en-US"/>
              <a:t>© Kristian Secor 2014 UC San Diego Extension Online Learning Course: Principles of User Experience</a:t>
            </a:r>
          </a:p>
        </p:txBody>
      </p:sp>
    </p:spTree>
    <p:extLst>
      <p:ext uri="{BB962C8B-B14F-4D97-AF65-F5344CB8AC3E}">
        <p14:creationId xmlns:p14="http://schemas.microsoft.com/office/powerpoint/2010/main" val="2091582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0013" y="228600"/>
            <a:ext cx="2084387"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95263" y="228600"/>
            <a:ext cx="610235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ftr" sz="quarter" idx="10"/>
          </p:nvPr>
        </p:nvSpPr>
        <p:spPr>
          <a:ln/>
        </p:spPr>
        <p:txBody>
          <a:bodyPr/>
          <a:lstStyle>
            <a:lvl1pPr>
              <a:defRPr/>
            </a:lvl1pPr>
          </a:lstStyle>
          <a:p>
            <a:pPr>
              <a:defRPr/>
            </a:pPr>
            <a:r>
              <a:rPr lang="en-US"/>
              <a:t>© Kristian Secor 2014 UC San Diego Extension Online Learning Course: Principles of User Experience</a:t>
            </a:r>
          </a:p>
        </p:txBody>
      </p:sp>
    </p:spTree>
    <p:extLst>
      <p:ext uri="{BB962C8B-B14F-4D97-AF65-F5344CB8AC3E}">
        <p14:creationId xmlns:p14="http://schemas.microsoft.com/office/powerpoint/2010/main" val="309297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ftr" sz="quarter" idx="10"/>
          </p:nvPr>
        </p:nvSpPr>
        <p:spPr>
          <a:ln/>
        </p:spPr>
        <p:txBody>
          <a:bodyPr/>
          <a:lstStyle>
            <a:lvl1pPr>
              <a:defRPr/>
            </a:lvl1pPr>
          </a:lstStyle>
          <a:p>
            <a:pPr>
              <a:defRPr/>
            </a:pPr>
            <a:r>
              <a:rPr lang="en-US"/>
              <a:t>© Kristian Secor 2014 UC San Diego Extension Online Learning Course: Principles of User Experience</a:t>
            </a:r>
          </a:p>
        </p:txBody>
      </p:sp>
    </p:spTree>
    <p:extLst>
      <p:ext uri="{BB962C8B-B14F-4D97-AF65-F5344CB8AC3E}">
        <p14:creationId xmlns:p14="http://schemas.microsoft.com/office/powerpoint/2010/main" val="4041341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5"/>
          <p:cNvSpPr>
            <a:spLocks noGrp="1" noChangeArrowheads="1"/>
          </p:cNvSpPr>
          <p:nvPr>
            <p:ph type="ftr" sz="quarter" idx="10"/>
          </p:nvPr>
        </p:nvSpPr>
        <p:spPr>
          <a:ln/>
        </p:spPr>
        <p:txBody>
          <a:bodyPr/>
          <a:lstStyle>
            <a:lvl1pPr>
              <a:defRPr/>
            </a:lvl1pPr>
          </a:lstStyle>
          <a:p>
            <a:pPr>
              <a:defRPr/>
            </a:pPr>
            <a:r>
              <a:rPr lang="en-US"/>
              <a:t>© Kristian Secor 2014 UC San Diego Extension Online Learning Course: Principles of User Experience</a:t>
            </a:r>
          </a:p>
        </p:txBody>
      </p:sp>
    </p:spTree>
    <p:extLst>
      <p:ext uri="{BB962C8B-B14F-4D97-AF65-F5344CB8AC3E}">
        <p14:creationId xmlns:p14="http://schemas.microsoft.com/office/powerpoint/2010/main" val="3003084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5"/>
          <p:cNvSpPr>
            <a:spLocks noGrp="1" noChangeArrowheads="1"/>
          </p:cNvSpPr>
          <p:nvPr>
            <p:ph type="ftr" sz="quarter" idx="10"/>
          </p:nvPr>
        </p:nvSpPr>
        <p:spPr>
          <a:ln/>
        </p:spPr>
        <p:txBody>
          <a:bodyPr/>
          <a:lstStyle>
            <a:lvl1pPr>
              <a:defRPr/>
            </a:lvl1pPr>
          </a:lstStyle>
          <a:p>
            <a:pPr>
              <a:defRPr/>
            </a:pPr>
            <a:r>
              <a:rPr lang="en-US"/>
              <a:t>© Kristian Secor 2014 UC San Diego Extension Online Learning Course: Principles of User Experience</a:t>
            </a:r>
          </a:p>
        </p:txBody>
      </p:sp>
    </p:spTree>
    <p:extLst>
      <p:ext uri="{BB962C8B-B14F-4D97-AF65-F5344CB8AC3E}">
        <p14:creationId xmlns:p14="http://schemas.microsoft.com/office/powerpoint/2010/main" val="2068229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5"/>
          <p:cNvSpPr>
            <a:spLocks noGrp="1" noChangeArrowheads="1"/>
          </p:cNvSpPr>
          <p:nvPr>
            <p:ph type="ftr" sz="quarter" idx="10"/>
          </p:nvPr>
        </p:nvSpPr>
        <p:spPr>
          <a:ln/>
        </p:spPr>
        <p:txBody>
          <a:bodyPr/>
          <a:lstStyle>
            <a:lvl1pPr>
              <a:defRPr/>
            </a:lvl1pPr>
          </a:lstStyle>
          <a:p>
            <a:pPr>
              <a:defRPr/>
            </a:pPr>
            <a:r>
              <a:rPr lang="en-US"/>
              <a:t>© Kristian Secor 2014 UC San Diego Extension Online Learning Course: Principles of User Experience</a:t>
            </a:r>
          </a:p>
        </p:txBody>
      </p:sp>
    </p:spTree>
    <p:extLst>
      <p:ext uri="{BB962C8B-B14F-4D97-AF65-F5344CB8AC3E}">
        <p14:creationId xmlns:p14="http://schemas.microsoft.com/office/powerpoint/2010/main" val="4083224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5"/>
          <p:cNvSpPr>
            <a:spLocks noGrp="1" noChangeArrowheads="1"/>
          </p:cNvSpPr>
          <p:nvPr>
            <p:ph type="ftr" sz="quarter" idx="10"/>
          </p:nvPr>
        </p:nvSpPr>
        <p:spPr>
          <a:ln/>
        </p:spPr>
        <p:txBody>
          <a:bodyPr/>
          <a:lstStyle>
            <a:lvl1pPr>
              <a:defRPr/>
            </a:lvl1pPr>
          </a:lstStyle>
          <a:p>
            <a:pPr>
              <a:defRPr/>
            </a:pPr>
            <a:r>
              <a:rPr lang="en-US"/>
              <a:t>© Kristian Secor 2014 UC San Diego Extension Online Learning Course: Principles of User Experience</a:t>
            </a:r>
          </a:p>
        </p:txBody>
      </p:sp>
    </p:spTree>
    <p:extLst>
      <p:ext uri="{BB962C8B-B14F-4D97-AF65-F5344CB8AC3E}">
        <p14:creationId xmlns:p14="http://schemas.microsoft.com/office/powerpoint/2010/main" val="45768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
          <p:cNvSpPr>
            <a:spLocks noGrp="1" noChangeArrowheads="1"/>
          </p:cNvSpPr>
          <p:nvPr>
            <p:ph type="ftr" sz="quarter" idx="10"/>
          </p:nvPr>
        </p:nvSpPr>
        <p:spPr>
          <a:ln/>
        </p:spPr>
        <p:txBody>
          <a:bodyPr/>
          <a:lstStyle>
            <a:lvl1pPr>
              <a:defRPr/>
            </a:lvl1pPr>
          </a:lstStyle>
          <a:p>
            <a:pPr>
              <a:defRPr/>
            </a:pPr>
            <a:r>
              <a:rPr lang="en-US"/>
              <a:t>© Kristian Secor 2014 UC San Diego Extension Online Learning Course: Principles of User Experience</a:t>
            </a:r>
          </a:p>
        </p:txBody>
      </p:sp>
    </p:spTree>
    <p:extLst>
      <p:ext uri="{BB962C8B-B14F-4D97-AF65-F5344CB8AC3E}">
        <p14:creationId xmlns:p14="http://schemas.microsoft.com/office/powerpoint/2010/main" val="2016765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
          <p:cNvSpPr>
            <a:spLocks noGrp="1" noChangeArrowheads="1"/>
          </p:cNvSpPr>
          <p:nvPr>
            <p:ph type="ftr" sz="quarter" idx="10"/>
          </p:nvPr>
        </p:nvSpPr>
        <p:spPr>
          <a:ln/>
        </p:spPr>
        <p:txBody>
          <a:bodyPr/>
          <a:lstStyle>
            <a:lvl1pPr>
              <a:defRPr/>
            </a:lvl1pPr>
          </a:lstStyle>
          <a:p>
            <a:pPr>
              <a:defRPr/>
            </a:pPr>
            <a:r>
              <a:rPr lang="en-US"/>
              <a:t>© Kristian Secor 2014 UC San Diego Extension Online Learning Course: Principles of User Experience</a:t>
            </a:r>
          </a:p>
        </p:txBody>
      </p:sp>
    </p:spTree>
    <p:extLst>
      <p:ext uri="{BB962C8B-B14F-4D97-AF65-F5344CB8AC3E}">
        <p14:creationId xmlns:p14="http://schemas.microsoft.com/office/powerpoint/2010/main" val="4000245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
          <p:cNvSpPr>
            <a:spLocks noGrp="1" noChangeArrowheads="1"/>
          </p:cNvSpPr>
          <p:nvPr>
            <p:ph type="ftr" sz="quarter" idx="10"/>
          </p:nvPr>
        </p:nvSpPr>
        <p:spPr>
          <a:ln/>
        </p:spPr>
        <p:txBody>
          <a:bodyPr/>
          <a:lstStyle>
            <a:lvl1pPr>
              <a:defRPr/>
            </a:lvl1pPr>
          </a:lstStyle>
          <a:p>
            <a:pPr>
              <a:defRPr/>
            </a:pPr>
            <a:r>
              <a:rPr lang="en-US"/>
              <a:t>© Kristian Secor 2014 UC San Diego Extension Online Learning Course: Principles of User Experience</a:t>
            </a:r>
          </a:p>
        </p:txBody>
      </p:sp>
    </p:spTree>
    <p:extLst>
      <p:ext uri="{BB962C8B-B14F-4D97-AF65-F5344CB8AC3E}">
        <p14:creationId xmlns:p14="http://schemas.microsoft.com/office/powerpoint/2010/main" val="29032611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2400"/>
            <a:ext cx="8686800" cy="6096000"/>
            <a:chOff x="0" y="96"/>
            <a:chExt cx="5472" cy="3840"/>
          </a:xfrm>
        </p:grpSpPr>
        <p:sp>
          <p:nvSpPr>
            <p:cNvPr id="1031" name="AutoShape 3"/>
            <p:cNvSpPr>
              <a:spLocks noChangeArrowheads="1"/>
            </p:cNvSpPr>
            <p:nvPr/>
          </p:nvSpPr>
          <p:spPr bwMode="auto">
            <a:xfrm>
              <a:off x="240" y="336"/>
              <a:ext cx="5232" cy="3600"/>
            </a:xfrm>
            <a:prstGeom prst="roundRect">
              <a:avLst>
                <a:gd name="adj" fmla="val 13727"/>
              </a:avLst>
            </a:prstGeom>
            <a:noFill/>
            <a:ln w="5080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2400">
                <a:latin typeface="Times New Roman" charset="0"/>
              </a:endParaRPr>
            </a:p>
          </p:txBody>
        </p:sp>
        <p:sp>
          <p:nvSpPr>
            <p:cNvPr id="1032" name="AutoShape 4"/>
            <p:cNvSpPr>
              <a:spLocks noChangeArrowheads="1"/>
            </p:cNvSpPr>
            <p:nvPr/>
          </p:nvSpPr>
          <p:spPr bwMode="blackWhite">
            <a:xfrm>
              <a:off x="0" y="96"/>
              <a:ext cx="5376" cy="768"/>
            </a:xfrm>
            <a:custGeom>
              <a:avLst/>
              <a:gdLst>
                <a:gd name="T0" fmla="*/ 0 w 7000"/>
                <a:gd name="T1" fmla="*/ 0 h 1000"/>
                <a:gd name="T2" fmla="*/ 2945 w 7000"/>
                <a:gd name="T3" fmla="*/ -1 h 1000"/>
                <a:gd name="T4" fmla="*/ 3171 w 7000"/>
                <a:gd name="T5" fmla="*/ 227 h 1000"/>
                <a:gd name="T6" fmla="*/ 2944 w 7000"/>
                <a:gd name="T7" fmla="*/ 453 h 1000"/>
                <a:gd name="T8" fmla="*/ 0 w 7000"/>
                <a:gd name="T9" fmla="*/ 453 h 1000"/>
                <a:gd name="T10" fmla="*/ 0 60000 65536"/>
                <a:gd name="T11" fmla="*/ 0 60000 65536"/>
                <a:gd name="T12" fmla="*/ 0 60000 65536"/>
                <a:gd name="T13" fmla="*/ 0 60000 65536"/>
                <a:gd name="T14" fmla="*/ 0 60000 65536"/>
                <a:gd name="T15" fmla="*/ 0 w 7000"/>
                <a:gd name="T16" fmla="*/ 0 h 1000"/>
                <a:gd name="T17" fmla="*/ 3500 w 7000"/>
                <a:gd name="T18" fmla="*/ 1000 h 1000"/>
              </a:gdLst>
              <a:ahLst/>
              <a:cxnLst>
                <a:cxn ang="T10">
                  <a:pos x="T0" y="T1"/>
                </a:cxn>
                <a:cxn ang="T11">
                  <a:pos x="T2" y="T3"/>
                </a:cxn>
                <a:cxn ang="T12">
                  <a:pos x="T4" y="T5"/>
                </a:cxn>
                <a:cxn ang="T13">
                  <a:pos x="T6" y="T7"/>
                </a:cxn>
                <a:cxn ang="T14">
                  <a:pos x="T8" y="T9"/>
                </a:cxn>
              </a:cxnLst>
              <a:rect l="T15" t="T16" r="T17" b="T18"/>
              <a:pathLst>
                <a:path w="7000" h="1000">
                  <a:moveTo>
                    <a:pt x="0" y="0"/>
                  </a:moveTo>
                  <a:lnTo>
                    <a:pt x="6500" y="-1"/>
                  </a:lnTo>
                  <a:cubicBezTo>
                    <a:pt x="6776" y="0"/>
                    <a:pt x="7000" y="223"/>
                    <a:pt x="7000" y="500"/>
                  </a:cubicBezTo>
                  <a:cubicBezTo>
                    <a:pt x="7000" y="776"/>
                    <a:pt x="6776" y="1000"/>
                    <a:pt x="6499" y="1000"/>
                  </a:cubicBezTo>
                  <a:lnTo>
                    <a:pt x="0" y="100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33" name="Line 5"/>
            <p:cNvSpPr>
              <a:spLocks noChangeShapeType="1"/>
            </p:cNvSpPr>
            <p:nvPr/>
          </p:nvSpPr>
          <p:spPr bwMode="auto">
            <a:xfrm>
              <a:off x="0" y="768"/>
              <a:ext cx="5088"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027" name="Rectangle 6"/>
          <p:cNvSpPr>
            <a:spLocks noGrp="1" noChangeArrowheads="1"/>
          </p:cNvSpPr>
          <p:nvPr>
            <p:ph type="title"/>
          </p:nvPr>
        </p:nvSpPr>
        <p:spPr bwMode="auto">
          <a:xfrm>
            <a:off x="195263" y="228600"/>
            <a:ext cx="80152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09600" y="1600200"/>
            <a:ext cx="7924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11" name="Rectangle 15"/>
          <p:cNvSpPr>
            <a:spLocks noGrp="1" noChangeArrowheads="1"/>
          </p:cNvSpPr>
          <p:nvPr>
            <p:ph type="ftr" sz="quarter" idx="3"/>
          </p:nvPr>
        </p:nvSpPr>
        <p:spPr bwMode="auto">
          <a:xfrm>
            <a:off x="457200" y="6248400"/>
            <a:ext cx="6553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50000"/>
              </a:spcBef>
              <a:defRPr sz="1000">
                <a:cs typeface="Arial" charset="0"/>
              </a:defRPr>
            </a:lvl1pPr>
          </a:lstStyle>
          <a:p>
            <a:pPr>
              <a:defRPr/>
            </a:pPr>
            <a:r>
              <a:rPr lang="en-US"/>
              <a:t>© Kristian Secor 2014 UC San Diego Extension Online Learning Course: Principles of User Experience</a:t>
            </a:r>
          </a:p>
        </p:txBody>
      </p:sp>
      <p:sp>
        <p:nvSpPr>
          <p:cNvPr id="4112" name="Text Box 16"/>
          <p:cNvSpPr txBox="1">
            <a:spLocks noChangeArrowheads="1"/>
          </p:cNvSpPr>
          <p:nvPr userDrawn="1"/>
        </p:nvSpPr>
        <p:spPr bwMode="auto">
          <a:xfrm>
            <a:off x="8229600" y="6477000"/>
            <a:ext cx="533400" cy="2444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fld id="{3CDCB9BD-CFA8-9F41-AA19-3EF7EEE4652C}" type="slidenum">
              <a:rPr lang="en-US" sz="1000" smtClean="0"/>
              <a:pPr>
                <a:spcBef>
                  <a:spcPct val="50000"/>
                </a:spcBef>
                <a:defRPr/>
              </a:pPr>
              <a:t>‹#›</a:t>
            </a:fld>
            <a:endParaRPr lang="en-US" sz="1000" smtClean="0"/>
          </a:p>
        </p:txBody>
      </p:sp>
    </p:spTree>
  </p:cSld>
  <p:clrMap bg1="lt1" tx1="dk1" bg2="lt2" tx2="dk2" accent1="accent1" accent2="accent2" accent3="accent3" accent4="accent4" accent5="accent5" accent6="accent6" hlink="hlink" folHlink="folHlink"/>
  <p:sldLayoutIdLst>
    <p:sldLayoutId id="2147483768"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iming>
    <p:tnLst>
      <p:par>
        <p:cTn xmlns:p14="http://schemas.microsoft.com/office/powerpoint/2010/main" id="1" dur="indefinite" restart="never" nodeType="tmRoot"/>
      </p:par>
    </p:tnLst>
  </p:timing>
  <p:hf sldNum="0" hdr="0" dt="0"/>
  <p:txStyles>
    <p:titleStyle>
      <a:lvl1pPr algn="l" rtl="0" eaLnBrk="0" fontAlgn="base" hangingPunct="0">
        <a:spcBef>
          <a:spcPct val="0"/>
        </a:spcBef>
        <a:spcAft>
          <a:spcPct val="0"/>
        </a:spcAft>
        <a:defRPr sz="42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2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2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2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2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200">
          <a:solidFill>
            <a:schemeClr val="tx2"/>
          </a:solidFill>
          <a:latin typeface="Arial" charset="0"/>
        </a:defRPr>
      </a:lvl6pPr>
      <a:lvl7pPr marL="914400" algn="l" rtl="0" fontAlgn="base">
        <a:spcBef>
          <a:spcPct val="0"/>
        </a:spcBef>
        <a:spcAft>
          <a:spcPct val="0"/>
        </a:spcAft>
        <a:defRPr sz="4200">
          <a:solidFill>
            <a:schemeClr val="tx2"/>
          </a:solidFill>
          <a:latin typeface="Arial" charset="0"/>
        </a:defRPr>
      </a:lvl7pPr>
      <a:lvl8pPr marL="1371600" algn="l" rtl="0" fontAlgn="base">
        <a:spcBef>
          <a:spcPct val="0"/>
        </a:spcBef>
        <a:spcAft>
          <a:spcPct val="0"/>
        </a:spcAft>
        <a:defRPr sz="4200">
          <a:solidFill>
            <a:schemeClr val="tx2"/>
          </a:solidFill>
          <a:latin typeface="Arial" charset="0"/>
        </a:defRPr>
      </a:lvl8pPr>
      <a:lvl9pPr marL="1828800" algn="l" rtl="0" fontAlgn="base">
        <a:spcBef>
          <a:spcPct val="0"/>
        </a:spcBef>
        <a:spcAft>
          <a:spcPct val="0"/>
        </a:spcAft>
        <a:defRPr sz="4200">
          <a:solidFill>
            <a:schemeClr val="tx2"/>
          </a:solidFill>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1"/>
        </a:buClr>
        <a:buSzPct val="70000"/>
        <a:buFont typeface="Wingdings" charset="0"/>
        <a:buChar char="l"/>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bg2"/>
        </a:buClr>
        <a:buSzPct val="65000"/>
        <a:buFont typeface="Wingdings" charset="0"/>
        <a:buChar char="l"/>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hlink"/>
        </a:buClr>
        <a:buSzPct val="60000"/>
        <a:buFont typeface="Wingdings" charset="0"/>
        <a:buChar char="l"/>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bg2"/>
        </a:buClr>
        <a:buSzPct val="40000"/>
        <a:buFont typeface="Wingdings" charset="0"/>
        <a:buChar char="l"/>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jpeg"/><Relationship Id="rId6" Type="http://schemas.openxmlformats.org/officeDocument/2006/relationships/image" Target="../media/image2.png"/><Relationship Id="rId1" Type="http://schemas.microsoft.com/office/2007/relationships/media" Target="../media/media1.wav"/><Relationship Id="rId2" Type="http://schemas.openxmlformats.org/officeDocument/2006/relationships/audio" Target="../media/media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10.wav"/><Relationship Id="rId2" Type="http://schemas.openxmlformats.org/officeDocument/2006/relationships/audio" Target="../media/media10.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11.wav"/><Relationship Id="rId2" Type="http://schemas.openxmlformats.org/officeDocument/2006/relationships/audio" Target="../media/media1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5.emf"/><Relationship Id="rId6" Type="http://schemas.openxmlformats.org/officeDocument/2006/relationships/image" Target="../media/image2.png"/><Relationship Id="rId7" Type="http://schemas.openxmlformats.org/officeDocument/2006/relationships/comments" Target="../comments/comment1.xml"/><Relationship Id="rId1" Type="http://schemas.microsoft.com/office/2007/relationships/media" Target="../media/media12.wav"/><Relationship Id="rId2" Type="http://schemas.openxmlformats.org/officeDocument/2006/relationships/audio" Target="../media/media12.wa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emf"/><Relationship Id="rId5" Type="http://schemas.openxmlformats.org/officeDocument/2006/relationships/image" Target="../media/image2.png"/><Relationship Id="rId1" Type="http://schemas.microsoft.com/office/2007/relationships/media" Target="../media/media13.wav"/><Relationship Id="rId2" Type="http://schemas.openxmlformats.org/officeDocument/2006/relationships/audio" Target="../media/media13.wav"/></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14.wav"/><Relationship Id="rId2" Type="http://schemas.openxmlformats.org/officeDocument/2006/relationships/audio" Target="../media/media14.wav"/></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8.emf"/><Relationship Id="rId5" Type="http://schemas.openxmlformats.org/officeDocument/2006/relationships/image" Target="../media/image2.png"/><Relationship Id="rId1" Type="http://schemas.microsoft.com/office/2007/relationships/media" Target="../media/media15.wav"/><Relationship Id="rId2" Type="http://schemas.openxmlformats.org/officeDocument/2006/relationships/audio" Target="../media/media15.wav"/></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16.wav"/><Relationship Id="rId2" Type="http://schemas.openxmlformats.org/officeDocument/2006/relationships/audio" Target="../media/media16.wav"/></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2.png"/><Relationship Id="rId1" Type="http://schemas.microsoft.com/office/2007/relationships/media" Target="../media/media17.wav"/><Relationship Id="rId2" Type="http://schemas.openxmlformats.org/officeDocument/2006/relationships/audio" Target="../media/media17.wav"/></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18.wav"/><Relationship Id="rId2" Type="http://schemas.openxmlformats.org/officeDocument/2006/relationships/audio" Target="../media/media18.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3.emf"/><Relationship Id="rId5" Type="http://schemas.openxmlformats.org/officeDocument/2006/relationships/image" Target="../media/image2.png"/><Relationship Id="rId1" Type="http://schemas.microsoft.com/office/2007/relationships/media" Target="../media/media2.wav"/><Relationship Id="rId2" Type="http://schemas.openxmlformats.org/officeDocument/2006/relationships/audio" Target="../media/media2.wav"/></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19.wav"/><Relationship Id="rId2" Type="http://schemas.openxmlformats.org/officeDocument/2006/relationships/audio" Target="../media/media19.wav"/></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emf"/><Relationship Id="rId5" Type="http://schemas.openxmlformats.org/officeDocument/2006/relationships/image" Target="../media/image2.png"/><Relationship Id="rId1" Type="http://schemas.microsoft.com/office/2007/relationships/media" Target="../media/media20.wav"/><Relationship Id="rId2" Type="http://schemas.openxmlformats.org/officeDocument/2006/relationships/audio" Target="../media/media20.wav"/></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21.wav"/><Relationship Id="rId2" Type="http://schemas.openxmlformats.org/officeDocument/2006/relationships/audio" Target="../media/media21.wav"/></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22.wav"/><Relationship Id="rId2" Type="http://schemas.openxmlformats.org/officeDocument/2006/relationships/audio" Target="../media/media22.wav"/></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23.wav"/><Relationship Id="rId2" Type="http://schemas.openxmlformats.org/officeDocument/2006/relationships/audio" Target="../media/media23.wav"/></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24.wav"/><Relationship Id="rId2" Type="http://schemas.openxmlformats.org/officeDocument/2006/relationships/audio" Target="../media/media24.wav"/></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25.wav"/><Relationship Id="rId2" Type="http://schemas.openxmlformats.org/officeDocument/2006/relationships/audio" Target="../media/media25.wav"/></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26.wav"/><Relationship Id="rId2" Type="http://schemas.openxmlformats.org/officeDocument/2006/relationships/audio" Target="../media/media26.wav"/></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27.wav"/><Relationship Id="rId2" Type="http://schemas.openxmlformats.org/officeDocument/2006/relationships/audio" Target="../media/media27.wav"/></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28.wav"/><Relationship Id="rId2" Type="http://schemas.openxmlformats.org/officeDocument/2006/relationships/audio" Target="../media/media28.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3.wav"/><Relationship Id="rId2" Type="http://schemas.openxmlformats.org/officeDocument/2006/relationships/audio" Target="../media/media3.wav"/></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29.wav"/><Relationship Id="rId2" Type="http://schemas.openxmlformats.org/officeDocument/2006/relationships/audio" Target="../media/media29.wav"/></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30.wav"/><Relationship Id="rId2" Type="http://schemas.openxmlformats.org/officeDocument/2006/relationships/audio" Target="../media/media30.wav"/></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31.wav"/><Relationship Id="rId2" Type="http://schemas.openxmlformats.org/officeDocument/2006/relationships/audio" Target="../media/media31.wav"/></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32.wav"/><Relationship Id="rId2" Type="http://schemas.openxmlformats.org/officeDocument/2006/relationships/audio" Target="../media/media32.wav"/></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33.wav"/><Relationship Id="rId2" Type="http://schemas.openxmlformats.org/officeDocument/2006/relationships/audio" Target="../media/media3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4.wav"/><Relationship Id="rId2"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5.wav"/><Relationship Id="rId2" Type="http://schemas.openxmlformats.org/officeDocument/2006/relationships/audio" Target="../media/media5.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6.wav"/><Relationship Id="rId2" Type="http://schemas.openxmlformats.org/officeDocument/2006/relationships/audio" Target="../media/media6.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4.emf"/><Relationship Id="rId5" Type="http://schemas.openxmlformats.org/officeDocument/2006/relationships/image" Target="../media/image2.png"/><Relationship Id="rId1" Type="http://schemas.microsoft.com/office/2007/relationships/media" Target="../media/media7.wav"/><Relationship Id="rId2" Type="http://schemas.openxmlformats.org/officeDocument/2006/relationships/audio" Target="../media/media7.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8.wav"/><Relationship Id="rId2" Type="http://schemas.openxmlformats.org/officeDocument/2006/relationships/audio" Target="../media/media8.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9.wav"/><Relationship Id="rId2" Type="http://schemas.openxmlformats.org/officeDocument/2006/relationships/audio"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0"/>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a:cs typeface="Arial" charset="0"/>
              </a:rPr>
              <a:t>© Kristian Secor 2014 UC San Diego Extension Online Learning Course: Principles of User Experience</a:t>
            </a:r>
          </a:p>
        </p:txBody>
      </p:sp>
      <p:sp>
        <p:nvSpPr>
          <p:cNvPr id="15362" name="Rectangle 2"/>
          <p:cNvSpPr>
            <a:spLocks noGrp="1" noChangeArrowheads="1"/>
          </p:cNvSpPr>
          <p:nvPr>
            <p:ph type="ctrTitle"/>
          </p:nvPr>
        </p:nvSpPr>
        <p:spPr/>
        <p:txBody>
          <a:bodyPr/>
          <a:lstStyle/>
          <a:p>
            <a:pPr eaLnBrk="1" hangingPunct="1"/>
            <a:r>
              <a:rPr lang="en-US" sz="4200" dirty="0">
                <a:latin typeface="Arial" charset="0"/>
                <a:ea typeface="ＭＳ Ｐゴシック" charset="0"/>
                <a:cs typeface="ＭＳ Ｐゴシック" charset="0"/>
              </a:rPr>
              <a:t>Session </a:t>
            </a:r>
            <a:r>
              <a:rPr lang="en-US" sz="4200" dirty="0" smtClean="0">
                <a:latin typeface="Arial" charset="0"/>
                <a:ea typeface="ＭＳ Ｐゴシック" charset="0"/>
                <a:cs typeface="ＭＳ Ｐゴシック" charset="0"/>
              </a:rPr>
              <a:t>#4:Models User/Usage</a:t>
            </a:r>
            <a:endParaRPr lang="en-US" sz="4200" dirty="0">
              <a:latin typeface="Arial" charset="0"/>
              <a:ea typeface="ＭＳ Ｐゴシック" charset="0"/>
              <a:cs typeface="ＭＳ Ｐゴシック" charset="0"/>
            </a:endParaRPr>
          </a:p>
        </p:txBody>
      </p:sp>
      <p:pic>
        <p:nvPicPr>
          <p:cNvPr id="15363" name="Picture 7" descr="keyboar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4343400"/>
            <a:ext cx="2387600"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9"/>
          <p:cNvSpPr>
            <a:spLocks noGrp="1" noChangeArrowheads="1"/>
          </p:cNvSpPr>
          <p:nvPr>
            <p:ph type="subTitle" idx="1"/>
          </p:nvPr>
        </p:nvSpPr>
        <p:spPr/>
        <p:txBody>
          <a:bodyPr/>
          <a:lstStyle/>
          <a:p>
            <a:pPr eaLnBrk="1" hangingPunct="1">
              <a:buFont typeface="Wingdings" charset="0"/>
              <a:buNone/>
            </a:pPr>
            <a:endParaRPr lang="en-US">
              <a:latin typeface="Arial" charset="0"/>
              <a:ea typeface="ＭＳ Ｐゴシック" charset="0"/>
              <a:cs typeface="ＭＳ Ｐゴシック" charset="0"/>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a:rPr>
              <a:t>Common elements of models</a:t>
            </a:r>
          </a:p>
        </p:txBody>
      </p:sp>
      <p:sp>
        <p:nvSpPr>
          <p:cNvPr id="41987" name="Rectangle 3"/>
          <p:cNvSpPr>
            <a:spLocks noGrp="1" noChangeArrowheads="1"/>
          </p:cNvSpPr>
          <p:nvPr>
            <p:ph idx="1"/>
          </p:nvPr>
        </p:nvSpPr>
        <p:spPr/>
        <p:txBody>
          <a:bodyPr/>
          <a:lstStyle/>
          <a:p>
            <a:pPr eaLnBrk="1" hangingPunct="1"/>
            <a:r>
              <a:rPr lang="en-US" dirty="0">
                <a:latin typeface="Arial" charset="0"/>
                <a:ea typeface="ＭＳ Ｐゴシック" charset="0"/>
              </a:rPr>
              <a:t>Information and other needs in tasks</a:t>
            </a:r>
          </a:p>
          <a:p>
            <a:pPr lvl="1" eaLnBrk="1" hangingPunct="1"/>
            <a:r>
              <a:rPr lang="en-US" dirty="0">
                <a:latin typeface="Arial" charset="0"/>
                <a:ea typeface="ＭＳ Ｐゴシック" charset="0"/>
              </a:rPr>
              <a:t>Just before step in which need occurs</a:t>
            </a:r>
          </a:p>
          <a:p>
            <a:pPr lvl="1" eaLnBrk="1" hangingPunct="1"/>
            <a:r>
              <a:rPr lang="en-US" dirty="0">
                <a:latin typeface="Arial" charset="0"/>
                <a:ea typeface="ＭＳ Ｐゴシック" charset="0"/>
              </a:rPr>
              <a:t>Add indented line beginning with red block </a:t>
            </a:r>
            <a:r>
              <a:rPr lang="en-US" dirty="0">
                <a:solidFill>
                  <a:srgbClr val="FF0000"/>
                </a:solidFill>
                <a:latin typeface="Berlin Sans FB Demi" charset="0"/>
                <a:ea typeface="ＭＳ Ｐゴシック" charset="0"/>
              </a:rPr>
              <a:t>N</a:t>
            </a:r>
            <a:endParaRPr lang="en-US" dirty="0">
              <a:latin typeface="Arial" charset="0"/>
              <a:ea typeface="ＭＳ Ｐゴシック" charset="0"/>
            </a:endParaRPr>
          </a:p>
          <a:p>
            <a:pPr lvl="2" eaLnBrk="1" hangingPunct="1"/>
            <a:r>
              <a:rPr lang="en-US" dirty="0">
                <a:latin typeface="Arial" charset="0"/>
                <a:ea typeface="ＭＳ Ｐゴシック" charset="0"/>
              </a:rPr>
              <a:t>Followed by description of need</a:t>
            </a:r>
          </a:p>
          <a:p>
            <a:pPr eaLnBrk="1" hangingPunct="1">
              <a:lnSpc>
                <a:spcPct val="140000"/>
              </a:lnSpc>
            </a:pPr>
            <a:r>
              <a:rPr lang="en-US" dirty="0">
                <a:latin typeface="Arial" charset="0"/>
                <a:ea typeface="ＭＳ Ｐゴシック" charset="0"/>
              </a:rPr>
              <a:t>Barriers within task interaction models</a:t>
            </a:r>
          </a:p>
          <a:p>
            <a:pPr lvl="1" eaLnBrk="1" hangingPunct="1"/>
            <a:r>
              <a:rPr lang="en-US" dirty="0">
                <a:latin typeface="Arial" charset="0"/>
                <a:ea typeface="ＭＳ Ｐゴシック" charset="0"/>
              </a:rPr>
              <a:t>Denoted with red lightning bolt </a:t>
            </a:r>
            <a:r>
              <a:rPr lang="en-US" dirty="0">
                <a:solidFill>
                  <a:srgbClr val="FF0000"/>
                </a:solidFill>
                <a:latin typeface="Arial" charset="0"/>
                <a:ea typeface="ＭＳ Ｐゴシック" charset="0"/>
                <a:sym typeface="Webdings" charset="0"/>
              </a:rPr>
              <a:t></a:t>
            </a:r>
          </a:p>
          <a:p>
            <a:pPr lvl="2" eaLnBrk="1" hangingPunct="1"/>
            <a:r>
              <a:rPr lang="en-US" dirty="0">
                <a:latin typeface="Arial" charset="0"/>
                <a:ea typeface="ＭＳ Ｐゴシック" charset="0"/>
              </a:rPr>
              <a:t>Followed by description of barrier</a:t>
            </a:r>
          </a:p>
        </p:txBody>
      </p:sp>
      <p:sp>
        <p:nvSpPr>
          <p:cNvPr id="26627" name="Footer Placeholder 1"/>
          <p:cNvSpPr>
            <a:spLocks noGrp="1"/>
          </p:cNvSpPr>
          <p:nvPr>
            <p:ph type="ftr" sz="quarter" idx="4294967295"/>
          </p:nvPr>
        </p:nvSpPr>
        <p:spPr bwMode="auto">
          <a:xfrm>
            <a:off x="457200" y="6248400"/>
            <a:ext cx="7848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smtClean="0"/>
              <a:t>© Kristian Secor 2014 UC San Diego Extension Online Learning Course: Principles of User Experience</a:t>
            </a:r>
            <a:endParaRPr lang="en-US" sz="10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07232443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2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defRPr/>
            </a:pPr>
            <a:r>
              <a:rPr lang="en-US">
                <a:latin typeface="Arial" charset="0"/>
                <a:cs typeface="Arial"/>
              </a:rPr>
              <a:t>Social models</a:t>
            </a:r>
          </a:p>
        </p:txBody>
      </p:sp>
      <p:sp>
        <p:nvSpPr>
          <p:cNvPr id="49155" name="Rectangle 3"/>
          <p:cNvSpPr>
            <a:spLocks noGrp="1" noChangeArrowheads="1"/>
          </p:cNvSpPr>
          <p:nvPr>
            <p:ph idx="1"/>
          </p:nvPr>
        </p:nvSpPr>
        <p:spPr>
          <a:xfrm>
            <a:off x="304800" y="1219200"/>
            <a:ext cx="8534400" cy="4525963"/>
          </a:xfrm>
        </p:spPr>
        <p:txBody>
          <a:bodyPr/>
          <a:lstStyle/>
          <a:p>
            <a:pPr eaLnBrk="1" hangingPunct="1">
              <a:defRPr/>
            </a:pPr>
            <a:r>
              <a:rPr lang="en-US" dirty="0">
                <a:latin typeface="Arial" charset="0"/>
                <a:cs typeface="Arial"/>
              </a:rPr>
              <a:t>Communal aspects of workplace</a:t>
            </a:r>
          </a:p>
          <a:p>
            <a:pPr eaLnBrk="1" hangingPunct="1">
              <a:defRPr/>
            </a:pPr>
            <a:r>
              <a:rPr lang="en-US" dirty="0">
                <a:latin typeface="Arial" charset="0"/>
                <a:cs typeface="Arial"/>
              </a:rPr>
              <a:t>Philosophy, ambiance, and environmental factors</a:t>
            </a:r>
          </a:p>
          <a:p>
            <a:pPr eaLnBrk="1" hangingPunct="1">
              <a:defRPr/>
            </a:pPr>
            <a:r>
              <a:rPr lang="en-US" dirty="0">
                <a:latin typeface="Arial" charset="0"/>
                <a:cs typeface="Arial"/>
              </a:rPr>
              <a:t>Norms of behavior, influences, attitudes, and pressures</a:t>
            </a:r>
          </a:p>
          <a:p>
            <a:pPr eaLnBrk="1" hangingPunct="1">
              <a:defRPr/>
            </a:pPr>
            <a:r>
              <a:rPr lang="en-US" dirty="0">
                <a:latin typeface="Arial" charset="0"/>
                <a:cs typeface="Arial"/>
              </a:rPr>
              <a:t>Concerns of individuals in specific work roles</a:t>
            </a:r>
          </a:p>
          <a:p>
            <a:pPr eaLnBrk="1" hangingPunct="1">
              <a:defRPr/>
            </a:pPr>
            <a:r>
              <a:rPr lang="en-US" dirty="0">
                <a:latin typeface="Arial" charset="0"/>
                <a:cs typeface="Arial"/>
              </a:rPr>
              <a:t>Influences, mind-sets, feelings, attitudes</a:t>
            </a:r>
          </a:p>
        </p:txBody>
      </p:sp>
      <p:sp>
        <p:nvSpPr>
          <p:cNvPr id="27651" name="Footer Placeholder 1"/>
          <p:cNvSpPr>
            <a:spLocks noGrp="1"/>
          </p:cNvSpPr>
          <p:nvPr>
            <p:ph type="ftr" sz="quarter" idx="4294967295"/>
          </p:nvPr>
        </p:nvSpPr>
        <p:spPr bwMode="auto">
          <a:xfrm>
            <a:off x="457200" y="6248400"/>
            <a:ext cx="80772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smtClean="0"/>
              <a:t>© Kristian Secor 2014 UC San Diego Extension Online Learning Course: Principles of User Experience</a:t>
            </a:r>
            <a:endParaRPr lang="en-US" sz="1000"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97376889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22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0" y="-228600"/>
            <a:ext cx="9144000" cy="1143000"/>
          </a:xfrm>
        </p:spPr>
        <p:txBody>
          <a:bodyPr/>
          <a:lstStyle/>
          <a:p>
            <a:pPr eaLnBrk="1" hangingPunct="1">
              <a:defRPr/>
            </a:pPr>
            <a:r>
              <a:rPr lang="en-US">
                <a:latin typeface="Arial" charset="0"/>
                <a:cs typeface="Arial"/>
              </a:rPr>
              <a:t>Making a social model diagram</a:t>
            </a:r>
          </a:p>
        </p:txBody>
      </p:sp>
      <p:sp>
        <p:nvSpPr>
          <p:cNvPr id="58371" name="Rectangle 3"/>
          <p:cNvSpPr>
            <a:spLocks noGrp="1" noChangeArrowheads="1"/>
          </p:cNvSpPr>
          <p:nvPr>
            <p:ph idx="1"/>
          </p:nvPr>
        </p:nvSpPr>
        <p:spPr>
          <a:xfrm>
            <a:off x="457200" y="1066800"/>
            <a:ext cx="8229600" cy="4525963"/>
          </a:xfrm>
        </p:spPr>
        <p:txBody>
          <a:bodyPr/>
          <a:lstStyle/>
          <a:p>
            <a:pPr eaLnBrk="1" hangingPunct="1">
              <a:lnSpc>
                <a:spcPct val="80000"/>
              </a:lnSpc>
              <a:defRPr/>
            </a:pPr>
            <a:endParaRPr lang="en-US" dirty="0" smtClean="0">
              <a:latin typeface="Arial" charset="0"/>
              <a:cs typeface="Arial"/>
            </a:endParaRPr>
          </a:p>
          <a:p>
            <a:pPr eaLnBrk="1" hangingPunct="1">
              <a:lnSpc>
                <a:spcPct val="80000"/>
              </a:lnSpc>
              <a:defRPr/>
            </a:pPr>
            <a:r>
              <a:rPr lang="en-US" dirty="0" smtClean="0">
                <a:latin typeface="Arial" charset="0"/>
                <a:cs typeface="Arial"/>
              </a:rPr>
              <a:t>Identify </a:t>
            </a:r>
            <a:r>
              <a:rPr lang="en-US" dirty="0">
                <a:latin typeface="Arial" charset="0"/>
                <a:cs typeface="Arial"/>
              </a:rPr>
              <a:t>concerns and perspectives</a:t>
            </a:r>
          </a:p>
          <a:p>
            <a:pPr eaLnBrk="1" hangingPunct="1">
              <a:lnSpc>
                <a:spcPct val="80000"/>
              </a:lnSpc>
              <a:defRPr/>
            </a:pPr>
            <a:r>
              <a:rPr lang="en-US" dirty="0">
                <a:latin typeface="Arial" charset="0"/>
                <a:cs typeface="Arial"/>
              </a:rPr>
              <a:t>Represent as attributes of nodes</a:t>
            </a:r>
          </a:p>
        </p:txBody>
      </p:sp>
      <p:pic>
        <p:nvPicPr>
          <p:cNvPr id="307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2590800"/>
            <a:ext cx="69342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37782591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2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0" y="-228600"/>
            <a:ext cx="9144000" cy="1143000"/>
          </a:xfrm>
        </p:spPr>
        <p:txBody>
          <a:bodyPr/>
          <a:lstStyle/>
          <a:p>
            <a:pPr eaLnBrk="1" hangingPunct="1">
              <a:defRPr/>
            </a:pPr>
            <a:r>
              <a:rPr lang="en-US">
                <a:latin typeface="Arial" charset="0"/>
                <a:cs typeface="Arial"/>
              </a:rPr>
              <a:t>Making a social model diagram</a:t>
            </a:r>
          </a:p>
        </p:txBody>
      </p:sp>
      <p:sp>
        <p:nvSpPr>
          <p:cNvPr id="61443" name="Rectangle 3"/>
          <p:cNvSpPr>
            <a:spLocks noGrp="1" noChangeArrowheads="1"/>
          </p:cNvSpPr>
          <p:nvPr>
            <p:ph idx="1"/>
          </p:nvPr>
        </p:nvSpPr>
        <p:spPr>
          <a:xfrm>
            <a:off x="457200" y="990600"/>
            <a:ext cx="8229600" cy="4525963"/>
          </a:xfrm>
        </p:spPr>
        <p:txBody>
          <a:bodyPr/>
          <a:lstStyle/>
          <a:p>
            <a:pPr eaLnBrk="1" hangingPunct="1">
              <a:lnSpc>
                <a:spcPct val="80000"/>
              </a:lnSpc>
              <a:defRPr/>
            </a:pPr>
            <a:endParaRPr lang="en-US" sz="2400" dirty="0" smtClean="0">
              <a:latin typeface="Arial" charset="0"/>
              <a:ea typeface="ＭＳ Ｐゴシック" charset="0"/>
              <a:cs typeface="Arial"/>
            </a:endParaRPr>
          </a:p>
          <a:p>
            <a:pPr eaLnBrk="1" hangingPunct="1">
              <a:lnSpc>
                <a:spcPct val="80000"/>
              </a:lnSpc>
              <a:defRPr/>
            </a:pPr>
            <a:r>
              <a:rPr lang="en-US" sz="2400" dirty="0" smtClean="0">
                <a:latin typeface="Arial" charset="0"/>
                <a:ea typeface="ＭＳ Ｐゴシック" charset="0"/>
                <a:cs typeface="Arial"/>
              </a:rPr>
              <a:t>Identify </a:t>
            </a:r>
            <a:r>
              <a:rPr lang="en-US" sz="2400" dirty="0">
                <a:latin typeface="Arial" charset="0"/>
                <a:ea typeface="ＭＳ Ｐゴシック" charset="0"/>
                <a:cs typeface="Arial"/>
              </a:rPr>
              <a:t>influences</a:t>
            </a:r>
          </a:p>
          <a:p>
            <a:pPr eaLnBrk="1" hangingPunct="1">
              <a:lnSpc>
                <a:spcPct val="80000"/>
              </a:lnSpc>
              <a:defRPr/>
            </a:pPr>
            <a:r>
              <a:rPr lang="en-US" sz="2400" dirty="0">
                <a:latin typeface="Arial" charset="0"/>
                <a:ea typeface="ＭＳ Ｐゴシック" charset="0"/>
                <a:cs typeface="Arial"/>
              </a:rPr>
              <a:t>Represent as relationships (arcs) among entities</a:t>
            </a:r>
          </a:p>
        </p:txBody>
      </p:sp>
      <p:pic>
        <p:nvPicPr>
          <p:cNvPr id="3174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286000"/>
            <a:ext cx="7207231" cy="35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Footer Placeholder 1"/>
          <p:cNvSpPr>
            <a:spLocks noGrp="1"/>
          </p:cNvSpPr>
          <p:nvPr>
            <p:ph type="ftr" sz="quarter" idx="4294967295"/>
          </p:nvPr>
        </p:nvSpPr>
        <p:spPr bwMode="auto">
          <a:xfrm>
            <a:off x="457200" y="6248400"/>
            <a:ext cx="2895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smtClean="0"/>
              <a:t>© Kristian Secor 2014 UC San Diego Extension Online Learning Course: Principles of User Experience</a:t>
            </a:r>
            <a:endParaRPr lang="en-US" sz="120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53614340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defRPr/>
            </a:pPr>
            <a:r>
              <a:rPr lang="en-US">
                <a:latin typeface="Arial" charset="0"/>
                <a:cs typeface="Arial"/>
              </a:rPr>
              <a:t>Usage models</a:t>
            </a:r>
          </a:p>
        </p:txBody>
      </p:sp>
      <p:sp>
        <p:nvSpPr>
          <p:cNvPr id="64515" name="Rectangle 3"/>
          <p:cNvSpPr>
            <a:spLocks noGrp="1" noChangeArrowheads="1"/>
          </p:cNvSpPr>
          <p:nvPr>
            <p:ph idx="1"/>
          </p:nvPr>
        </p:nvSpPr>
        <p:spPr>
          <a:xfrm>
            <a:off x="304800" y="1371600"/>
            <a:ext cx="8534400" cy="4525963"/>
          </a:xfrm>
        </p:spPr>
        <p:txBody>
          <a:bodyPr/>
          <a:lstStyle/>
          <a:p>
            <a:pPr eaLnBrk="1" hangingPunct="1">
              <a:defRPr/>
            </a:pPr>
            <a:r>
              <a:rPr lang="en-US">
                <a:latin typeface="Arial" charset="0"/>
                <a:ea typeface="ＭＳ Ｐゴシック" charset="0"/>
                <a:cs typeface="Arial"/>
              </a:rPr>
              <a:t>Continue to develop flow model</a:t>
            </a:r>
          </a:p>
          <a:p>
            <a:pPr lvl="1" eaLnBrk="1" hangingPunct="1">
              <a:defRPr/>
            </a:pPr>
            <a:r>
              <a:rPr lang="en-US">
                <a:latin typeface="Arial" charset="0"/>
                <a:ea typeface="ＭＳ Ｐゴシック" charset="0"/>
              </a:rPr>
              <a:t>Scope is entire work practice </a:t>
            </a:r>
          </a:p>
          <a:p>
            <a:pPr lvl="1" eaLnBrk="1" hangingPunct="1">
              <a:defRPr/>
            </a:pPr>
            <a:r>
              <a:rPr lang="en-US">
                <a:latin typeface="Arial" charset="0"/>
                <a:ea typeface="ＭＳ Ｐゴシック" charset="0"/>
              </a:rPr>
              <a:t>Bird</a:t>
            </a:r>
            <a:r>
              <a:rPr lang="ja-JP" altLang="en-US">
                <a:latin typeface="Arial" charset="0"/>
                <a:ea typeface="ＭＳ Ｐゴシック" charset="0"/>
              </a:rPr>
              <a:t>’</a:t>
            </a:r>
            <a:r>
              <a:rPr lang="en-US" altLang="ja-JP">
                <a:latin typeface="Arial" charset="0"/>
                <a:ea typeface="ＭＳ Ｐゴシック" charset="0"/>
              </a:rPr>
              <a:t>s-eye view of entire workflow</a:t>
            </a:r>
          </a:p>
          <a:p>
            <a:pPr lvl="1" eaLnBrk="1" hangingPunct="1">
              <a:defRPr/>
            </a:pPr>
            <a:r>
              <a:rPr lang="en-US">
                <a:latin typeface="Arial" charset="0"/>
                <a:ea typeface="ＭＳ Ｐゴシック" charset="0"/>
              </a:rPr>
              <a:t>Nodes for active entities</a:t>
            </a:r>
          </a:p>
          <a:p>
            <a:pPr lvl="1" eaLnBrk="1" hangingPunct="1">
              <a:defRPr/>
            </a:pPr>
            <a:r>
              <a:rPr lang="en-US">
                <a:latin typeface="Arial" charset="0"/>
                <a:ea typeface="ＭＳ Ｐゴシック" charset="0"/>
              </a:rPr>
              <a:t>Arcs for flow of work, information </a:t>
            </a:r>
          </a:p>
          <a:p>
            <a:pPr lvl="1" eaLnBrk="1" hangingPunct="1">
              <a:defRPr/>
            </a:pPr>
            <a:r>
              <a:rPr lang="en-US">
                <a:latin typeface="Arial" charset="0"/>
                <a:ea typeface="ＭＳ Ｐゴシック" charset="0"/>
              </a:rPr>
              <a:t>Include non-human entities</a:t>
            </a:r>
          </a:p>
          <a:p>
            <a:pPr lvl="2" eaLnBrk="1" hangingPunct="1">
              <a:defRPr/>
            </a:pPr>
            <a:r>
              <a:rPr lang="en-US">
                <a:latin typeface="Arial" charset="0"/>
                <a:ea typeface="ＭＳ Ｐゴシック" charset="0"/>
              </a:rPr>
              <a:t>Example, central database and non-computer communication flow such as via email, telephone</a:t>
            </a:r>
          </a:p>
        </p:txBody>
      </p:sp>
      <p:sp>
        <p:nvSpPr>
          <p:cNvPr id="32771" name="Footer Placeholder 1"/>
          <p:cNvSpPr>
            <a:spLocks noGrp="1"/>
          </p:cNvSpPr>
          <p:nvPr>
            <p:ph type="ftr" sz="quarter" idx="4294967295"/>
          </p:nvPr>
        </p:nvSpPr>
        <p:spPr bwMode="auto">
          <a:xfrm>
            <a:off x="457200" y="6248400"/>
            <a:ext cx="2895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smtClean="0"/>
              <a:t>© Kristian Secor 2014 UC San Diego Extension Online Learning Course: Principles of User Experience</a:t>
            </a:r>
            <a:endParaRPr lang="en-US" sz="120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19791332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2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lnSpc>
                <a:spcPct val="80000"/>
              </a:lnSpc>
            </a:pPr>
            <a:r>
              <a:rPr lang="en-US">
                <a:latin typeface="Arial" charset="0"/>
                <a:ea typeface="ＭＳ Ｐゴシック" charset="0"/>
              </a:rPr>
              <a:t>Example flow model for MUTTS</a:t>
            </a:r>
          </a:p>
        </p:txBody>
      </p:sp>
      <p:sp>
        <p:nvSpPr>
          <p:cNvPr id="33794" name="Footer Placeholder 1"/>
          <p:cNvSpPr>
            <a:spLocks noGrp="1"/>
          </p:cNvSpPr>
          <p:nvPr>
            <p:ph type="ftr" sz="quarter" idx="4294967295"/>
          </p:nvPr>
        </p:nvSpPr>
        <p:spPr bwMode="auto">
          <a:xfrm>
            <a:off x="457200" y="6248400"/>
            <a:ext cx="2895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smtClean="0"/>
              <a:t>© Kristian Secor 2014 UC San Diego Extension Online Learning Course: Principles of User Experience</a:t>
            </a:r>
            <a:endParaRPr lang="en-US" sz="1200"/>
          </a:p>
        </p:txBody>
      </p:sp>
      <p:pic>
        <p:nvPicPr>
          <p:cNvPr id="33799" name="Picture 7" descr="6-9 Flow model of our version of MUTTS"/>
          <p:cNvPicPr>
            <a:picLocks noChangeAspect="1" noChangeArrowheads="1"/>
          </p:cNvPicPr>
          <p:nvPr/>
        </p:nvPicPr>
        <p:blipFill>
          <a:blip r:embed="rId2">
            <a:extLst>
              <a:ext uri="{28A0092B-C50C-407E-A947-70E740481C1C}">
                <a14:useLocalDpi xmlns:a14="http://schemas.microsoft.com/office/drawing/2010/main" val="0"/>
              </a:ext>
            </a:extLst>
          </a:blip>
          <a:srcRect l="9053" t="5124"/>
          <a:stretch>
            <a:fillRect/>
          </a:stretch>
        </p:blipFill>
        <p:spPr bwMode="auto">
          <a:xfrm>
            <a:off x="0" y="1371600"/>
            <a:ext cx="8001000" cy="5362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5511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228600" y="0"/>
            <a:ext cx="8763000" cy="1143000"/>
          </a:xfrm>
        </p:spPr>
        <p:txBody>
          <a:bodyPr/>
          <a:lstStyle/>
          <a:p>
            <a:pPr eaLnBrk="1" hangingPunct="1">
              <a:defRPr/>
            </a:pPr>
            <a:r>
              <a:rPr lang="en-US" dirty="0">
                <a:cs typeface="Arial"/>
              </a:rPr>
              <a:t>Envisioned flow model for kiosk</a:t>
            </a:r>
          </a:p>
        </p:txBody>
      </p:sp>
      <p:pic>
        <p:nvPicPr>
          <p:cNvPr id="348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371600"/>
            <a:ext cx="7239000" cy="536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400436822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75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defRPr/>
            </a:pPr>
            <a:r>
              <a:rPr lang="en-US">
                <a:cs typeface="Arial"/>
              </a:rPr>
              <a:t>Task models </a:t>
            </a:r>
          </a:p>
        </p:txBody>
      </p:sp>
      <p:sp>
        <p:nvSpPr>
          <p:cNvPr id="78851" name="Rectangle 3"/>
          <p:cNvSpPr>
            <a:spLocks noGrp="1" noChangeArrowheads="1"/>
          </p:cNvSpPr>
          <p:nvPr>
            <p:ph idx="1"/>
          </p:nvPr>
        </p:nvSpPr>
        <p:spPr/>
        <p:txBody>
          <a:bodyPr/>
          <a:lstStyle/>
          <a:p>
            <a:pPr eaLnBrk="1" hangingPunct="1">
              <a:defRPr/>
            </a:pPr>
            <a:r>
              <a:rPr lang="en-US">
                <a:cs typeface="Arial"/>
              </a:rPr>
              <a:t>Tasks vs. functions</a:t>
            </a:r>
          </a:p>
          <a:p>
            <a:pPr lvl="1" eaLnBrk="1" hangingPunct="1">
              <a:defRPr/>
            </a:pPr>
            <a:r>
              <a:rPr lang="en-US"/>
              <a:t>Task: something a user does </a:t>
            </a:r>
          </a:p>
          <a:p>
            <a:pPr lvl="1" eaLnBrk="1" hangingPunct="1">
              <a:defRPr/>
            </a:pPr>
            <a:r>
              <a:rPr lang="en-US"/>
              <a:t>Function: something system does </a:t>
            </a:r>
          </a:p>
          <a:p>
            <a:pPr lvl="1" eaLnBrk="1" hangingPunct="1">
              <a:defRPr/>
            </a:pPr>
            <a:r>
              <a:rPr lang="en-US"/>
              <a:t>Example, information is displayed/viewed </a:t>
            </a:r>
          </a:p>
          <a:p>
            <a:pPr eaLnBrk="1" hangingPunct="1">
              <a:defRPr/>
            </a:pPr>
            <a:endParaRPr lang="en-US">
              <a:cs typeface="Arial"/>
            </a:endParaRPr>
          </a:p>
        </p:txBody>
      </p:sp>
      <p:sp>
        <p:nvSpPr>
          <p:cNvPr id="35843" name="Footer Placeholder 1"/>
          <p:cNvSpPr>
            <a:spLocks noGrp="1"/>
          </p:cNvSpPr>
          <p:nvPr>
            <p:ph type="ftr" sz="quarter" idx="4294967295"/>
          </p:nvPr>
        </p:nvSpPr>
        <p:spPr bwMode="auto">
          <a:xfrm>
            <a:off x="457200" y="6248400"/>
            <a:ext cx="2895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smtClean="0"/>
              <a:t>© Kristian Secor 2014 UC San Diego Extension Online Learning Course: Principles of User Experience</a:t>
            </a:r>
            <a:endParaRPr lang="en-US" sz="120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427095866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6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defRPr/>
            </a:pPr>
            <a:r>
              <a:rPr lang="en-US">
                <a:cs typeface="Arial"/>
              </a:rPr>
              <a:t>Task structure model—Hierarchical task inventory </a:t>
            </a:r>
          </a:p>
        </p:txBody>
      </p:sp>
      <p:sp>
        <p:nvSpPr>
          <p:cNvPr id="79875" name="Rectangle 3"/>
          <p:cNvSpPr>
            <a:spLocks noGrp="1" noChangeArrowheads="1"/>
          </p:cNvSpPr>
          <p:nvPr>
            <p:ph idx="1"/>
          </p:nvPr>
        </p:nvSpPr>
        <p:spPr/>
        <p:txBody>
          <a:bodyPr/>
          <a:lstStyle/>
          <a:p>
            <a:pPr eaLnBrk="1" hangingPunct="1">
              <a:defRPr/>
            </a:pPr>
            <a:r>
              <a:rPr lang="en-US">
                <a:latin typeface="Arial" charset="0"/>
                <a:ea typeface="ＭＳ Ｐゴシック" charset="0"/>
                <a:cs typeface="Arial"/>
              </a:rPr>
              <a:t>Tasks broken down into subtasks and steps </a:t>
            </a:r>
          </a:p>
          <a:p>
            <a:pPr eaLnBrk="1" hangingPunct="1">
              <a:defRPr/>
            </a:pPr>
            <a:r>
              <a:rPr lang="en-US">
                <a:latin typeface="Arial" charset="0"/>
                <a:ea typeface="ＭＳ Ｐゴシック" charset="0"/>
                <a:cs typeface="Arial"/>
              </a:rPr>
              <a:t>Just like functional decomposition in software hierarchy </a:t>
            </a:r>
          </a:p>
          <a:p>
            <a:pPr eaLnBrk="1" hangingPunct="1">
              <a:defRPr/>
            </a:pPr>
            <a:r>
              <a:rPr lang="en-US">
                <a:latin typeface="Arial" charset="0"/>
                <a:ea typeface="ＭＳ Ｐゴシック" charset="0"/>
                <a:cs typeface="Arial"/>
              </a:rPr>
              <a:t>Show what user tasks and actions are possible </a:t>
            </a:r>
          </a:p>
        </p:txBody>
      </p:sp>
      <p:sp>
        <p:nvSpPr>
          <p:cNvPr id="36868" name="Footer Placeholder 1"/>
          <p:cNvSpPr>
            <a:spLocks noGrp="1"/>
          </p:cNvSpPr>
          <p:nvPr>
            <p:ph type="ftr" sz="quarter" idx="4294967295"/>
          </p:nvPr>
        </p:nvSpPr>
        <p:spPr bwMode="auto">
          <a:xfrm>
            <a:off x="457200" y="6248400"/>
            <a:ext cx="2895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smtClean="0"/>
              <a:t>© Kristian Secor 2014 UC San Diego Extension Online Learning Course: Principles of User Experience</a:t>
            </a:r>
            <a:endParaRPr lang="en-US" sz="120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45855743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a:rPr>
              <a:t>Hierarchical task inventory</a:t>
            </a:r>
          </a:p>
        </p:txBody>
      </p:sp>
      <p:sp>
        <p:nvSpPr>
          <p:cNvPr id="80899" name="Rectangle 3"/>
          <p:cNvSpPr>
            <a:spLocks noGrp="1" noChangeArrowheads="1"/>
          </p:cNvSpPr>
          <p:nvPr>
            <p:ph idx="1"/>
          </p:nvPr>
        </p:nvSpPr>
        <p:spPr>
          <a:xfrm>
            <a:off x="457200" y="1752600"/>
            <a:ext cx="8229600" cy="4525963"/>
          </a:xfrm>
        </p:spPr>
        <p:txBody>
          <a:bodyPr/>
          <a:lstStyle/>
          <a:p>
            <a:pPr eaLnBrk="1" hangingPunct="1">
              <a:lnSpc>
                <a:spcPct val="90000"/>
              </a:lnSpc>
              <a:defRPr/>
            </a:pPr>
            <a:r>
              <a:rPr lang="en-US">
                <a:latin typeface="Arial" charset="0"/>
                <a:ea typeface="ＭＳ Ｐゴシック" charset="0"/>
                <a:cs typeface="Arial"/>
              </a:rPr>
              <a:t>To guide overall design </a:t>
            </a:r>
          </a:p>
          <a:p>
            <a:pPr eaLnBrk="1" hangingPunct="1">
              <a:lnSpc>
                <a:spcPct val="90000"/>
              </a:lnSpc>
              <a:defRPr/>
            </a:pPr>
            <a:r>
              <a:rPr lang="en-US">
                <a:latin typeface="Arial" charset="0"/>
                <a:ea typeface="ＭＳ Ｐゴシック" charset="0"/>
                <a:cs typeface="Arial"/>
              </a:rPr>
              <a:t>Use as checklist for keeping track of task coverage in design </a:t>
            </a:r>
          </a:p>
          <a:p>
            <a:pPr eaLnBrk="1" hangingPunct="1">
              <a:lnSpc>
                <a:spcPct val="90000"/>
              </a:lnSpc>
              <a:defRPr/>
            </a:pPr>
            <a:r>
              <a:rPr lang="en-US">
                <a:latin typeface="Arial" charset="0"/>
                <a:ea typeface="ＭＳ Ｐゴシック" charset="0"/>
                <a:cs typeface="Arial"/>
              </a:rPr>
              <a:t>For matching that coverage to your inventory of scenarios and other task representations </a:t>
            </a:r>
          </a:p>
        </p:txBody>
      </p:sp>
      <p:sp>
        <p:nvSpPr>
          <p:cNvPr id="37891" name="Footer Placeholder 1"/>
          <p:cNvSpPr>
            <a:spLocks noGrp="1"/>
          </p:cNvSpPr>
          <p:nvPr>
            <p:ph type="ftr" sz="quarter" idx="4294967295"/>
          </p:nvPr>
        </p:nvSpPr>
        <p:spPr bwMode="auto">
          <a:xfrm>
            <a:off x="457200" y="6248400"/>
            <a:ext cx="2895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smtClean="0"/>
              <a:t>© Kristian Secor 2014 UC San Diego Extension Online Learning Course: Principles of User Experience</a:t>
            </a:r>
            <a:endParaRPr lang="en-US" sz="120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24648153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7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a:latin typeface="Arial" charset="0"/>
                <a:cs typeface="Arial"/>
              </a:rPr>
              <a:t>Introduction </a:t>
            </a:r>
          </a:p>
        </p:txBody>
      </p:sp>
      <p:pic>
        <p:nvPicPr>
          <p:cNvPr id="1638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524000"/>
            <a:ext cx="6324600" cy="441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Footer Placeholder 1"/>
          <p:cNvSpPr>
            <a:spLocks noGrp="1"/>
          </p:cNvSpPr>
          <p:nvPr>
            <p:ph type="ftr" sz="quarter" idx="4294967295"/>
          </p:nvPr>
        </p:nvSpPr>
        <p:spPr bwMode="auto">
          <a:xfrm>
            <a:off x="457200" y="6248400"/>
            <a:ext cx="7848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smtClean="0"/>
              <a:t>© Kristian Secor 2014 UC San Diego Extension Online Learning Course: Principles of User Experience</a:t>
            </a:r>
            <a:endParaRPr lang="en-US" sz="1000"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4262623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a:latin typeface="Arial" charset="0"/>
                <a:ea typeface="ＭＳ Ｐゴシック" charset="0"/>
                <a:cs typeface="Arial"/>
              </a:rPr>
              <a:t>Hierarchical task inventory</a:t>
            </a:r>
          </a:p>
        </p:txBody>
      </p:sp>
      <p:sp>
        <p:nvSpPr>
          <p:cNvPr id="76803"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a:latin typeface="Arial" charset="0"/>
                <a:ea typeface="ＭＳ Ｐゴシック" charset="0"/>
                <a:cs typeface="Arial"/>
              </a:rPr>
              <a:t>Does not represent temporal ordering</a:t>
            </a:r>
          </a:p>
          <a:p>
            <a:pPr eaLnBrk="1" hangingPunct="1">
              <a:lnSpc>
                <a:spcPct val="90000"/>
              </a:lnSpc>
              <a:defRPr/>
            </a:pPr>
            <a:r>
              <a:rPr lang="en-US">
                <a:latin typeface="Arial" charset="0"/>
                <a:ea typeface="ＭＳ Ｐゴシック" charset="0"/>
                <a:cs typeface="Arial"/>
              </a:rPr>
              <a:t>See book for rules and guidelines for creating an HTI diagram </a:t>
            </a:r>
          </a:p>
          <a:p>
            <a:pPr>
              <a:defRPr/>
            </a:pPr>
            <a:endParaRPr lang="en-US">
              <a:latin typeface="Arial" charset="0"/>
              <a:ea typeface="ＭＳ Ｐゴシック" charset="0"/>
              <a:cs typeface="Arial"/>
            </a:endParaRPr>
          </a:p>
        </p:txBody>
      </p:sp>
      <p:sp>
        <p:nvSpPr>
          <p:cNvPr id="2" name="Footer Placeholder 1"/>
          <p:cNvSpPr>
            <a:spLocks noGrp="1"/>
          </p:cNvSpPr>
          <p:nvPr>
            <p:ph type="ftr" sz="quarter" idx="10"/>
          </p:nvPr>
        </p:nvSpPr>
        <p:spPr/>
        <p:txBody>
          <a:bodyPr/>
          <a:lstStyle/>
          <a:p>
            <a:pPr>
              <a:defRPr/>
            </a:pPr>
            <a:r>
              <a:rPr lang="en-US" smtClean="0"/>
              <a:t>© Kristian Secor 2014 UC San Diego Extension Online Learning Course: Principles of User Experience</a:t>
            </a:r>
            <a:endParaRPr lang="en-US"/>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87786740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9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228600"/>
            <a:ext cx="8229600" cy="1143000"/>
          </a:xfrm>
        </p:spPr>
        <p:txBody>
          <a:bodyPr/>
          <a:lstStyle/>
          <a:p>
            <a:pPr eaLnBrk="1" hangingPunct="1">
              <a:defRPr/>
            </a:pPr>
            <a:r>
              <a:rPr lang="en-US">
                <a:cs typeface="Arial"/>
              </a:rPr>
              <a:t>Example HTI for MUTTS </a:t>
            </a:r>
          </a:p>
        </p:txBody>
      </p:sp>
      <p:sp>
        <p:nvSpPr>
          <p:cNvPr id="81923" name="Rectangle 3"/>
          <p:cNvSpPr>
            <a:spLocks noGrp="1" noChangeArrowheads="1"/>
          </p:cNvSpPr>
          <p:nvPr>
            <p:ph idx="1"/>
          </p:nvPr>
        </p:nvSpPr>
        <p:spPr/>
        <p:txBody>
          <a:bodyPr/>
          <a:lstStyle/>
          <a:p>
            <a:pPr eaLnBrk="1" hangingPunct="1">
              <a:defRPr/>
            </a:pPr>
            <a:endParaRPr lang="en-US">
              <a:cs typeface="Arial"/>
            </a:endParaRPr>
          </a:p>
        </p:txBody>
      </p:sp>
      <p:pic>
        <p:nvPicPr>
          <p:cNvPr id="3994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447800"/>
            <a:ext cx="7086600" cy="4908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428820144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2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57200" y="-76200"/>
            <a:ext cx="8229600" cy="1143000"/>
          </a:xfrm>
        </p:spPr>
        <p:txBody>
          <a:bodyPr/>
          <a:lstStyle/>
          <a:p>
            <a:pPr eaLnBrk="1" hangingPunct="1">
              <a:defRPr/>
            </a:pPr>
            <a:r>
              <a:rPr lang="en-US">
                <a:cs typeface="Arial"/>
              </a:rPr>
              <a:t>Task interaction models </a:t>
            </a:r>
          </a:p>
        </p:txBody>
      </p:sp>
      <p:sp>
        <p:nvSpPr>
          <p:cNvPr id="82947" name="Rectangle 3"/>
          <p:cNvSpPr>
            <a:spLocks noGrp="1" noChangeArrowheads="1"/>
          </p:cNvSpPr>
          <p:nvPr>
            <p:ph idx="1"/>
          </p:nvPr>
        </p:nvSpPr>
        <p:spPr>
          <a:xfrm>
            <a:off x="533400" y="1752600"/>
            <a:ext cx="8153400" cy="3810000"/>
          </a:xfrm>
        </p:spPr>
        <p:txBody>
          <a:bodyPr/>
          <a:lstStyle/>
          <a:p>
            <a:pPr eaLnBrk="1" hangingPunct="1">
              <a:defRPr/>
            </a:pPr>
            <a:r>
              <a:rPr lang="en-US" dirty="0">
                <a:latin typeface="Arial" charset="0"/>
                <a:ea typeface="ＭＳ Ｐゴシック" charset="0"/>
                <a:cs typeface="Arial"/>
              </a:rPr>
              <a:t>Usage scenarios as narrative task interaction models </a:t>
            </a:r>
          </a:p>
          <a:p>
            <a:pPr lvl="1" eaLnBrk="1" hangingPunct="1">
              <a:lnSpc>
                <a:spcPct val="90000"/>
              </a:lnSpc>
              <a:defRPr/>
            </a:pPr>
            <a:r>
              <a:rPr lang="en-US" dirty="0">
                <a:latin typeface="Arial" charset="0"/>
                <a:ea typeface="ＭＳ Ｐゴシック" charset="0"/>
              </a:rPr>
              <a:t>Stories about </a:t>
            </a:r>
          </a:p>
          <a:p>
            <a:pPr lvl="2" eaLnBrk="1" hangingPunct="1">
              <a:lnSpc>
                <a:spcPct val="90000"/>
              </a:lnSpc>
              <a:defRPr/>
            </a:pPr>
            <a:r>
              <a:rPr lang="en-US" dirty="0">
                <a:latin typeface="Arial" charset="0"/>
                <a:ea typeface="ＭＳ Ｐゴシック" charset="0"/>
              </a:rPr>
              <a:t>Specific people </a:t>
            </a:r>
          </a:p>
          <a:p>
            <a:pPr lvl="2" eaLnBrk="1" hangingPunct="1">
              <a:lnSpc>
                <a:spcPct val="90000"/>
              </a:lnSpc>
              <a:defRPr/>
            </a:pPr>
            <a:r>
              <a:rPr lang="en-US" dirty="0">
                <a:latin typeface="Arial" charset="0"/>
                <a:ea typeface="ＭＳ Ｐゴシック" charset="0"/>
              </a:rPr>
              <a:t>Performing work activities </a:t>
            </a:r>
          </a:p>
          <a:p>
            <a:pPr lvl="2" eaLnBrk="1" hangingPunct="1">
              <a:lnSpc>
                <a:spcPct val="90000"/>
              </a:lnSpc>
              <a:defRPr/>
            </a:pPr>
            <a:r>
              <a:rPr lang="en-US" dirty="0">
                <a:latin typeface="Arial" charset="0"/>
                <a:ea typeface="ＭＳ Ｐゴシック" charset="0"/>
              </a:rPr>
              <a:t>In a specific existing work situation </a:t>
            </a:r>
          </a:p>
          <a:p>
            <a:pPr lvl="2" eaLnBrk="1" hangingPunct="1">
              <a:lnSpc>
                <a:spcPct val="90000"/>
              </a:lnSpc>
              <a:defRPr/>
            </a:pPr>
            <a:r>
              <a:rPr lang="en-US" dirty="0">
                <a:latin typeface="Arial" charset="0"/>
                <a:ea typeface="ＭＳ Ｐゴシック" charset="0"/>
              </a:rPr>
              <a:t>Within a specific work context </a:t>
            </a:r>
          </a:p>
          <a:p>
            <a:pPr lvl="2" eaLnBrk="1" hangingPunct="1">
              <a:lnSpc>
                <a:spcPct val="90000"/>
              </a:lnSpc>
              <a:defRPr/>
            </a:pPr>
            <a:r>
              <a:rPr lang="en-US" dirty="0">
                <a:latin typeface="Arial" charset="0"/>
                <a:ea typeface="ＭＳ Ｐゴシック" charset="0"/>
              </a:rPr>
              <a:t>Told in a concrete narrative style </a:t>
            </a:r>
          </a:p>
          <a:p>
            <a:pPr lvl="2" eaLnBrk="1" hangingPunct="1">
              <a:lnSpc>
                <a:spcPct val="90000"/>
              </a:lnSpc>
              <a:defRPr/>
            </a:pPr>
            <a:r>
              <a:rPr lang="en-US" dirty="0">
                <a:latin typeface="Arial" charset="0"/>
                <a:ea typeface="ＭＳ Ｐゴシック" charset="0"/>
              </a:rPr>
              <a:t>As if it were a transcript of a real usage occurrence </a:t>
            </a:r>
          </a:p>
        </p:txBody>
      </p:sp>
      <p:sp>
        <p:nvSpPr>
          <p:cNvPr id="40963" name="Footer Placeholder 1"/>
          <p:cNvSpPr>
            <a:spLocks noGrp="1"/>
          </p:cNvSpPr>
          <p:nvPr>
            <p:ph type="ftr" sz="quarter" idx="4294967295"/>
          </p:nvPr>
        </p:nvSpPr>
        <p:spPr bwMode="auto">
          <a:xfrm>
            <a:off x="457200" y="6248400"/>
            <a:ext cx="80010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smtClean="0"/>
              <a:t>© Kristian Secor 2014 UC San Diego Extension Online Learning Course: Principles of User Experience</a:t>
            </a:r>
            <a:endParaRPr lang="en-US" sz="1000"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70145305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6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defRPr/>
            </a:pPr>
            <a:r>
              <a:rPr lang="en-US">
                <a:cs typeface="Arial"/>
              </a:rPr>
              <a:t>Usage scenarios</a:t>
            </a:r>
          </a:p>
        </p:txBody>
      </p:sp>
      <p:sp>
        <p:nvSpPr>
          <p:cNvPr id="83971" name="Rectangle 3"/>
          <p:cNvSpPr>
            <a:spLocks noGrp="1" noChangeArrowheads="1"/>
          </p:cNvSpPr>
          <p:nvPr>
            <p:ph idx="1"/>
          </p:nvPr>
        </p:nvSpPr>
        <p:spPr/>
        <p:txBody>
          <a:bodyPr/>
          <a:lstStyle/>
          <a:p>
            <a:pPr eaLnBrk="1" hangingPunct="1">
              <a:defRPr/>
            </a:pPr>
            <a:r>
              <a:rPr lang="en-US">
                <a:cs typeface="Arial"/>
              </a:rPr>
              <a:t>Describe key usage situations happening over time </a:t>
            </a:r>
          </a:p>
          <a:p>
            <a:pPr eaLnBrk="1" hangingPunct="1">
              <a:defRPr/>
            </a:pPr>
            <a:r>
              <a:rPr lang="en-US">
                <a:cs typeface="Arial"/>
              </a:rPr>
              <a:t>Deliberately informal, open-ended, and fragmentary </a:t>
            </a:r>
          </a:p>
          <a:p>
            <a:pPr eaLnBrk="1" hangingPunct="1">
              <a:defRPr/>
            </a:pPr>
            <a:r>
              <a:rPr lang="en-US">
                <a:cs typeface="Arial"/>
              </a:rPr>
              <a:t>See book for typical components and contents </a:t>
            </a:r>
          </a:p>
        </p:txBody>
      </p:sp>
      <p:sp>
        <p:nvSpPr>
          <p:cNvPr id="41987" name="Footer Placeholder 1"/>
          <p:cNvSpPr>
            <a:spLocks noGrp="1"/>
          </p:cNvSpPr>
          <p:nvPr>
            <p:ph type="ftr" sz="quarter" idx="4294967295"/>
          </p:nvPr>
        </p:nvSpPr>
        <p:spPr bwMode="auto">
          <a:xfrm>
            <a:off x="457200" y="6248400"/>
            <a:ext cx="2895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smtClean="0"/>
              <a:t>© Kristian Secor 2014 UC San Diego Extension Online Learning Course: Principles of User Experience</a:t>
            </a:r>
            <a:endParaRPr lang="en-US" sz="120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34843658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57200" y="76200"/>
            <a:ext cx="8229600" cy="1143000"/>
          </a:xfrm>
        </p:spPr>
        <p:txBody>
          <a:bodyPr/>
          <a:lstStyle/>
          <a:p>
            <a:pPr eaLnBrk="1" hangingPunct="1">
              <a:defRPr/>
            </a:pPr>
            <a:r>
              <a:rPr lang="en-US">
                <a:cs typeface="Arial"/>
              </a:rPr>
              <a:t>Example, MUTTS usage scenario</a:t>
            </a:r>
          </a:p>
        </p:txBody>
      </p:sp>
      <p:sp>
        <p:nvSpPr>
          <p:cNvPr id="84995" name="Rectangle 3"/>
          <p:cNvSpPr>
            <a:spLocks noGrp="1" noChangeArrowheads="1"/>
          </p:cNvSpPr>
          <p:nvPr>
            <p:ph idx="1"/>
          </p:nvPr>
        </p:nvSpPr>
        <p:spPr>
          <a:xfrm>
            <a:off x="381000" y="1447800"/>
            <a:ext cx="7924800" cy="4419600"/>
          </a:xfrm>
        </p:spPr>
        <p:txBody>
          <a:bodyPr/>
          <a:lstStyle/>
          <a:p>
            <a:pPr eaLnBrk="1" hangingPunct="1">
              <a:buFontTx/>
              <a:buNone/>
            </a:pPr>
            <a:r>
              <a:rPr lang="en-US" sz="2800" dirty="0" smtClean="0">
                <a:latin typeface="Arial" charset="0"/>
                <a:ea typeface="ＭＳ Ｐゴシック" charset="0"/>
              </a:rPr>
              <a:t>John </a:t>
            </a:r>
            <a:r>
              <a:rPr lang="en-US" sz="2800" dirty="0">
                <a:latin typeface="Arial" charset="0"/>
                <a:ea typeface="ＭＳ Ｐゴシック" charset="0"/>
              </a:rPr>
              <a:t>and some friends plan an evening out together on the weekend. They agree to meet at the MUTTS ticket window on Friday afternoon. Some walk to MUTTS, while others take the bus. With the work week behind them, the group is in a festive mood, looking for entertainment. They decide to check out events for Saturday night. After waiting in line, </a:t>
            </a:r>
            <a:r>
              <a:rPr lang="en-US" sz="2800" dirty="0" smtClean="0">
                <a:latin typeface="Arial" charset="0"/>
                <a:ea typeface="ＭＳ Ｐゴシック" charset="0"/>
              </a:rPr>
              <a:t>John </a:t>
            </a:r>
            <a:r>
              <a:rPr lang="en-US" sz="2800" dirty="0">
                <a:latin typeface="Arial" charset="0"/>
                <a:ea typeface="ＭＳ Ｐゴシック" charset="0"/>
              </a:rPr>
              <a:t>asks the ticket seller what kinds of events have tickets available for Saturday night.</a:t>
            </a:r>
            <a:r>
              <a:rPr lang="en-US" sz="2400" dirty="0">
                <a:latin typeface="Arial" charset="0"/>
                <a:ea typeface="ＭＳ Ｐゴシック" charset="0"/>
              </a:rPr>
              <a:t> </a:t>
            </a:r>
          </a:p>
        </p:txBody>
      </p:sp>
      <p:sp>
        <p:nvSpPr>
          <p:cNvPr id="43011" name="Footer Placeholder 1"/>
          <p:cNvSpPr>
            <a:spLocks noGrp="1"/>
          </p:cNvSpPr>
          <p:nvPr>
            <p:ph type="ftr" sz="quarter" idx="4294967295"/>
          </p:nvPr>
        </p:nvSpPr>
        <p:spPr bwMode="auto">
          <a:xfrm>
            <a:off x="457200" y="6248400"/>
            <a:ext cx="2895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smtClean="0"/>
              <a:t>© Kristian Secor 2014 UC San Diego Extension Online Learning Course: Principles of User Experience</a:t>
            </a:r>
            <a:endParaRPr lang="en-US" sz="120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82845405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0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defRPr/>
            </a:pPr>
            <a:r>
              <a:rPr lang="en-US">
                <a:cs typeface="Arial"/>
              </a:rPr>
              <a:t>Example, MUTTS usage scenario</a:t>
            </a:r>
          </a:p>
        </p:txBody>
      </p:sp>
      <p:sp>
        <p:nvSpPr>
          <p:cNvPr id="101379" name="Rectangle 3"/>
          <p:cNvSpPr>
            <a:spLocks noGrp="1" noChangeArrowheads="1"/>
          </p:cNvSpPr>
          <p:nvPr>
            <p:ph idx="1"/>
          </p:nvPr>
        </p:nvSpPr>
        <p:spPr/>
        <p:txBody>
          <a:bodyPr/>
          <a:lstStyle/>
          <a:p>
            <a:pPr eaLnBrk="1" hangingPunct="1">
              <a:buFontTx/>
              <a:buNone/>
            </a:pPr>
            <a:r>
              <a:rPr lang="en-US" sz="2800">
                <a:latin typeface="Arial" charset="0"/>
                <a:ea typeface="ＭＳ Ｐゴシック" charset="0"/>
              </a:rPr>
              <a:t>The ticket seller looks through her computer listings of movies, concerts, play, fairs, carnivals, and special events and tells the group about their options. After talking among themselves, they decide they want to go to a concert.</a:t>
            </a:r>
            <a:r>
              <a:rPr lang="en-US" sz="2600">
                <a:latin typeface="Arial" charset="0"/>
                <a:ea typeface="ＭＳ Ｐゴシック" charset="0"/>
              </a:rPr>
              <a:t> </a:t>
            </a:r>
          </a:p>
          <a:p>
            <a:pPr eaLnBrk="1" hangingPunct="1"/>
            <a:endParaRPr lang="en-US">
              <a:latin typeface="Arial" charset="0"/>
              <a:ea typeface="ＭＳ Ｐゴシック" charset="0"/>
            </a:endParaRPr>
          </a:p>
        </p:txBody>
      </p:sp>
      <p:sp>
        <p:nvSpPr>
          <p:cNvPr id="2" name="Footer Placeholder 1"/>
          <p:cNvSpPr>
            <a:spLocks noGrp="1"/>
          </p:cNvSpPr>
          <p:nvPr>
            <p:ph type="ftr" sz="quarter" idx="10"/>
          </p:nvPr>
        </p:nvSpPr>
        <p:spPr/>
        <p:txBody>
          <a:bodyPr/>
          <a:lstStyle/>
          <a:p>
            <a:pPr>
              <a:defRPr/>
            </a:pPr>
            <a:r>
              <a:rPr lang="en-US" smtClean="0"/>
              <a:t>© Kristian Secor 2014 UC San Diego Extension Online Learning Course: Principles of User Experience</a:t>
            </a:r>
            <a:endParaRPr lang="en-US"/>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418661986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6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57200" y="-76200"/>
            <a:ext cx="8229600" cy="1143000"/>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en-US" sz="4000">
                <a:latin typeface="Arial" charset="0"/>
                <a:ea typeface="ＭＳ Ｐゴシック" charset="0"/>
              </a:rPr>
              <a:t>Example, MUTTS usage scenario</a:t>
            </a:r>
          </a:p>
        </p:txBody>
      </p:sp>
      <p:sp>
        <p:nvSpPr>
          <p:cNvPr id="79875" name="Rectangle 3"/>
          <p:cNvSpPr>
            <a:spLocks noGrp="1" noChangeArrowheads="1"/>
          </p:cNvSpPr>
          <p:nvPr>
            <p:ph type="body" idx="1"/>
          </p:nvPr>
        </p:nvSpPr>
        <p:spPr>
          <a:xfrm>
            <a:off x="457200" y="1143000"/>
            <a:ext cx="8229600" cy="4525963"/>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buFontTx/>
              <a:buNone/>
            </a:pPr>
            <a:endParaRPr lang="en-US" sz="2800" dirty="0" smtClean="0">
              <a:latin typeface="Arial" charset="0"/>
              <a:ea typeface="ＭＳ Ｐゴシック" charset="0"/>
            </a:endParaRPr>
          </a:p>
          <a:p>
            <a:pPr eaLnBrk="1" hangingPunct="1">
              <a:buFontTx/>
              <a:buNone/>
            </a:pPr>
            <a:r>
              <a:rPr lang="en-US" sz="2800" dirty="0" smtClean="0">
                <a:latin typeface="Arial" charset="0"/>
                <a:ea typeface="ＭＳ Ｐゴシック" charset="0"/>
              </a:rPr>
              <a:t>The </a:t>
            </a:r>
            <a:r>
              <a:rPr lang="en-US" sz="2800" dirty="0">
                <a:latin typeface="Arial" charset="0"/>
                <a:ea typeface="ＭＳ Ｐゴシック" charset="0"/>
              </a:rPr>
              <a:t>ticket seller asks, </a:t>
            </a:r>
            <a:r>
              <a:rPr lang="ja-JP" altLang="en-US" sz="2800" dirty="0">
                <a:latin typeface="Arial" charset="0"/>
                <a:ea typeface="ＭＳ Ｐゴシック" charset="0"/>
              </a:rPr>
              <a:t>“</a:t>
            </a:r>
            <a:r>
              <a:rPr lang="en-US" altLang="ja-JP" sz="2800" dirty="0">
                <a:latin typeface="Arial" charset="0"/>
                <a:ea typeface="ＭＳ Ｐゴシック" charset="0"/>
              </a:rPr>
              <a:t>Which kind, classical or pop?</a:t>
            </a:r>
            <a:r>
              <a:rPr lang="ja-JP" altLang="en-US" sz="2800" dirty="0">
                <a:latin typeface="Arial" charset="0"/>
                <a:ea typeface="ＭＳ Ｐゴシック" charset="0"/>
              </a:rPr>
              <a:t>”</a:t>
            </a:r>
            <a:r>
              <a:rPr lang="en-US" altLang="ja-JP" sz="2800" dirty="0">
                <a:latin typeface="Arial" charset="0"/>
                <a:ea typeface="ＭＳ Ｐゴシック" charset="0"/>
              </a:rPr>
              <a:t> They choose to go with a pop concert. Again, she tells them their options. They finally decide on a concert playing at The Presidium. </a:t>
            </a:r>
          </a:p>
          <a:p>
            <a:pPr eaLnBrk="1" hangingPunct="1">
              <a:buFontTx/>
              <a:buNone/>
            </a:pPr>
            <a:r>
              <a:rPr lang="en-US" altLang="ja-JP" sz="2800" dirty="0">
                <a:latin typeface="Arial" charset="0"/>
                <a:ea typeface="ＭＳ Ｐゴシック" charset="0"/>
              </a:rPr>
              <a:t>There is some unease within the group, though, because they feel that the ticket seller did not give them enough information to make the best choice.  Also they felt some pressure to decide in a hurry, as the ticket seller was standing there and waiting. </a:t>
            </a:r>
          </a:p>
          <a:p>
            <a:endParaRPr lang="en-US" sz="2800" dirty="0">
              <a:latin typeface="Arial" charset="0"/>
              <a:ea typeface="ＭＳ Ｐゴシック" charset="0"/>
            </a:endParaRPr>
          </a:p>
        </p:txBody>
      </p:sp>
      <p:sp>
        <p:nvSpPr>
          <p:cNvPr id="2" name="Footer Placeholder 1"/>
          <p:cNvSpPr>
            <a:spLocks noGrp="1"/>
          </p:cNvSpPr>
          <p:nvPr>
            <p:ph type="ftr" sz="quarter" idx="10"/>
          </p:nvPr>
        </p:nvSpPr>
        <p:spPr/>
        <p:txBody>
          <a:bodyPr/>
          <a:lstStyle/>
          <a:p>
            <a:pPr>
              <a:defRPr/>
            </a:pPr>
            <a:r>
              <a:rPr lang="en-US" smtClean="0"/>
              <a:t>© Kristian Secor 2014 UC San Diego Extension Online Learning Course: Principles of User Experience</a:t>
            </a:r>
            <a:endParaRPr lang="en-US"/>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419100897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3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defRPr/>
            </a:pPr>
            <a:r>
              <a:rPr lang="en-US">
                <a:cs typeface="Arial"/>
              </a:rPr>
              <a:t>Example, MUTTS usage scenario</a:t>
            </a:r>
          </a:p>
        </p:txBody>
      </p:sp>
      <p:sp>
        <p:nvSpPr>
          <p:cNvPr id="99331" name="Rectangle 3"/>
          <p:cNvSpPr>
            <a:spLocks noGrp="1" noChangeArrowheads="1"/>
          </p:cNvSpPr>
          <p:nvPr>
            <p:ph idx="1"/>
          </p:nvPr>
        </p:nvSpPr>
        <p:spPr/>
        <p:txBody>
          <a:bodyPr/>
          <a:lstStyle/>
          <a:p>
            <a:pPr eaLnBrk="1" hangingPunct="1">
              <a:buFontTx/>
              <a:buNone/>
            </a:pPr>
            <a:r>
              <a:rPr lang="en-US" sz="2400" dirty="0">
                <a:latin typeface="Arial" charset="0"/>
                <a:ea typeface="ＭＳ Ｐゴシック" charset="0"/>
              </a:rPr>
              <a:t>They ask about what seats are available and the ticket seller goes back to her computer and brings up a graphical seating map of the hall. However, the tickets the ticket seller has on hand are for only a subset of the seats actually available, forcing the group to pick from these, knowing they had not seen all the real options. </a:t>
            </a:r>
          </a:p>
          <a:p>
            <a:pPr eaLnBrk="1" hangingPunct="1">
              <a:buFontTx/>
              <a:buNone/>
            </a:pPr>
            <a:r>
              <a:rPr lang="en-US" sz="2400" dirty="0">
                <a:latin typeface="Arial" charset="0"/>
                <a:ea typeface="ＭＳ Ｐゴシック" charset="0"/>
              </a:rPr>
              <a:t>They choose their seats based on price and seat location and the ticket seller requests an option to buy the tickets, locking out others until the transaction is either completed or given up.</a:t>
            </a:r>
          </a:p>
        </p:txBody>
      </p:sp>
      <p:sp>
        <p:nvSpPr>
          <p:cNvPr id="2" name="Footer Placeholder 1"/>
          <p:cNvSpPr>
            <a:spLocks noGrp="1"/>
          </p:cNvSpPr>
          <p:nvPr>
            <p:ph type="ftr" sz="quarter" idx="10"/>
          </p:nvPr>
        </p:nvSpPr>
        <p:spPr/>
        <p:txBody>
          <a:bodyPr/>
          <a:lstStyle/>
          <a:p>
            <a:pPr>
              <a:defRPr/>
            </a:pPr>
            <a:r>
              <a:rPr lang="en-US" smtClean="0"/>
              <a:t>© Kristian Secor 2014 UC San Diego Extension Online Learning Course: Principles of User Experience</a:t>
            </a:r>
            <a:endParaRPr lang="en-US"/>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32909508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69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defRPr/>
            </a:pPr>
            <a:r>
              <a:rPr lang="en-US">
                <a:cs typeface="Arial"/>
              </a:rPr>
              <a:t>Example, MUTTS usage scenario</a:t>
            </a:r>
          </a:p>
        </p:txBody>
      </p:sp>
      <p:sp>
        <p:nvSpPr>
          <p:cNvPr id="100355" name="Rectangle 3"/>
          <p:cNvSpPr>
            <a:spLocks noGrp="1" noChangeArrowheads="1"/>
          </p:cNvSpPr>
          <p:nvPr>
            <p:ph idx="1"/>
          </p:nvPr>
        </p:nvSpPr>
        <p:spPr/>
        <p:txBody>
          <a:bodyPr/>
          <a:lstStyle/>
          <a:p>
            <a:pPr eaLnBrk="1" hangingPunct="1">
              <a:buFontTx/>
              <a:buNone/>
            </a:pPr>
            <a:r>
              <a:rPr lang="en-US" sz="2800" dirty="0">
                <a:latin typeface="Arial" charset="0"/>
                <a:ea typeface="ＭＳ Ｐゴシック" charset="0"/>
              </a:rPr>
              <a:t>The group agrees on the purchase and then discusses the matter of paying. They decide to give </a:t>
            </a:r>
            <a:r>
              <a:rPr lang="en-US" sz="2800" dirty="0" smtClean="0">
                <a:latin typeface="Arial" charset="0"/>
                <a:ea typeface="ＭＳ Ｐゴシック" charset="0"/>
              </a:rPr>
              <a:t>John </a:t>
            </a:r>
            <a:r>
              <a:rPr lang="en-US" sz="2800" dirty="0">
                <a:latin typeface="Arial" charset="0"/>
                <a:ea typeface="ＭＳ Ｐゴシック" charset="0"/>
              </a:rPr>
              <a:t>cash and </a:t>
            </a:r>
            <a:r>
              <a:rPr lang="en-US" sz="2800" dirty="0" smtClean="0">
                <a:latin typeface="Arial" charset="0"/>
                <a:ea typeface="ＭＳ Ｐゴシック" charset="0"/>
              </a:rPr>
              <a:t>he </a:t>
            </a:r>
            <a:r>
              <a:rPr lang="en-US" sz="2800" dirty="0">
                <a:latin typeface="Arial" charset="0"/>
                <a:ea typeface="ＭＳ Ｐゴシック" charset="0"/>
              </a:rPr>
              <a:t>will pay on her credit card, so </a:t>
            </a:r>
            <a:r>
              <a:rPr lang="en-US" sz="2800" dirty="0" smtClean="0">
                <a:latin typeface="Arial" charset="0"/>
                <a:ea typeface="ＭＳ Ｐゴシック" charset="0"/>
              </a:rPr>
              <a:t>John </a:t>
            </a:r>
            <a:r>
              <a:rPr lang="en-US" sz="2800" dirty="0">
                <a:latin typeface="Arial" charset="0"/>
                <a:ea typeface="ＭＳ Ｐゴシック" charset="0"/>
              </a:rPr>
              <a:t>swipes </a:t>
            </a:r>
            <a:r>
              <a:rPr lang="en-US" sz="2800" dirty="0" smtClean="0">
                <a:latin typeface="Arial" charset="0"/>
                <a:ea typeface="ＭＳ Ｐゴシック" charset="0"/>
              </a:rPr>
              <a:t>his </a:t>
            </a:r>
            <a:r>
              <a:rPr lang="en-US" sz="2800" dirty="0">
                <a:latin typeface="Arial" charset="0"/>
                <a:ea typeface="ＭＳ Ｐゴシック" charset="0"/>
              </a:rPr>
              <a:t>credit card through the slot on the counter. The transaction is authorized by the credit card company, the sale is committed, and the ticket seller gives them the tickets. The group is happy, but they leave with a nagging feeling that there must be a better way to buy tickets. </a:t>
            </a:r>
          </a:p>
          <a:p>
            <a:pPr eaLnBrk="1" hangingPunct="1"/>
            <a:endParaRPr lang="en-US" sz="2800" dirty="0">
              <a:latin typeface="Arial" charset="0"/>
              <a:ea typeface="ＭＳ Ｐゴシック" charset="0"/>
            </a:endParaRPr>
          </a:p>
        </p:txBody>
      </p:sp>
      <p:sp>
        <p:nvSpPr>
          <p:cNvPr id="46083" name="Footer Placeholder 1"/>
          <p:cNvSpPr>
            <a:spLocks noGrp="1"/>
          </p:cNvSpPr>
          <p:nvPr>
            <p:ph type="ftr" sz="quarter" idx="4294967295"/>
          </p:nvPr>
        </p:nvSpPr>
        <p:spPr bwMode="auto">
          <a:xfrm>
            <a:off x="457200" y="6248400"/>
            <a:ext cx="2895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smtClean="0"/>
              <a:t>© Kristian Secor 2014 UC San Diego Extension Online Learning Course: Principles of User Experience</a:t>
            </a:r>
            <a:endParaRPr lang="en-US" sz="120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38600" y="3124200"/>
            <a:ext cx="812800" cy="812800"/>
          </a:xfrm>
          <a:prstGeom prst="rect">
            <a:avLst/>
          </a:prstGeom>
        </p:spPr>
      </p:pic>
    </p:spTree>
    <p:extLst>
      <p:ext uri="{BB962C8B-B14F-4D97-AF65-F5344CB8AC3E}">
        <p14:creationId xmlns:p14="http://schemas.microsoft.com/office/powerpoint/2010/main" val="380249796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8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defRPr/>
            </a:pPr>
            <a:r>
              <a:rPr lang="en-US">
                <a:cs typeface="Arial"/>
              </a:rPr>
              <a:t>Step-by-step task interaction models</a:t>
            </a:r>
          </a:p>
        </p:txBody>
      </p:sp>
      <p:sp>
        <p:nvSpPr>
          <p:cNvPr id="103427" name="Rectangle 3"/>
          <p:cNvSpPr>
            <a:spLocks noGrp="1" noChangeArrowheads="1"/>
          </p:cNvSpPr>
          <p:nvPr>
            <p:ph idx="1"/>
          </p:nvPr>
        </p:nvSpPr>
        <p:spPr/>
        <p:txBody>
          <a:bodyPr/>
          <a:lstStyle/>
          <a:p>
            <a:pPr eaLnBrk="1" hangingPunct="1">
              <a:defRPr/>
            </a:pPr>
            <a:r>
              <a:rPr lang="en-US">
                <a:cs typeface="Arial"/>
              </a:rPr>
              <a:t>Contains a detailed description of task performance observed in users or as told by users</a:t>
            </a:r>
          </a:p>
          <a:p>
            <a:pPr eaLnBrk="1" hangingPunct="1">
              <a:defRPr/>
            </a:pPr>
            <a:r>
              <a:rPr lang="en-US">
                <a:cs typeface="Arial"/>
              </a:rPr>
              <a:t>Shows detailed steps of task performance</a:t>
            </a:r>
          </a:p>
          <a:p>
            <a:pPr eaLnBrk="1" hangingPunct="1">
              <a:defRPr/>
            </a:pPr>
            <a:r>
              <a:rPr lang="en-US">
                <a:cs typeface="Arial"/>
              </a:rPr>
              <a:t>Includes temporal ordering of actions and activities</a:t>
            </a:r>
          </a:p>
        </p:txBody>
      </p:sp>
      <p:sp>
        <p:nvSpPr>
          <p:cNvPr id="47107" name="Footer Placeholder 1"/>
          <p:cNvSpPr>
            <a:spLocks noGrp="1"/>
          </p:cNvSpPr>
          <p:nvPr>
            <p:ph type="ftr" sz="quarter" idx="4294967295"/>
          </p:nvPr>
        </p:nvSpPr>
        <p:spPr bwMode="auto">
          <a:xfrm>
            <a:off x="457200" y="6248400"/>
            <a:ext cx="76962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t>© Kristian Secor 2014 UC San Diego Extension Online Learning Course: Principles of User Experience</a:t>
            </a:r>
            <a:endParaRPr lang="en-US" sz="12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57651896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a:rPr>
              <a:t>Design-informing models</a:t>
            </a:r>
          </a:p>
        </p:txBody>
      </p:sp>
      <p:sp>
        <p:nvSpPr>
          <p:cNvPr id="4099" name="Rectangle 3"/>
          <p:cNvSpPr>
            <a:spLocks noGrp="1" noChangeArrowheads="1"/>
          </p:cNvSpPr>
          <p:nvPr>
            <p:ph idx="1"/>
          </p:nvPr>
        </p:nvSpPr>
        <p:spPr/>
        <p:txBody>
          <a:bodyPr/>
          <a:lstStyle/>
          <a:p>
            <a:pPr eaLnBrk="1" hangingPunct="1"/>
            <a:r>
              <a:rPr lang="en-US" dirty="0">
                <a:latin typeface="Arial" charset="0"/>
                <a:ea typeface="ＭＳ Ｐゴシック" charset="0"/>
              </a:rPr>
              <a:t>Second span of bridge across analysis-to-design gap</a:t>
            </a:r>
          </a:p>
          <a:p>
            <a:pPr eaLnBrk="1" hangingPunct="1"/>
            <a:r>
              <a:rPr lang="en-US" dirty="0">
                <a:latin typeface="Arial" charset="0"/>
                <a:ea typeface="ＭＳ Ｐゴシック" charset="0"/>
              </a:rPr>
              <a:t>Not building blocks that appear directly in a design</a:t>
            </a:r>
          </a:p>
          <a:p>
            <a:pPr eaLnBrk="1" hangingPunct="1"/>
            <a:r>
              <a:rPr lang="en-US" dirty="0">
                <a:latin typeface="Arial" charset="0"/>
                <a:ea typeface="ＭＳ Ｐゴシック" charset="0"/>
              </a:rPr>
              <a:t>Artifacts that drive, inform, and inspire design</a:t>
            </a:r>
          </a:p>
        </p:txBody>
      </p:sp>
      <p:sp>
        <p:nvSpPr>
          <p:cNvPr id="17411" name="Footer Placeholder 1"/>
          <p:cNvSpPr>
            <a:spLocks noGrp="1"/>
          </p:cNvSpPr>
          <p:nvPr>
            <p:ph type="ftr" sz="quarter" idx="4294967295"/>
          </p:nvPr>
        </p:nvSpPr>
        <p:spPr bwMode="auto">
          <a:xfrm>
            <a:off x="457200" y="6248400"/>
            <a:ext cx="73914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smtClean="0"/>
              <a:t>© Kristian Secor 2014 UC San Diego Extension Online Learning Course: Principles of User Experience</a:t>
            </a:r>
            <a:endParaRPr lang="en-US" sz="10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8190960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457200" y="76200"/>
            <a:ext cx="8229600" cy="1143000"/>
          </a:xfrm>
        </p:spPr>
        <p:txBody>
          <a:bodyPr/>
          <a:lstStyle/>
          <a:p>
            <a:pPr eaLnBrk="1" hangingPunct="1">
              <a:defRPr/>
            </a:pPr>
            <a:r>
              <a:rPr lang="en-US">
                <a:cs typeface="Arial"/>
              </a:rPr>
              <a:t>Essential use case task interaction models </a:t>
            </a:r>
          </a:p>
        </p:txBody>
      </p:sp>
      <p:sp>
        <p:nvSpPr>
          <p:cNvPr id="110595" name="Rectangle 3"/>
          <p:cNvSpPr>
            <a:spLocks noGrp="1" noChangeArrowheads="1"/>
          </p:cNvSpPr>
          <p:nvPr>
            <p:ph idx="1"/>
          </p:nvPr>
        </p:nvSpPr>
        <p:spPr>
          <a:xfrm>
            <a:off x="457200" y="1371600"/>
            <a:ext cx="8229600" cy="4525963"/>
          </a:xfrm>
        </p:spPr>
        <p:txBody>
          <a:bodyPr/>
          <a:lstStyle/>
          <a:p>
            <a:pPr eaLnBrk="1" hangingPunct="1"/>
            <a:r>
              <a:rPr lang="en-US">
                <a:latin typeface="Arial" charset="0"/>
                <a:ea typeface="ＭＳ Ｐゴシック" charset="0"/>
              </a:rPr>
              <a:t>A structured narrative</a:t>
            </a:r>
          </a:p>
          <a:p>
            <a:pPr lvl="1" eaLnBrk="1" hangingPunct="1">
              <a:lnSpc>
                <a:spcPct val="70000"/>
              </a:lnSpc>
            </a:pPr>
            <a:r>
              <a:rPr lang="en-US">
                <a:latin typeface="Arial" charset="0"/>
                <a:ea typeface="ＭＳ Ｐゴシック" charset="0"/>
              </a:rPr>
              <a:t>In language of users in work domain</a:t>
            </a:r>
          </a:p>
          <a:p>
            <a:pPr lvl="1" eaLnBrk="1" hangingPunct="1">
              <a:lnSpc>
                <a:spcPct val="70000"/>
              </a:lnSpc>
            </a:pPr>
            <a:r>
              <a:rPr lang="en-US">
                <a:latin typeface="Arial" charset="0"/>
                <a:ea typeface="ＭＳ Ｐゴシック" charset="0"/>
              </a:rPr>
              <a:t>Describes a single user intention or goal</a:t>
            </a:r>
          </a:p>
          <a:p>
            <a:pPr lvl="1" eaLnBrk="1" hangingPunct="1"/>
            <a:r>
              <a:rPr lang="en-US">
                <a:latin typeface="Arial" charset="0"/>
                <a:ea typeface="ＭＳ Ｐゴシック" charset="0"/>
              </a:rPr>
              <a:t>Complete, well-defined task description that is meaningful to a user in a role</a:t>
            </a:r>
          </a:p>
          <a:p>
            <a:pPr lvl="1" eaLnBrk="1" hangingPunct="1"/>
            <a:r>
              <a:rPr lang="en-US">
                <a:latin typeface="Arial" charset="0"/>
                <a:ea typeface="ＭＳ Ｐゴシック" charset="0"/>
              </a:rPr>
              <a:t>More abstract and less specific than previous step-by-step task interaction model</a:t>
            </a:r>
          </a:p>
          <a:p>
            <a:pPr lvl="1" eaLnBrk="1" hangingPunct="1"/>
            <a:r>
              <a:rPr lang="en-US">
                <a:latin typeface="Arial" charset="0"/>
                <a:ea typeface="ＭＳ Ｐゴシック" charset="0"/>
              </a:rPr>
              <a:t>Task skeleton on which a scenario story could be woven</a:t>
            </a:r>
          </a:p>
        </p:txBody>
      </p:sp>
      <p:sp>
        <p:nvSpPr>
          <p:cNvPr id="54275" name="Footer Placeholder 1"/>
          <p:cNvSpPr>
            <a:spLocks noGrp="1"/>
          </p:cNvSpPr>
          <p:nvPr>
            <p:ph type="ftr" sz="quarter" idx="4294967295"/>
          </p:nvPr>
        </p:nvSpPr>
        <p:spPr bwMode="auto">
          <a:xfrm>
            <a:off x="457200" y="6248400"/>
            <a:ext cx="77724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smtClean="0"/>
              <a:t>© Kristian Secor 2014 UC San Diego Extension Online Learning Course: Principles of User Experience</a:t>
            </a:r>
            <a:endParaRPr lang="en-US" sz="1000"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48009939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86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defRPr/>
            </a:pPr>
            <a:r>
              <a:rPr lang="en-US">
                <a:cs typeface="Arial"/>
              </a:rPr>
              <a:t>Example, essential use case</a:t>
            </a:r>
          </a:p>
        </p:txBody>
      </p:sp>
      <p:sp>
        <p:nvSpPr>
          <p:cNvPr id="111619" name="Rectangle 3"/>
          <p:cNvSpPr>
            <a:spLocks noGrp="1" noChangeArrowheads="1"/>
          </p:cNvSpPr>
          <p:nvPr>
            <p:ph idx="1"/>
          </p:nvPr>
        </p:nvSpPr>
        <p:spPr/>
        <p:txBody>
          <a:bodyPr/>
          <a:lstStyle/>
          <a:p>
            <a:pPr eaLnBrk="1" hangingPunct="1">
              <a:defRPr/>
            </a:pPr>
            <a:r>
              <a:rPr lang="en-US">
                <a:cs typeface="Arial"/>
              </a:rPr>
              <a:t>Paying for a ticket purchase transaction (with a credit or debit card)</a:t>
            </a:r>
          </a:p>
          <a:p>
            <a:pPr eaLnBrk="1" hangingPunct="1">
              <a:defRPr/>
            </a:pPr>
            <a:r>
              <a:rPr lang="en-US">
                <a:cs typeface="Arial"/>
              </a:rPr>
              <a:t>Sequence of user intentions and system responses</a:t>
            </a:r>
          </a:p>
        </p:txBody>
      </p:sp>
      <p:sp>
        <p:nvSpPr>
          <p:cNvPr id="55299" name="Footer Placeholder 1"/>
          <p:cNvSpPr>
            <a:spLocks noGrp="1"/>
          </p:cNvSpPr>
          <p:nvPr>
            <p:ph type="ftr" sz="quarter" idx="4294967295"/>
          </p:nvPr>
        </p:nvSpPr>
        <p:spPr bwMode="auto">
          <a:xfrm>
            <a:off x="457200" y="6248400"/>
            <a:ext cx="79248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smtClean="0"/>
              <a:t>© Kristian Secor 2014 UC San Diego Extension Online Learning Course: Principles of User Experience</a:t>
            </a:r>
            <a:endParaRPr lang="en-US" sz="10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408208555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6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457200" y="-228600"/>
            <a:ext cx="8229600" cy="1143000"/>
          </a:xfrm>
        </p:spPr>
        <p:txBody>
          <a:bodyPr/>
          <a:lstStyle/>
          <a:p>
            <a:pPr eaLnBrk="1" hangingPunct="1">
              <a:defRPr/>
            </a:pPr>
            <a:r>
              <a:rPr lang="en-US">
                <a:cs typeface="Arial"/>
              </a:rPr>
              <a:t>Example, essential use case</a:t>
            </a:r>
          </a:p>
        </p:txBody>
      </p:sp>
      <p:sp>
        <p:nvSpPr>
          <p:cNvPr id="112643" name="Rectangle 3"/>
          <p:cNvSpPr>
            <a:spLocks noGrp="1" noChangeArrowheads="1"/>
          </p:cNvSpPr>
          <p:nvPr>
            <p:ph idx="1"/>
          </p:nvPr>
        </p:nvSpPr>
        <p:spPr>
          <a:xfrm>
            <a:off x="913782" y="1676400"/>
            <a:ext cx="8229600" cy="4525963"/>
          </a:xfrm>
        </p:spPr>
        <p:txBody>
          <a:bodyPr/>
          <a:lstStyle/>
          <a:p>
            <a:pPr eaLnBrk="1" hangingPunct="1">
              <a:buFontTx/>
              <a:buNone/>
              <a:defRPr/>
            </a:pPr>
            <a:r>
              <a:rPr lang="en-US" sz="2000" dirty="0">
                <a:cs typeface="Arial"/>
              </a:rPr>
              <a:t>1. Ticket buyer: Express intention to pay</a:t>
            </a:r>
          </a:p>
          <a:p>
            <a:pPr eaLnBrk="1" hangingPunct="1">
              <a:buFontTx/>
              <a:buNone/>
              <a:defRPr/>
            </a:pPr>
            <a:r>
              <a:rPr lang="en-US" sz="2000" dirty="0">
                <a:cs typeface="Arial"/>
              </a:rPr>
              <a:t>2. System: Request to insert card</a:t>
            </a:r>
          </a:p>
          <a:p>
            <a:pPr eaLnBrk="1" hangingPunct="1">
              <a:buFontTx/>
              <a:buNone/>
              <a:defRPr/>
            </a:pPr>
            <a:r>
              <a:rPr lang="en-US" sz="2000" dirty="0">
                <a:cs typeface="Arial"/>
              </a:rPr>
              <a:t>3. Ticket buyer: Insert card </a:t>
            </a:r>
          </a:p>
          <a:p>
            <a:pPr eaLnBrk="1" hangingPunct="1">
              <a:buFontTx/>
              <a:buNone/>
              <a:defRPr/>
            </a:pPr>
            <a:r>
              <a:rPr lang="en-US" sz="2000" dirty="0">
                <a:cs typeface="Arial"/>
              </a:rPr>
              <a:t>4. System: Request to remove card quickly</a:t>
            </a:r>
          </a:p>
          <a:p>
            <a:pPr eaLnBrk="1" hangingPunct="1">
              <a:buFontTx/>
              <a:buNone/>
              <a:defRPr/>
            </a:pPr>
            <a:r>
              <a:rPr lang="en-US" sz="2000" dirty="0">
                <a:cs typeface="Arial"/>
              </a:rPr>
              <a:t>5. Ticket buyer: Withdraw card</a:t>
            </a:r>
          </a:p>
          <a:p>
            <a:pPr eaLnBrk="1" hangingPunct="1">
              <a:buFontTx/>
              <a:buNone/>
              <a:defRPr/>
            </a:pPr>
            <a:r>
              <a:rPr lang="en-US" sz="2000" dirty="0">
                <a:cs typeface="Arial"/>
              </a:rPr>
              <a:t>6. System: Read card information</a:t>
            </a:r>
          </a:p>
          <a:p>
            <a:pPr eaLnBrk="1" hangingPunct="1">
              <a:buFontTx/>
              <a:buNone/>
              <a:defRPr/>
            </a:pPr>
            <a:r>
              <a:rPr lang="en-US" sz="2000" dirty="0">
                <a:cs typeface="Arial"/>
              </a:rPr>
              <a:t>7. System: Display summary of transaction and cost</a:t>
            </a:r>
          </a:p>
          <a:p>
            <a:pPr eaLnBrk="1" hangingPunct="1">
              <a:buFontTx/>
              <a:buNone/>
              <a:defRPr/>
            </a:pPr>
            <a:r>
              <a:rPr lang="en-US" sz="2000" dirty="0">
                <a:cs typeface="Arial"/>
              </a:rPr>
              <a:t>8. System: Request signature (on touch pad)</a:t>
            </a:r>
          </a:p>
          <a:p>
            <a:pPr eaLnBrk="1" hangingPunct="1">
              <a:buFontTx/>
              <a:buNone/>
              <a:defRPr/>
            </a:pPr>
            <a:r>
              <a:rPr lang="en-US" sz="2000" dirty="0">
                <a:cs typeface="Arial"/>
              </a:rPr>
              <a:t>9. Ticket buyer: Write signature</a:t>
            </a:r>
          </a:p>
          <a:p>
            <a:pPr eaLnBrk="1" hangingPunct="1">
              <a:buFontTx/>
              <a:buNone/>
              <a:defRPr/>
            </a:pPr>
            <a:r>
              <a:rPr lang="en-US" sz="2000" dirty="0">
                <a:cs typeface="Arial"/>
              </a:rPr>
              <a:t>10. System: Conclude transaction</a:t>
            </a:r>
          </a:p>
          <a:p>
            <a:pPr eaLnBrk="1" hangingPunct="1">
              <a:buFontTx/>
              <a:buNone/>
              <a:defRPr/>
            </a:pPr>
            <a:r>
              <a:rPr lang="en-US" sz="2000" dirty="0">
                <a:cs typeface="Arial"/>
              </a:rPr>
              <a:t>11. System: Issue receipt</a:t>
            </a:r>
          </a:p>
          <a:p>
            <a:pPr eaLnBrk="1" hangingPunct="1">
              <a:buFontTx/>
              <a:buNone/>
              <a:defRPr/>
            </a:pPr>
            <a:r>
              <a:rPr lang="en-US" sz="2000" dirty="0">
                <a:cs typeface="Arial"/>
              </a:rPr>
              <a:t>12. Ticket buyer: Take receipt </a:t>
            </a:r>
          </a:p>
        </p:txBody>
      </p:sp>
      <p:sp>
        <p:nvSpPr>
          <p:cNvPr id="2" name="Footer Placeholder 1"/>
          <p:cNvSpPr>
            <a:spLocks noGrp="1"/>
          </p:cNvSpPr>
          <p:nvPr>
            <p:ph type="ftr" sz="quarter" idx="10"/>
          </p:nvPr>
        </p:nvSpPr>
        <p:spPr/>
        <p:txBody>
          <a:bodyPr/>
          <a:lstStyle/>
          <a:p>
            <a:pPr>
              <a:defRPr/>
            </a:pPr>
            <a:r>
              <a:rPr lang="en-US" smtClean="0"/>
              <a:t>© Kristian Secor 2014 UC San Diego Extension Online Learning Course: Principles of User Experience</a:t>
            </a:r>
            <a:endParaRPr lang="en-US"/>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1978888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0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eaLnBrk="1" hangingPunct="1">
              <a:defRPr/>
            </a:pPr>
            <a:r>
              <a:rPr lang="en-US">
                <a:cs typeface="Arial"/>
              </a:rPr>
              <a:t>Information object model</a:t>
            </a:r>
          </a:p>
        </p:txBody>
      </p:sp>
      <p:sp>
        <p:nvSpPr>
          <p:cNvPr id="113667" name="Rectangle 3"/>
          <p:cNvSpPr>
            <a:spLocks noGrp="1" noChangeArrowheads="1"/>
          </p:cNvSpPr>
          <p:nvPr>
            <p:ph idx="1"/>
          </p:nvPr>
        </p:nvSpPr>
        <p:spPr/>
        <p:txBody>
          <a:bodyPr/>
          <a:lstStyle/>
          <a:p>
            <a:pPr eaLnBrk="1" hangingPunct="1">
              <a:defRPr/>
            </a:pPr>
            <a:r>
              <a:rPr lang="en-US">
                <a:cs typeface="Arial"/>
              </a:rPr>
              <a:t>Design ontology is</a:t>
            </a:r>
          </a:p>
          <a:p>
            <a:pPr lvl="1" eaLnBrk="1" hangingPunct="1">
              <a:defRPr/>
            </a:pPr>
            <a:r>
              <a:rPr lang="en-US"/>
              <a:t>Description of all objects and their relationships</a:t>
            </a:r>
          </a:p>
          <a:p>
            <a:pPr lvl="1" eaLnBrk="1" hangingPunct="1">
              <a:defRPr/>
            </a:pPr>
            <a:r>
              <a:rPr lang="en-US"/>
              <a:t>Users, user actions, tasks, everything surrounding existence of a given aspect of a design</a:t>
            </a:r>
          </a:p>
          <a:p>
            <a:pPr eaLnBrk="1" hangingPunct="1">
              <a:defRPr/>
            </a:pPr>
            <a:endParaRPr lang="en-US">
              <a:cs typeface="Arial"/>
            </a:endParaRPr>
          </a:p>
        </p:txBody>
      </p:sp>
      <p:sp>
        <p:nvSpPr>
          <p:cNvPr id="57347" name="Footer Placeholder 1"/>
          <p:cNvSpPr>
            <a:spLocks noGrp="1"/>
          </p:cNvSpPr>
          <p:nvPr>
            <p:ph type="ftr" sz="quarter" idx="4294967295"/>
          </p:nvPr>
        </p:nvSpPr>
        <p:spPr bwMode="auto">
          <a:xfrm>
            <a:off x="457200" y="6381750"/>
            <a:ext cx="73152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smtClean="0"/>
              <a:t>© Kristian Secor 2014 UC San Diego Extension Online Learning Course: Principles of User Experience</a:t>
            </a:r>
            <a:endParaRPr lang="en-US" sz="10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44742700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eaLnBrk="1" hangingPunct="1">
              <a:defRPr/>
            </a:pPr>
            <a:r>
              <a:rPr lang="en-US" dirty="0" smtClean="0">
                <a:cs typeface="Arial"/>
              </a:rPr>
              <a:t>Summary</a:t>
            </a:r>
            <a:endParaRPr lang="en-US" dirty="0">
              <a:cs typeface="Arial"/>
            </a:endParaRPr>
          </a:p>
        </p:txBody>
      </p:sp>
      <p:sp>
        <p:nvSpPr>
          <p:cNvPr id="114691" name="Rectangle 3"/>
          <p:cNvSpPr>
            <a:spLocks noGrp="1" noChangeArrowheads="1"/>
          </p:cNvSpPr>
          <p:nvPr>
            <p:ph idx="1"/>
          </p:nvPr>
        </p:nvSpPr>
        <p:spPr/>
        <p:txBody>
          <a:bodyPr/>
          <a:lstStyle/>
          <a:p>
            <a:pPr eaLnBrk="1" hangingPunct="1">
              <a:defRPr/>
            </a:pPr>
            <a:r>
              <a:rPr lang="en-US" dirty="0" smtClean="0">
                <a:cs typeface="Arial"/>
              </a:rPr>
              <a:t>User Model	</a:t>
            </a:r>
          </a:p>
          <a:p>
            <a:pPr eaLnBrk="1" hangingPunct="1">
              <a:defRPr/>
            </a:pPr>
            <a:r>
              <a:rPr lang="en-US" dirty="0" smtClean="0">
                <a:cs typeface="Arial"/>
              </a:rPr>
              <a:t>Usage Model</a:t>
            </a:r>
          </a:p>
          <a:p>
            <a:pPr eaLnBrk="1" hangingPunct="1">
              <a:defRPr/>
            </a:pPr>
            <a:r>
              <a:rPr lang="en-US" dirty="0" smtClean="0"/>
              <a:t>Social Model</a:t>
            </a:r>
          </a:p>
          <a:p>
            <a:pPr eaLnBrk="1" hangingPunct="1">
              <a:defRPr/>
            </a:pPr>
            <a:r>
              <a:rPr lang="en-US" dirty="0" smtClean="0"/>
              <a:t>Step by Step Task Model</a:t>
            </a:r>
          </a:p>
          <a:p>
            <a:pPr eaLnBrk="1" hangingPunct="1">
              <a:defRPr/>
            </a:pPr>
            <a:r>
              <a:rPr lang="en-US" dirty="0" smtClean="0"/>
              <a:t>User Object Model</a:t>
            </a:r>
            <a:endParaRPr lang="en-US" dirty="0"/>
          </a:p>
          <a:p>
            <a:pPr eaLnBrk="1" hangingPunct="1">
              <a:defRPr/>
            </a:pPr>
            <a:endParaRPr lang="en-US" dirty="0">
              <a:cs typeface="Arial"/>
            </a:endParaRPr>
          </a:p>
        </p:txBody>
      </p:sp>
      <p:sp>
        <p:nvSpPr>
          <p:cNvPr id="58371" name="Footer Placeholder 1"/>
          <p:cNvSpPr>
            <a:spLocks noGrp="1"/>
          </p:cNvSpPr>
          <p:nvPr>
            <p:ph type="ftr" sz="quarter" idx="4294967295"/>
          </p:nvPr>
        </p:nvSpPr>
        <p:spPr bwMode="auto">
          <a:xfrm>
            <a:off x="457200" y="6248400"/>
            <a:ext cx="79248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t>© Kristian Secor 2014 UC San Diego Extension Online Learning Course: Principles of User Experience</a:t>
            </a:r>
            <a:endParaRPr lang="en-US" sz="12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07545149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7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a:rPr>
              <a:t>Design-informing models</a:t>
            </a:r>
          </a:p>
        </p:txBody>
      </p:sp>
      <p:sp>
        <p:nvSpPr>
          <p:cNvPr id="9219" name="Rectangle 3"/>
          <p:cNvSpPr>
            <a:spLocks noGrp="1" noChangeArrowheads="1"/>
          </p:cNvSpPr>
          <p:nvPr>
            <p:ph idx="1"/>
          </p:nvPr>
        </p:nvSpPr>
        <p:spPr/>
        <p:txBody>
          <a:bodyPr/>
          <a:lstStyle/>
          <a:p>
            <a:pPr eaLnBrk="1" hangingPunct="1"/>
            <a:r>
              <a:rPr lang="en-US">
                <a:latin typeface="Arial" charset="0"/>
                <a:ea typeface="ＭＳ Ｐゴシック" charset="0"/>
              </a:rPr>
              <a:t>Design-oriented constructs, such as task descriptions or user personas</a:t>
            </a:r>
          </a:p>
          <a:p>
            <a:pPr eaLnBrk="1" hangingPunct="1"/>
            <a:r>
              <a:rPr lang="en-US">
                <a:latin typeface="Arial" charset="0"/>
                <a:ea typeface="ＭＳ Ｐゴシック" charset="0"/>
              </a:rPr>
              <a:t>Turn contextual data into actionable items to guide design</a:t>
            </a:r>
          </a:p>
          <a:p>
            <a:pPr eaLnBrk="1" hangingPunct="1"/>
            <a:r>
              <a:rPr lang="en-US">
                <a:latin typeface="Arial" charset="0"/>
                <a:ea typeface="ＭＳ Ｐゴシック" charset="0"/>
              </a:rPr>
              <a:t>Elements to consider or take into account in design</a:t>
            </a:r>
          </a:p>
        </p:txBody>
      </p:sp>
      <p:sp>
        <p:nvSpPr>
          <p:cNvPr id="18435" name="Footer Placeholder 1"/>
          <p:cNvSpPr>
            <a:spLocks noGrp="1"/>
          </p:cNvSpPr>
          <p:nvPr>
            <p:ph type="ftr" sz="quarter" idx="4294967295"/>
          </p:nvPr>
        </p:nvSpPr>
        <p:spPr bwMode="auto">
          <a:xfrm>
            <a:off x="457200" y="6248400"/>
            <a:ext cx="76962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smtClean="0"/>
              <a:t>© Kristian Secor 2014 UC San Diego Extension Online Learning Course: Principles of User Experience</a:t>
            </a:r>
            <a:endParaRPr lang="en-US" sz="10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17689559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defRPr/>
            </a:pPr>
            <a:r>
              <a:rPr lang="en-US">
                <a:latin typeface="Arial" charset="0"/>
                <a:cs typeface="Arial"/>
              </a:rPr>
              <a:t>User models</a:t>
            </a:r>
          </a:p>
        </p:txBody>
      </p:sp>
      <p:sp>
        <p:nvSpPr>
          <p:cNvPr id="22531" name="Rectangle 3"/>
          <p:cNvSpPr>
            <a:spLocks noGrp="1" noChangeArrowheads="1"/>
          </p:cNvSpPr>
          <p:nvPr>
            <p:ph idx="1"/>
          </p:nvPr>
        </p:nvSpPr>
        <p:spPr/>
        <p:txBody>
          <a:bodyPr/>
          <a:lstStyle/>
          <a:p>
            <a:pPr eaLnBrk="1" hangingPunct="1">
              <a:defRPr/>
            </a:pPr>
            <a:r>
              <a:rPr lang="en-US">
                <a:latin typeface="Arial" charset="0"/>
                <a:ea typeface="ＭＳ Ｐゴシック" charset="0"/>
                <a:cs typeface="Arial"/>
              </a:rPr>
              <a:t>Work Roles</a:t>
            </a:r>
          </a:p>
          <a:p>
            <a:pPr lvl="1" eaLnBrk="1" hangingPunct="1">
              <a:defRPr/>
            </a:pPr>
            <a:r>
              <a:rPr lang="en-US">
                <a:latin typeface="Arial" charset="0"/>
                <a:ea typeface="ＭＳ Ｐゴシック" charset="0"/>
              </a:rPr>
              <a:t>You have already started identifying these</a:t>
            </a:r>
          </a:p>
          <a:p>
            <a:pPr eaLnBrk="1" hangingPunct="1">
              <a:defRPr/>
            </a:pPr>
            <a:r>
              <a:rPr lang="en-US">
                <a:latin typeface="Arial" charset="0"/>
                <a:ea typeface="ＭＳ Ｐゴシック" charset="0"/>
                <a:cs typeface="Arial"/>
              </a:rPr>
              <a:t>Sub-roles</a:t>
            </a:r>
          </a:p>
          <a:p>
            <a:pPr lvl="1" eaLnBrk="1" hangingPunct="1">
              <a:defRPr/>
            </a:pPr>
            <a:r>
              <a:rPr lang="en-US">
                <a:latin typeface="Arial" charset="0"/>
                <a:ea typeface="ＭＳ Ｐゴシック" charset="0"/>
              </a:rPr>
              <a:t>Examples, student ticket buyer, alumni ticket buyer, general public ticket buyer</a:t>
            </a:r>
          </a:p>
          <a:p>
            <a:pPr eaLnBrk="1" hangingPunct="1">
              <a:defRPr/>
            </a:pPr>
            <a:r>
              <a:rPr lang="en-US">
                <a:latin typeface="Arial" charset="0"/>
                <a:ea typeface="ＭＳ Ｐゴシック" charset="0"/>
                <a:cs typeface="Arial"/>
              </a:rPr>
              <a:t>Mediated work roles</a:t>
            </a:r>
          </a:p>
          <a:p>
            <a:pPr lvl="1" eaLnBrk="1" hangingPunct="1">
              <a:defRPr/>
            </a:pPr>
            <a:r>
              <a:rPr lang="en-US">
                <a:latin typeface="Arial" charset="0"/>
                <a:ea typeface="ＭＳ Ｐゴシック" charset="0"/>
              </a:rPr>
              <a:t>Not direct system users</a:t>
            </a:r>
          </a:p>
        </p:txBody>
      </p:sp>
      <p:sp>
        <p:nvSpPr>
          <p:cNvPr id="21507" name="Footer Placeholder 1"/>
          <p:cNvSpPr>
            <a:spLocks noGrp="1"/>
          </p:cNvSpPr>
          <p:nvPr>
            <p:ph type="ftr" sz="quarter" idx="4294967295"/>
          </p:nvPr>
        </p:nvSpPr>
        <p:spPr bwMode="auto">
          <a:xfrm>
            <a:off x="457200" y="6248400"/>
            <a:ext cx="79248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smtClean="0"/>
              <a:t>© Kristian Secor 2014 UC San Diego Extension Online Learning Course: Principles of User Experience</a:t>
            </a:r>
            <a:endParaRPr lang="en-US" sz="10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69876812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defRPr/>
            </a:pPr>
            <a:r>
              <a:rPr lang="en-US">
                <a:latin typeface="Arial" charset="0"/>
                <a:cs typeface="Arial"/>
              </a:rPr>
              <a:t>Example, work roles </a:t>
            </a:r>
          </a:p>
        </p:txBody>
      </p:sp>
      <p:sp>
        <p:nvSpPr>
          <p:cNvPr id="29699" name="Rectangle 3"/>
          <p:cNvSpPr>
            <a:spLocks noGrp="1" noChangeArrowheads="1"/>
          </p:cNvSpPr>
          <p:nvPr>
            <p:ph idx="1"/>
          </p:nvPr>
        </p:nvSpPr>
        <p:spPr>
          <a:xfrm>
            <a:off x="457200" y="1951038"/>
            <a:ext cx="8229600" cy="4525962"/>
          </a:xfrm>
        </p:spPr>
        <p:txBody>
          <a:bodyPr/>
          <a:lstStyle/>
          <a:p>
            <a:pPr eaLnBrk="1" hangingPunct="1"/>
            <a:r>
              <a:rPr lang="en-US">
                <a:latin typeface="Arial" charset="0"/>
                <a:ea typeface="ＭＳ Ｐゴシック" charset="0"/>
              </a:rPr>
              <a:t>In MUTTS </a:t>
            </a:r>
            <a:r>
              <a:rPr lang="en-US">
                <a:solidFill>
                  <a:srgbClr val="3366FF"/>
                </a:solidFill>
                <a:latin typeface="Arial" charset="0"/>
                <a:ea typeface="ＭＳ Ｐゴシック" charset="0"/>
              </a:rPr>
              <a:t>ticket seller</a:t>
            </a:r>
            <a:r>
              <a:rPr lang="en-US">
                <a:latin typeface="Arial" charset="0"/>
                <a:ea typeface="ＭＳ Ｐゴシック" charset="0"/>
              </a:rPr>
              <a:t> uses system to help ticket buyer buy tickets </a:t>
            </a:r>
          </a:p>
          <a:p>
            <a:pPr eaLnBrk="1" hangingPunct="1"/>
            <a:r>
              <a:rPr lang="en-US">
                <a:solidFill>
                  <a:srgbClr val="3366FF"/>
                </a:solidFill>
                <a:latin typeface="Arial" charset="0"/>
                <a:ea typeface="ＭＳ Ｐゴシック" charset="0"/>
              </a:rPr>
              <a:t>Ticket buyer</a:t>
            </a:r>
            <a:r>
              <a:rPr lang="en-US">
                <a:latin typeface="Arial" charset="0"/>
                <a:ea typeface="ＭＳ Ｐゴシック" charset="0"/>
              </a:rPr>
              <a:t> will become direct user in the Ticket Kiosk System</a:t>
            </a:r>
          </a:p>
          <a:p>
            <a:pPr eaLnBrk="1" hangingPunct="1"/>
            <a:endParaRPr lang="en-US">
              <a:latin typeface="Arial" charset="0"/>
              <a:ea typeface="ＭＳ Ｐゴシック" charset="0"/>
            </a:endParaRPr>
          </a:p>
        </p:txBody>
      </p:sp>
      <p:sp>
        <p:nvSpPr>
          <p:cNvPr id="22531" name="Footer Placeholder 1"/>
          <p:cNvSpPr>
            <a:spLocks noGrp="1"/>
          </p:cNvSpPr>
          <p:nvPr>
            <p:ph type="ftr" sz="quarter" idx="4294967295"/>
          </p:nvPr>
        </p:nvSpPr>
        <p:spPr bwMode="auto">
          <a:xfrm>
            <a:off x="457200" y="6248400"/>
            <a:ext cx="81534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t>© Kristian Secor 2014 UC San Diego Extension Online Learning Course: Principles of User Experience</a:t>
            </a:r>
            <a:endParaRPr lang="en-US" sz="12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78742947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6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defRPr/>
            </a:pPr>
            <a:r>
              <a:rPr lang="en-US" dirty="0">
                <a:latin typeface="Arial" charset="0"/>
                <a:cs typeface="Arial"/>
              </a:rPr>
              <a:t>Relationship of work roles to other concepts</a:t>
            </a:r>
          </a:p>
        </p:txBody>
      </p:sp>
      <p:sp>
        <p:nvSpPr>
          <p:cNvPr id="23554" name="Footer Placeholder 1"/>
          <p:cNvSpPr>
            <a:spLocks noGrp="1"/>
          </p:cNvSpPr>
          <p:nvPr>
            <p:ph type="ftr" sz="quarter" idx="4294967295"/>
          </p:nvPr>
        </p:nvSpPr>
        <p:spPr bwMode="auto">
          <a:xfrm>
            <a:off x="457200" y="6248400"/>
            <a:ext cx="80010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smtClean="0"/>
              <a:t>© Kristian Secor 2014 UC San Diego Extension Online Learning Course: Principles of User Experience</a:t>
            </a:r>
            <a:endParaRPr lang="en-US" sz="1000" dirty="0"/>
          </a:p>
        </p:txBody>
      </p:sp>
      <p:pic>
        <p:nvPicPr>
          <p:cNvPr id="235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524000"/>
            <a:ext cx="6248400" cy="475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55432518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7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defRPr/>
            </a:pPr>
            <a:r>
              <a:rPr lang="en-US">
                <a:latin typeface="Arial" charset="0"/>
                <a:cs typeface="Arial"/>
              </a:rPr>
              <a:t>User classes</a:t>
            </a:r>
          </a:p>
        </p:txBody>
      </p:sp>
      <p:sp>
        <p:nvSpPr>
          <p:cNvPr id="33795" name="Rectangle 3"/>
          <p:cNvSpPr>
            <a:spLocks noGrp="1" noChangeArrowheads="1"/>
          </p:cNvSpPr>
          <p:nvPr>
            <p:ph idx="1"/>
          </p:nvPr>
        </p:nvSpPr>
        <p:spPr/>
        <p:txBody>
          <a:bodyPr/>
          <a:lstStyle/>
          <a:p>
            <a:pPr eaLnBrk="1" hangingPunct="1">
              <a:defRPr/>
            </a:pPr>
            <a:r>
              <a:rPr lang="en-US" dirty="0">
                <a:latin typeface="Arial" charset="0"/>
                <a:ea typeface="ＭＳ Ｐゴシック" charset="0"/>
                <a:cs typeface="Arial"/>
              </a:rPr>
              <a:t>A user class</a:t>
            </a:r>
          </a:p>
          <a:p>
            <a:pPr lvl="1" eaLnBrk="1" hangingPunct="1">
              <a:defRPr/>
            </a:pPr>
            <a:r>
              <a:rPr lang="en-US" dirty="0">
                <a:latin typeface="Arial" charset="0"/>
                <a:ea typeface="ＭＳ Ｐゴシック" charset="0"/>
              </a:rPr>
              <a:t>Defined by characteristics of people who might take on corresponding work role</a:t>
            </a:r>
          </a:p>
          <a:p>
            <a:pPr lvl="2" eaLnBrk="1" hangingPunct="1">
              <a:defRPr/>
            </a:pPr>
            <a:r>
              <a:rPr lang="en-US" dirty="0">
                <a:latin typeface="Arial" charset="0"/>
                <a:ea typeface="ＭＳ Ｐゴシック" charset="0"/>
              </a:rPr>
              <a:t>Knowledge- and skills-based characteristics</a:t>
            </a:r>
          </a:p>
          <a:p>
            <a:pPr lvl="2" eaLnBrk="1" hangingPunct="1">
              <a:defRPr/>
            </a:pPr>
            <a:r>
              <a:rPr lang="en-US" dirty="0">
                <a:latin typeface="Arial" charset="0"/>
                <a:ea typeface="ＭＳ Ｐゴシック" charset="0"/>
              </a:rPr>
              <a:t>Physiological characteristics</a:t>
            </a:r>
          </a:p>
          <a:p>
            <a:pPr lvl="2" eaLnBrk="1" hangingPunct="1">
              <a:defRPr/>
            </a:pPr>
            <a:r>
              <a:rPr lang="en-US" dirty="0">
                <a:latin typeface="Arial" charset="0"/>
                <a:ea typeface="ＭＳ Ｐゴシック" charset="0"/>
              </a:rPr>
              <a:t>Experience-based characteristics</a:t>
            </a:r>
          </a:p>
        </p:txBody>
      </p:sp>
      <p:sp>
        <p:nvSpPr>
          <p:cNvPr id="24579" name="Footer Placeholder 1"/>
          <p:cNvSpPr>
            <a:spLocks noGrp="1"/>
          </p:cNvSpPr>
          <p:nvPr>
            <p:ph type="ftr" sz="quarter" idx="4294967295"/>
          </p:nvPr>
        </p:nvSpPr>
        <p:spPr bwMode="auto">
          <a:xfrm>
            <a:off x="457200" y="6248400"/>
            <a:ext cx="7848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smtClean="0"/>
              <a:t>© Kristian Secor 2014 UC San Diego Extension Online Learning Course: Principles of User Experience</a:t>
            </a:r>
            <a:endParaRPr lang="en-US" sz="1000"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77152229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8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a:rPr>
              <a:t>Example, user class </a:t>
            </a:r>
          </a:p>
        </p:txBody>
      </p:sp>
      <p:sp>
        <p:nvSpPr>
          <p:cNvPr id="39939" name="Rectangle 3"/>
          <p:cNvSpPr>
            <a:spLocks noGrp="1" noChangeArrowheads="1"/>
          </p:cNvSpPr>
          <p:nvPr>
            <p:ph idx="1"/>
          </p:nvPr>
        </p:nvSpPr>
        <p:spPr/>
        <p:txBody>
          <a:bodyPr/>
          <a:lstStyle/>
          <a:p>
            <a:pPr eaLnBrk="1" hangingPunct="1">
              <a:defRPr/>
            </a:pPr>
            <a:r>
              <a:rPr lang="en-US" dirty="0">
                <a:latin typeface="Arial" charset="0"/>
                <a:cs typeface="Arial"/>
              </a:rPr>
              <a:t>General public ticket buyer for Ticket Kiosk System could include senior citizens with limited motor skills and some visual impairment</a:t>
            </a:r>
          </a:p>
        </p:txBody>
      </p:sp>
      <p:sp>
        <p:nvSpPr>
          <p:cNvPr id="25603" name="Footer Placeholder 1"/>
          <p:cNvSpPr>
            <a:spLocks noGrp="1"/>
          </p:cNvSpPr>
          <p:nvPr>
            <p:ph type="ftr" sz="quarter" idx="4294967295"/>
          </p:nvPr>
        </p:nvSpPr>
        <p:spPr bwMode="auto">
          <a:xfrm>
            <a:off x="457200" y="6248400"/>
            <a:ext cx="83820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smtClean="0"/>
              <a:t>© Kristian Secor 2014 UC San Diego Extension Online Learning Course: Principles of User Experience</a:t>
            </a:r>
            <a:endParaRPr lang="en-US" sz="10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419781501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3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Radial">
  <a:themeElements>
    <a:clrScheme name="Radial 11">
      <a:dk1>
        <a:srgbClr val="000000"/>
      </a:dk1>
      <a:lt1>
        <a:srgbClr val="FFFFFF"/>
      </a:lt1>
      <a:dk2>
        <a:srgbClr val="FFFFFF"/>
      </a:dk2>
      <a:lt2>
        <a:srgbClr val="A9B1B5"/>
      </a:lt2>
      <a:accent1>
        <a:srgbClr val="99CCFF"/>
      </a:accent1>
      <a:accent2>
        <a:srgbClr val="241EB5"/>
      </a:accent2>
      <a:accent3>
        <a:srgbClr val="FFFFFF"/>
      </a:accent3>
      <a:accent4>
        <a:srgbClr val="000000"/>
      </a:accent4>
      <a:accent5>
        <a:srgbClr val="CAE2FF"/>
      </a:accent5>
      <a:accent6>
        <a:srgbClr val="201AA4"/>
      </a:accent6>
      <a:hlink>
        <a:srgbClr val="2C14C1"/>
      </a:hlink>
      <a:folHlink>
        <a:srgbClr val="6666CC"/>
      </a:folHlink>
    </a:clrScheme>
    <a:fontScheme name="Rad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clrMap bg1="lt1" tx1="dk1" bg2="lt2" tx2="dk2" accent1="accent1" accent2="accent2" accent3="accent3" accent4="accent4" accent5="accent5" accent6="accent6" hlink="hlink" folHlink="folHlink"/>
    </a:extraClrScheme>
    <a:extraClrScheme>
      <a:clrScheme name="Radial 3">
        <a:dk1>
          <a:srgbClr val="CC6600"/>
        </a:dk1>
        <a:lt1>
          <a:srgbClr val="FFFFFF"/>
        </a:lt1>
        <a:dk2>
          <a:srgbClr val="800000"/>
        </a:dk2>
        <a:lt2>
          <a:srgbClr val="FFFFFF"/>
        </a:lt2>
        <a:accent1>
          <a:srgbClr val="FF6600"/>
        </a:accent1>
        <a:accent2>
          <a:srgbClr val="33CCCC"/>
        </a:accent2>
        <a:accent3>
          <a:srgbClr val="C0AAAA"/>
        </a:accent3>
        <a:accent4>
          <a:srgbClr val="DADADA"/>
        </a:accent4>
        <a:accent5>
          <a:srgbClr val="FFB8AA"/>
        </a:accent5>
        <a:accent6>
          <a:srgbClr val="2DB9B9"/>
        </a:accent6>
        <a:hlink>
          <a:srgbClr val="99FF33"/>
        </a:hlink>
        <a:folHlink>
          <a:srgbClr val="CC3300"/>
        </a:folHlink>
      </a:clrScheme>
      <a:clrMap bg1="dk2" tx1="lt1" bg2="dk1" tx2="lt2" accent1="accent1" accent2="accent2" accent3="accent3" accent4="accent4" accent5="accent5" accent6="accent6" hlink="hlink" folHlink="folHlink"/>
    </a:extraClrScheme>
    <a:extraClrScheme>
      <a:clrScheme name="Radial 4">
        <a:dk1>
          <a:srgbClr val="993300"/>
        </a:dk1>
        <a:lt1>
          <a:srgbClr val="FFFFFF"/>
        </a:lt1>
        <a:dk2>
          <a:srgbClr val="431A01"/>
        </a:dk2>
        <a:lt2>
          <a:srgbClr val="FFFFFF"/>
        </a:lt2>
        <a:accent1>
          <a:srgbClr val="FFCC00"/>
        </a:accent1>
        <a:accent2>
          <a:srgbClr val="FF9966"/>
        </a:accent2>
        <a:accent3>
          <a:srgbClr val="B0ABAA"/>
        </a:accent3>
        <a:accent4>
          <a:srgbClr val="DADADA"/>
        </a:accent4>
        <a:accent5>
          <a:srgbClr val="FFE2AA"/>
        </a:accent5>
        <a:accent6>
          <a:srgbClr val="E78A5C"/>
        </a:accent6>
        <a:hlink>
          <a:srgbClr val="FF6600"/>
        </a:hlink>
        <a:folHlink>
          <a:srgbClr val="CC3300"/>
        </a:folHlink>
      </a:clrScheme>
      <a:clrMap bg1="dk2" tx1="lt1" bg2="dk1" tx2="lt2" accent1="accent1" accent2="accent2" accent3="accent3" accent4="accent4" accent5="accent5" accent6="accent6" hlink="hlink" folHlink="folHlink"/>
    </a:extraClrScheme>
    <a:extraClrScheme>
      <a:clrScheme name="Radial 5">
        <a:dk1>
          <a:srgbClr val="75878B"/>
        </a:dk1>
        <a:lt1>
          <a:srgbClr val="FFFFFF"/>
        </a:lt1>
        <a:dk2>
          <a:srgbClr val="260000"/>
        </a:dk2>
        <a:lt2>
          <a:srgbClr val="FFFFFF"/>
        </a:lt2>
        <a:accent1>
          <a:srgbClr val="0099CC"/>
        </a:accent1>
        <a:accent2>
          <a:srgbClr val="FF3300"/>
        </a:accent2>
        <a:accent3>
          <a:srgbClr val="ACAAAA"/>
        </a:accent3>
        <a:accent4>
          <a:srgbClr val="DADADA"/>
        </a:accent4>
        <a:accent5>
          <a:srgbClr val="AACAE2"/>
        </a:accent5>
        <a:accent6>
          <a:srgbClr val="E72D00"/>
        </a:accent6>
        <a:hlink>
          <a:srgbClr val="FFCC00"/>
        </a:hlink>
        <a:folHlink>
          <a:srgbClr val="CC0000"/>
        </a:folHlink>
      </a:clrScheme>
      <a:clrMap bg1="dk2" tx1="lt1" bg2="dk1" tx2="lt2" accent1="accent1" accent2="accent2" accent3="accent3" accent4="accent4" accent5="accent5" accent6="accent6" hlink="hlink" folHlink="folHlink"/>
    </a:extraClrScheme>
    <a:extraClrScheme>
      <a:clrScheme name="Radial 6">
        <a:dk1>
          <a:srgbClr val="666699"/>
        </a:dk1>
        <a:lt1>
          <a:srgbClr val="FFFFFF"/>
        </a:lt1>
        <a:dk2>
          <a:srgbClr val="000000"/>
        </a:dk2>
        <a:lt2>
          <a:srgbClr val="FFFFFF"/>
        </a:lt2>
        <a:accent1>
          <a:srgbClr val="9966FF"/>
        </a:accent1>
        <a:accent2>
          <a:srgbClr val="99CCFF"/>
        </a:accent2>
        <a:accent3>
          <a:srgbClr val="AAAAAA"/>
        </a:accent3>
        <a:accent4>
          <a:srgbClr val="DADADA"/>
        </a:accent4>
        <a:accent5>
          <a:srgbClr val="CAB8FF"/>
        </a:accent5>
        <a:accent6>
          <a:srgbClr val="8AB9E7"/>
        </a:accent6>
        <a:hlink>
          <a:srgbClr val="FFFFCC"/>
        </a:hlink>
        <a:folHlink>
          <a:srgbClr val="6600CC"/>
        </a:folHlink>
      </a:clrScheme>
      <a:clrMap bg1="dk2" tx1="lt1" bg2="dk1" tx2="lt2" accent1="accent1" accent2="accent2" accent3="accent3" accent4="accent4" accent5="accent5" accent6="accent6" hlink="hlink" folHlink="folHlink"/>
    </a:extraClrScheme>
    <a:extraClrScheme>
      <a:clrScheme name="Radial 7">
        <a:dk1>
          <a:srgbClr val="666699"/>
        </a:dk1>
        <a:lt1>
          <a:srgbClr val="FFFFFF"/>
        </a:lt1>
        <a:dk2>
          <a:srgbClr val="2A2A40"/>
        </a:dk2>
        <a:lt2>
          <a:srgbClr val="FFFFFF"/>
        </a:lt2>
        <a:accent1>
          <a:srgbClr val="006699"/>
        </a:accent1>
        <a:accent2>
          <a:srgbClr val="CC9900"/>
        </a:accent2>
        <a:accent3>
          <a:srgbClr val="ACACAF"/>
        </a:accent3>
        <a:accent4>
          <a:srgbClr val="DADADA"/>
        </a:accent4>
        <a:accent5>
          <a:srgbClr val="AAB8CA"/>
        </a:accent5>
        <a:accent6>
          <a:srgbClr val="B98A00"/>
        </a:accent6>
        <a:hlink>
          <a:srgbClr val="CC6600"/>
        </a:hlink>
        <a:folHlink>
          <a:srgbClr val="6C948A"/>
        </a:folHlink>
      </a:clrScheme>
      <a:clrMap bg1="dk2" tx1="lt1" bg2="dk1" tx2="lt2" accent1="accent1" accent2="accent2" accent3="accent3" accent4="accent4" accent5="accent5" accent6="accent6" hlink="hlink" folHlink="folHlink"/>
    </a:extraClrScheme>
    <a:extraClrScheme>
      <a:clrScheme name="Radial 8">
        <a:dk1>
          <a:srgbClr val="BECBD8"/>
        </a:dk1>
        <a:lt1>
          <a:srgbClr val="FFFFFF"/>
        </a:lt1>
        <a:dk2>
          <a:srgbClr val="2B335B"/>
        </a:dk2>
        <a:lt2>
          <a:srgbClr val="FFFFFF"/>
        </a:lt2>
        <a:accent1>
          <a:srgbClr val="0099CC"/>
        </a:accent1>
        <a:accent2>
          <a:srgbClr val="B5DBE3"/>
        </a:accent2>
        <a:accent3>
          <a:srgbClr val="ACADB5"/>
        </a:accent3>
        <a:accent4>
          <a:srgbClr val="DADADA"/>
        </a:accent4>
        <a:accent5>
          <a:srgbClr val="AACAE2"/>
        </a:accent5>
        <a:accent6>
          <a:srgbClr val="A4C6CE"/>
        </a:accent6>
        <a:hlink>
          <a:srgbClr val="FFCC00"/>
        </a:hlink>
        <a:folHlink>
          <a:srgbClr val="58648C"/>
        </a:folHlink>
      </a:clrScheme>
      <a:clrMap bg1="dk2" tx1="lt1" bg2="dk1" tx2="lt2" accent1="accent1" accent2="accent2" accent3="accent3" accent4="accent4" accent5="accent5" accent6="accent6" hlink="hlink" folHlink="folHlink"/>
    </a:extraClrScheme>
    <a:extraClrScheme>
      <a:clrScheme name="Radial 9">
        <a:dk1>
          <a:srgbClr val="3333FF"/>
        </a:dk1>
        <a:lt1>
          <a:srgbClr val="FFFFFF"/>
        </a:lt1>
        <a:dk2>
          <a:srgbClr val="000099"/>
        </a:dk2>
        <a:lt2>
          <a:srgbClr val="FFFFFF"/>
        </a:lt2>
        <a:accent1>
          <a:srgbClr val="339966"/>
        </a:accent1>
        <a:accent2>
          <a:srgbClr val="9999FF"/>
        </a:accent2>
        <a:accent3>
          <a:srgbClr val="AAAACA"/>
        </a:accent3>
        <a:accent4>
          <a:srgbClr val="DADADA"/>
        </a:accent4>
        <a:accent5>
          <a:srgbClr val="ADCAB8"/>
        </a:accent5>
        <a:accent6>
          <a:srgbClr val="8A8AE7"/>
        </a:accent6>
        <a:hlink>
          <a:srgbClr val="FFFF99"/>
        </a:hlink>
        <a:folHlink>
          <a:srgbClr val="17A0D1"/>
        </a:folHlink>
      </a:clrScheme>
      <a:clrMap bg1="dk2" tx1="lt1" bg2="dk1" tx2="lt2" accent1="accent1" accent2="accent2" accent3="accent3" accent4="accent4" accent5="accent5" accent6="accent6" hlink="hlink" folHlink="folHlink"/>
    </a:extraClrScheme>
    <a:extraClrScheme>
      <a:clrScheme name="Radial 10">
        <a:dk1>
          <a:srgbClr val="808000"/>
        </a:dk1>
        <a:lt1>
          <a:srgbClr val="FFFFFF"/>
        </a:lt1>
        <a:dk2>
          <a:srgbClr val="354418"/>
        </a:dk2>
        <a:lt2>
          <a:srgbClr val="FFFFFF"/>
        </a:lt2>
        <a:accent1>
          <a:srgbClr val="60897C"/>
        </a:accent1>
        <a:accent2>
          <a:srgbClr val="99CC00"/>
        </a:accent2>
        <a:accent3>
          <a:srgbClr val="AEB0AB"/>
        </a:accent3>
        <a:accent4>
          <a:srgbClr val="DADADA"/>
        </a:accent4>
        <a:accent5>
          <a:srgbClr val="B6C4BF"/>
        </a:accent5>
        <a:accent6>
          <a:srgbClr val="8AB900"/>
        </a:accent6>
        <a:hlink>
          <a:srgbClr val="CCCC00"/>
        </a:hlink>
        <a:folHlink>
          <a:srgbClr val="669900"/>
        </a:folHlink>
      </a:clrScheme>
      <a:clrMap bg1="dk2" tx1="lt1" bg2="dk1" tx2="lt2" accent1="accent1" accent2="accent2" accent3="accent3" accent4="accent4" accent5="accent5" accent6="accent6" hlink="hlink" folHlink="folHlink"/>
    </a:extraClrScheme>
    <a:extraClrScheme>
      <a:clrScheme name="Radial 11">
        <a:dk1>
          <a:srgbClr val="000000"/>
        </a:dk1>
        <a:lt1>
          <a:srgbClr val="FFFFFF"/>
        </a:lt1>
        <a:dk2>
          <a:srgbClr val="FFFFFF"/>
        </a:dk2>
        <a:lt2>
          <a:srgbClr val="A9B1B5"/>
        </a:lt2>
        <a:accent1>
          <a:srgbClr val="99CCFF"/>
        </a:accent1>
        <a:accent2>
          <a:srgbClr val="241EB5"/>
        </a:accent2>
        <a:accent3>
          <a:srgbClr val="FFFFFF"/>
        </a:accent3>
        <a:accent4>
          <a:srgbClr val="000000"/>
        </a:accent4>
        <a:accent5>
          <a:srgbClr val="CAE2FF"/>
        </a:accent5>
        <a:accent6>
          <a:srgbClr val="201AA4"/>
        </a:accent6>
        <a:hlink>
          <a:srgbClr val="2C14C1"/>
        </a:hlink>
        <a:folHlink>
          <a:srgbClr val="6666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Radial</Template>
  <TotalTime>17187</TotalTime>
  <Words>1765</Words>
  <Application>Microsoft Macintosh PowerPoint</Application>
  <PresentationFormat>On-screen Show (4:3)</PresentationFormat>
  <Paragraphs>177</Paragraphs>
  <Slides>34</Slides>
  <Notes>3</Notes>
  <HiddenSlides>0</HiddenSlides>
  <MMClips>33</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Radial</vt:lpstr>
      <vt:lpstr>Session #4:Models User/Usage</vt:lpstr>
      <vt:lpstr>Introduction </vt:lpstr>
      <vt:lpstr>Design-informing models</vt:lpstr>
      <vt:lpstr>Design-informing models</vt:lpstr>
      <vt:lpstr>User models</vt:lpstr>
      <vt:lpstr>Example, work roles </vt:lpstr>
      <vt:lpstr>Relationship of work roles to other concepts</vt:lpstr>
      <vt:lpstr>User classes</vt:lpstr>
      <vt:lpstr>Example, user class </vt:lpstr>
      <vt:lpstr>Common elements of models</vt:lpstr>
      <vt:lpstr>Social models</vt:lpstr>
      <vt:lpstr>Making a social model diagram</vt:lpstr>
      <vt:lpstr>Making a social model diagram</vt:lpstr>
      <vt:lpstr>Usage models</vt:lpstr>
      <vt:lpstr>Example flow model for MUTTS</vt:lpstr>
      <vt:lpstr>Envisioned flow model for kiosk</vt:lpstr>
      <vt:lpstr>Task models </vt:lpstr>
      <vt:lpstr>Task structure model—Hierarchical task inventory </vt:lpstr>
      <vt:lpstr>Hierarchical task inventory</vt:lpstr>
      <vt:lpstr>Hierarchical task inventory</vt:lpstr>
      <vt:lpstr>Example HTI for MUTTS </vt:lpstr>
      <vt:lpstr>Task interaction models </vt:lpstr>
      <vt:lpstr>Usage scenarios</vt:lpstr>
      <vt:lpstr>Example, MUTTS usage scenario</vt:lpstr>
      <vt:lpstr>Example, MUTTS usage scenario</vt:lpstr>
      <vt:lpstr>Example, MUTTS usage scenario</vt:lpstr>
      <vt:lpstr>Example, MUTTS usage scenario</vt:lpstr>
      <vt:lpstr>Example, MUTTS usage scenario</vt:lpstr>
      <vt:lpstr>Step-by-step task interaction models</vt:lpstr>
      <vt:lpstr>Essential use case task interaction models </vt:lpstr>
      <vt:lpstr>Example, essential use case</vt:lpstr>
      <vt:lpstr>Example, essential use case</vt:lpstr>
      <vt:lpstr>Information object model</vt:lpstr>
      <vt:lpstr>Summary</vt:lpstr>
    </vt:vector>
  </TitlesOfParts>
  <Company>Pfizer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Discovery Toxicology</dc:title>
  <dc:creator>gfurman</dc:creator>
  <cp:lastModifiedBy>Kristian Secor</cp:lastModifiedBy>
  <cp:revision>288</cp:revision>
  <dcterms:created xsi:type="dcterms:W3CDTF">2012-07-09T18:05:37Z</dcterms:created>
  <dcterms:modified xsi:type="dcterms:W3CDTF">2014-08-10T23:57:55Z</dcterms:modified>
</cp:coreProperties>
</file>