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94" r:id="rId24"/>
    <p:sldId id="295" r:id="rId25"/>
    <p:sldId id="308" r:id="rId26"/>
    <p:sldId id="309" r:id="rId27"/>
    <p:sldId id="310" r:id="rId28"/>
    <p:sldId id="311" r:id="rId29"/>
    <p:sldId id="312" r:id="rId30"/>
    <p:sldId id="316" r:id="rId31"/>
    <p:sldId id="318" r:id="rId32"/>
    <p:sldId id="319" r:id="rId33"/>
    <p:sldId id="320" r:id="rId34"/>
    <p:sldId id="323" r:id="rId35"/>
    <p:sldId id="324" r:id="rId36"/>
    <p:sldId id="326" r:id="rId37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an Sec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1096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: a model or pattern for something that may be copied</a:t>
            </a:r>
          </a:p>
          <a:p>
            <a:endParaRPr lang="en-US" dirty="0" smtClean="0"/>
          </a:p>
          <a:p>
            <a:r>
              <a:rPr lang="en-US" dirty="0" smtClean="0"/>
              <a:t>: a theory or a group of ideas about how something should be done, made, or thought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9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understand the concept, concentration on the paradigm’s intentions and end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term phenomenology in science is used to describe a body of knowledge that relates empirical observations of phenomena to each other, in a way that is consistent with fundamental theory, but is not directly derived from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7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6751 w 4917"/>
                <a:gd name="T3" fmla="*/ -1 h 1000"/>
                <a:gd name="T4" fmla="*/ 7515 w 4917"/>
                <a:gd name="T5" fmla="*/ 765 h 1000"/>
                <a:gd name="T6" fmla="*/ 6750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143498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915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92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4134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030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682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832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576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167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0024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9032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945 w 7000"/>
                <a:gd name="T3" fmla="*/ -1 h 1000"/>
                <a:gd name="T4" fmla="*/ 3171 w 7000"/>
                <a:gd name="T5" fmla="*/ 227 h 1000"/>
                <a:gd name="T6" fmla="*/ 2944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CDCB9BD-CFA8-9F41-AA19-3EF7EEE4652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emf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emf"/><Relationship Id="rId5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emf"/><Relationship Id="rId5" Type="http://schemas.openxmlformats.org/officeDocument/2006/relationships/image" Target="../media/image2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.emf"/><Relationship Id="rId5" Type="http://schemas.openxmlformats.org/officeDocument/2006/relationships/image" Target="../media/image2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emf"/><Relationship Id="rId5" Type="http://schemas.openxmlformats.org/officeDocument/2006/relationships/image" Target="../media/image2.png"/><Relationship Id="rId1" Type="http://schemas.microsoft.com/office/2007/relationships/media" Target="../media/media35.wav"/><Relationship Id="rId2" Type="http://schemas.openxmlformats.org/officeDocument/2006/relationships/audio" Target="../media/media3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#5:Design Thinking</a:t>
            </a:r>
            <a:endParaRPr lang="en-US" sz="4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Example, car design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Engineering view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Functionality</a:t>
            </a:r>
          </a:p>
          <a:p>
            <a:pPr lvl="2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Features</a:t>
            </a:r>
          </a:p>
          <a:p>
            <a:pPr lvl="2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Reliability</a:t>
            </a:r>
          </a:p>
          <a:p>
            <a:pPr lvl="2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Performance (speed and acceleration, fuel economy)</a:t>
            </a:r>
          </a:p>
        </p:txBody>
      </p:sp>
      <p:sp>
        <p:nvSpPr>
          <p:cNvPr id="2457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3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Example, car design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Human factors engineering view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Steering wheel thickness so it "fits" an average human's hand size and strength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Seat height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 Fit of the curve on the seat to fit lower back shape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Safety restraints</a:t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endParaRPr lang="en-US">
              <a:latin typeface="Arial" charset="0"/>
              <a:ea typeface="ＭＳ Ｐゴシック" charset="0"/>
            </a:endParaRPr>
          </a:p>
          <a:p>
            <a:pPr lvl="2"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Example, car design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HIP view (overlaps with usability engineering view)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Presentation of critical information needed for driving</a:t>
            </a:r>
          </a:p>
          <a:p>
            <a:pPr lvl="2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Meets limits of human signal detection</a:t>
            </a:r>
          </a:p>
          <a:p>
            <a:pPr lvl="2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Modalities used to communicate a problem (e.g., low tire pressure): tactile via steering wheel, audio cue, blinking visual cue</a:t>
            </a:r>
          </a:p>
          <a:p>
            <a:pPr lvl="1"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662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3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Example, car design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Design-thinking view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Appeal and coolness of ride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The joy of driving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The thrill of speed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Pride of ownership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How a car can become an integral part of one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lifestyle</a:t>
            </a:r>
          </a:p>
        </p:txBody>
      </p:sp>
      <p:sp>
        <p:nvSpPr>
          <p:cNvPr id="276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0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Design paradigm is about phenomenological concerns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Long-term emotional impact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Not just snap-shots in time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About how technology takes on </a:t>
            </a:r>
            <a:r>
              <a:rPr lang="ja-JP" altLang="en-US">
                <a:latin typeface="Arial" charset="0"/>
                <a:cs typeface="Arial"/>
              </a:rPr>
              <a:t>“</a:t>
            </a:r>
            <a:r>
              <a:rPr lang="en-US">
                <a:latin typeface="Arial" charset="0"/>
                <a:cs typeface="Arial"/>
              </a:rPr>
              <a:t>presence</a:t>
            </a:r>
            <a:r>
              <a:rPr lang="ja-JP" altLang="en-US">
                <a:latin typeface="Arial" charset="0"/>
                <a:cs typeface="Arial"/>
              </a:rPr>
              <a:t>”</a:t>
            </a:r>
            <a:r>
              <a:rPr lang="en-US">
                <a:latin typeface="Arial" charset="0"/>
                <a:cs typeface="Arial"/>
              </a:rPr>
              <a:t> in user</a:t>
            </a:r>
            <a:r>
              <a:rPr lang="ja-JP" altLang="en-US">
                <a:latin typeface="Arial" charset="0"/>
                <a:cs typeface="Arial"/>
              </a:rPr>
              <a:t>’</a:t>
            </a:r>
            <a:r>
              <a:rPr lang="en-US">
                <a:latin typeface="Arial" charset="0"/>
                <a:cs typeface="Arial"/>
              </a:rPr>
              <a:t>s life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About embodied interaction, involving our whole bodies and spirit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Not just fingers on keyboard and mouse</a:t>
            </a:r>
          </a:p>
        </p:txBody>
      </p:sp>
      <p:sp>
        <p:nvSpPr>
          <p:cNvPr id="2867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4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 paradigm is about phenomenological concerns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About making meaning within our interaction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About situated interaction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The notion of place has new importance </a:t>
            </a:r>
          </a:p>
        </p:txBody>
      </p:sp>
      <p:sp>
        <p:nvSpPr>
          <p:cNvPr id="2969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6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 thinking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748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Design thinking is immersive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Everything is about design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Design thinking is integrative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Brings together contextual inquiry and analysis, modeling, creativity, innovation</a:t>
            </a:r>
          </a:p>
        </p:txBody>
      </p:sp>
      <p:sp>
        <p:nvSpPr>
          <p:cNvPr id="3174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6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 thinking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Arial"/>
              </a:rPr>
              <a:t>Design thinking is market oriented (think Apple </a:t>
            </a:r>
            <a:r>
              <a:rPr lang="en-US" dirty="0" err="1">
                <a:latin typeface="Arial" charset="0"/>
                <a:ea typeface="ＭＳ Ｐゴシック" charset="0"/>
                <a:cs typeface="Arial"/>
              </a:rPr>
              <a:t>iPad</a:t>
            </a:r>
            <a:r>
              <a:rPr lang="en-US" dirty="0">
                <a:latin typeface="Arial" charset="0"/>
                <a:ea typeface="ＭＳ Ｐゴシック" charset="0"/>
                <a:cs typeface="Arial"/>
              </a:rPr>
              <a:t>)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When I got my iPod Touch, label </a:t>
            </a:r>
            <a:r>
              <a:rPr lang="en-US" dirty="0" smtClean="0">
                <a:latin typeface="Arial" charset="0"/>
                <a:ea typeface="ＭＳ Ｐゴシック" charset="0"/>
              </a:rPr>
              <a:t>didn’t read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Made by Apple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It </a:t>
            </a:r>
            <a:r>
              <a:rPr lang="en-US" dirty="0" smtClean="0">
                <a:latin typeface="Arial" charset="0"/>
                <a:ea typeface="ＭＳ Ｐゴシック" charset="0"/>
              </a:rPr>
              <a:t>read</a:t>
            </a:r>
            <a:r>
              <a:rPr lang="en-US" dirty="0" smtClean="0">
                <a:latin typeface="Arial" charset="0"/>
                <a:ea typeface="ＭＳ Ｐゴシック" charset="0"/>
              </a:rPr>
              <a:t>,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Designed by Apple!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Arial"/>
            </a:endParaRPr>
          </a:p>
        </p:txBody>
      </p:sp>
      <p:sp>
        <p:nvSpPr>
          <p:cNvPr id="3277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 perspectives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Filters to guide thinking, scoping, discussing, and doing design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These perspectives are easy to understand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Ecological perspective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Interaction perspective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Emotional perspective</a:t>
            </a:r>
          </a:p>
          <a:p>
            <a:pPr lvl="1"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379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Ecological </a:t>
            </a:r>
            <a:r>
              <a:rPr lang="en-US" dirty="0" smtClean="0">
                <a:latin typeface="Arial" charset="0"/>
                <a:cs typeface="Arial"/>
              </a:rPr>
              <a:t>Perspective</a:t>
            </a:r>
            <a:endParaRPr lang="en-US" dirty="0">
              <a:latin typeface="Arial" charset="0"/>
              <a:cs typeface="Arial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About how system or product works within its external environment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About how system or product is used in its context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How system or product interacts or communicates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With people and systems in its environment</a:t>
            </a:r>
          </a:p>
        </p:txBody>
      </p:sp>
      <p:sp>
        <p:nvSpPr>
          <p:cNvPr id="3481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Introduction 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411288"/>
            <a:ext cx="6978650" cy="4959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8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Interaction </a:t>
            </a:r>
            <a:r>
              <a:rPr lang="en-US" dirty="0" smtClean="0">
                <a:latin typeface="Arial" charset="0"/>
                <a:cs typeface="Arial"/>
              </a:rPr>
              <a:t>Perspective</a:t>
            </a:r>
            <a:endParaRPr lang="en-US" dirty="0">
              <a:latin typeface="Arial" charset="0"/>
              <a:cs typeface="Arial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About how users operate system or product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 task and intention view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Where user and system come together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Where users look at displays and manipulate controls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Doing sensory, cognitive, and physical actions</a:t>
            </a:r>
          </a:p>
        </p:txBody>
      </p:sp>
      <p:sp>
        <p:nvSpPr>
          <p:cNvPr id="3584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Emotional </a:t>
            </a:r>
            <a:r>
              <a:rPr lang="en-US" dirty="0" smtClean="0">
                <a:latin typeface="Arial" charset="0"/>
                <a:cs typeface="Arial"/>
              </a:rPr>
              <a:t>Perspective</a:t>
            </a:r>
            <a:endParaRPr lang="en-US" dirty="0">
              <a:latin typeface="Arial" charset="0"/>
              <a:cs typeface="Arial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About aesthetics and joy of </a:t>
            </a:r>
            <a:r>
              <a:rPr lang="en-US" dirty="0" smtClean="0">
                <a:latin typeface="Arial" charset="0"/>
                <a:cs typeface="Arial"/>
              </a:rPr>
              <a:t>use</a:t>
            </a:r>
            <a:endParaRPr lang="en-US" dirty="0">
              <a:latin typeface="Arial" charset="0"/>
              <a:cs typeface="Arial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About emotional impact and value-sensitive aspects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About social and cultural implications</a:t>
            </a:r>
          </a:p>
        </p:txBody>
      </p:sp>
      <p:sp>
        <p:nvSpPr>
          <p:cNvPr id="3686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0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Emotional Perspective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Buxton: A product is not just a product; it is an experience 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People use products as part of a larger activity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Starts with out-of-the-box experience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Continues throughout usage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Persists in a fond memory afterward</a:t>
            </a:r>
          </a:p>
        </p:txBody>
      </p:sp>
      <p:sp>
        <p:nvSpPr>
          <p:cNvPr id="3789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5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Ideation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Ideation is applied design thinking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Active, fast-moving collaborative group process for forming design ideas 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Where you start your conceptual design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Iterate to explore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Fast, furious, and freewheeling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Comparison of many alternatives</a:t>
            </a:r>
          </a:p>
        </p:txBody>
      </p:sp>
      <p:sp>
        <p:nvSpPr>
          <p:cNvPr id="532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3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Two modes of thinking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Idea creation and critiquing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Idea creation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Generation of new ideas for exploration and inspiration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Critiquing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Review and judgment</a:t>
            </a:r>
          </a:p>
        </p:txBody>
      </p:sp>
      <p:sp>
        <p:nvSpPr>
          <p:cNvPr id="5427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2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Sketching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Sketching is essential to ideation and design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When you are designing, you must be sketching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Adds </a:t>
            </a:r>
            <a:r>
              <a:rPr lang="ja-JP" altLang="en-US">
                <a:latin typeface="Arial" charset="0"/>
                <a:cs typeface="Arial"/>
              </a:rPr>
              <a:t>“</a:t>
            </a:r>
            <a:r>
              <a:rPr lang="en-US">
                <a:latin typeface="Arial" charset="0"/>
                <a:cs typeface="Arial"/>
              </a:rPr>
              <a:t>cognitive supercharging</a:t>
            </a:r>
            <a:r>
              <a:rPr lang="ja-JP" altLang="en-US">
                <a:latin typeface="Arial" charset="0"/>
                <a:cs typeface="Arial"/>
              </a:rPr>
              <a:t>”</a:t>
            </a:r>
            <a:r>
              <a:rPr lang="en-US">
                <a:latin typeface="Arial" charset="0"/>
                <a:cs typeface="Arial"/>
              </a:rPr>
              <a:t> </a:t>
            </a:r>
          </a:p>
        </p:txBody>
      </p:sp>
      <p:sp>
        <p:nvSpPr>
          <p:cNvPr id="675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Sketching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Brings more human senses to task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Embodied cognition to aid invention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Involves feedback loop of head, hands, and senses</a:t>
            </a:r>
          </a:p>
        </p:txBody>
      </p:sp>
      <p:sp>
        <p:nvSpPr>
          <p:cNvPr id="6861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Sketching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Augments communication within ideation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Documents history of the thinking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 sketch is not (just) a picture you draw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It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a conversation</a:t>
            </a:r>
          </a:p>
        </p:txBody>
      </p:sp>
      <p:sp>
        <p:nvSpPr>
          <p:cNvPr id="6963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32878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Sketching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Sketches are not prototypes to refine a design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Sketches are for exploring design ideas and expanding them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Buxton: think of difference: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Sketch of a mobile phone design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Sketch of </a:t>
            </a:r>
            <a:r>
              <a:rPr lang="en-US" i="1">
                <a:latin typeface="Arial" charset="0"/>
              </a:rPr>
              <a:t>the experience of using it</a:t>
            </a:r>
            <a:endParaRPr lang="en-US">
              <a:latin typeface="Arial" charset="0"/>
            </a:endParaRPr>
          </a:p>
        </p:txBody>
      </p:sp>
      <p:sp>
        <p:nvSpPr>
          <p:cNvPr id="706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2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Example, a sketch to think about a design</a:t>
            </a:r>
          </a:p>
        </p:txBody>
      </p:sp>
      <p:pic>
        <p:nvPicPr>
          <p:cNvPr id="2498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19225"/>
            <a:ext cx="7272338" cy="5438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Introduction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Possibly confusing terminology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Design” is often used broadly to refer to whole lifecycle process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For many,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development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</a:rPr>
              <a:t> refers to programming or software implementation 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741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Arial"/>
              </a:rPr>
              <a:t>Example, free-hand sketch of Ticket Kiosk System design 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/>
            </a:endParaRP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4488"/>
            <a:ext cx="77724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5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Buxton</a:t>
            </a:r>
            <a:r>
              <a:rPr lang="ja-JP" altLang="en-US">
                <a:latin typeface="Arial" charset="0"/>
                <a:cs typeface="Arial"/>
              </a:rPr>
              <a:t>’</a:t>
            </a:r>
            <a:r>
              <a:rPr lang="en-US">
                <a:latin typeface="Arial" charset="0"/>
                <a:cs typeface="Arial"/>
              </a:rPr>
              <a:t>s defining characteristics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5344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Everyone can sketch; you do not have to be artistic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Most ideas are conveyed more effectively with a sketch than with words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Sketches are quick and inexpensive to create; they do not inhibit early exploration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/>
              </a:rPr>
              <a:t>Sketches are disposable; there is no real investment in sketch itself</a:t>
            </a:r>
          </a:p>
        </p:txBody>
      </p:sp>
      <p:sp>
        <p:nvSpPr>
          <p:cNvPr id="7782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Buxton</a:t>
            </a:r>
            <a:r>
              <a:rPr lang="ja-JP" altLang="en-US">
                <a:latin typeface="Arial" charset="0"/>
                <a:cs typeface="Arial"/>
              </a:rPr>
              <a:t>’</a:t>
            </a:r>
            <a:r>
              <a:rPr lang="en-US">
                <a:latin typeface="Arial" charset="0"/>
                <a:cs typeface="Arial"/>
              </a:rPr>
              <a:t>s defining characteristics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latin typeface="Arial" charset="0"/>
              <a:ea typeface="ＭＳ Ｐゴシック" charset="0"/>
              <a:cs typeface="Arial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Arial"/>
              </a:rPr>
              <a:t>Sketches </a:t>
            </a:r>
            <a:r>
              <a:rPr lang="en-US" dirty="0">
                <a:latin typeface="Arial" charset="0"/>
                <a:ea typeface="ＭＳ Ｐゴシック" charset="0"/>
                <a:cs typeface="Arial"/>
              </a:rPr>
              <a:t>are timely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Can be made just-in-time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Done in-the-moment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Arial"/>
              </a:rPr>
              <a:t>Sketches should be plentiful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Entertain large number of ideas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Make multiple sketches of each idea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Arial"/>
              </a:rPr>
              <a:t>Textual annotations play essential support role</a:t>
            </a:r>
          </a:p>
        </p:txBody>
      </p:sp>
      <p:sp>
        <p:nvSpPr>
          <p:cNvPr id="788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8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Example, freehand sketches for Ticket Kiosk System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Arial"/>
            </a:endParaRPr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45820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8305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7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Physical Mock-Ups as Embodied Sketches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 three-dimensional sketch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Like all sketches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Made quickly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Highly disposable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Made from at-hand materials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To create tangible props for exploring design visions and alternatives</a:t>
            </a:r>
          </a:p>
        </p:txBody>
      </p:sp>
      <p:sp>
        <p:nvSpPr>
          <p:cNvPr id="8294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391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Example, physical mockup</a:t>
            </a: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47212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Example, a more finished physical mockup</a:t>
            </a:r>
          </a:p>
        </p:txBody>
      </p:sp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68450"/>
            <a:ext cx="677386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4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Arial"/>
              </a:rPr>
              <a:t>Use of term </a:t>
            </a:r>
            <a:r>
              <a:rPr lang="ja-JP" altLang="en-US">
                <a:cs typeface="Arial"/>
              </a:rPr>
              <a:t>“</a:t>
            </a:r>
            <a:r>
              <a:rPr lang="en-US">
                <a:cs typeface="Arial"/>
              </a:rPr>
              <a:t>design</a:t>
            </a:r>
            <a:r>
              <a:rPr lang="ja-JP" altLang="en-US">
                <a:cs typeface="Arial"/>
              </a:rPr>
              <a:t>”</a:t>
            </a:r>
            <a:endParaRPr lang="en-US">
              <a:cs typeface="Arial"/>
            </a:endParaRPr>
          </a:p>
        </p:txBody>
      </p:sp>
      <p:sp>
        <p:nvSpPr>
          <p:cNvPr id="305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11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We mainly use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design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</a:rPr>
              <a:t> narrowly to refer to creative human activity</a:t>
            </a: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How new ideas are synthesized and put together 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Usually meaning will be obvious from context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>
                <a:latin typeface="Arial" charset="0"/>
                <a:ea typeface="ＭＳ Ｐゴシック" charset="0"/>
              </a:rPr>
              <a:t>And, of course, it is about </a:t>
            </a:r>
            <a:r>
              <a:rPr lang="en-US" i="1">
                <a:latin typeface="Arial" charset="0"/>
                <a:ea typeface="ＭＳ Ｐゴシック" charset="0"/>
              </a:rPr>
              <a:t>interaction design</a:t>
            </a:r>
            <a:r>
              <a:rPr lang="en-US">
                <a:latin typeface="Arial" charset="0"/>
                <a:ea typeface="ＭＳ Ｐゴシック" charset="0"/>
              </a:rPr>
              <a:t> </a:t>
            </a:r>
          </a:p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843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</a:rPr>
              <a:t>Design paradigms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Engineering paradigm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Human Information Processing (HIP) Paradigm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Design-Thinking Paradigm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0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 paradigms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Engineering paradigm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Roots in software engineering, human factors engineering, and usability engineering 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Focus on reliability, user performance, user productivity, avoiding errors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Diagnostic view: emphasis on evaluation and iterative refinement</a:t>
            </a:r>
          </a:p>
        </p:txBody>
      </p:sp>
      <p:sp>
        <p:nvSpPr>
          <p:cNvPr id="204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 paradigms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Human Information Processing (HIP) Paradigm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Focus on metaphor of mind and computer as symmetrically coupled information processors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Based on study of how information is sensed, accessed, and transformed in human mind</a:t>
            </a:r>
          </a:p>
        </p:txBody>
      </p:sp>
      <p:sp>
        <p:nvSpPr>
          <p:cNvPr id="215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 paradigms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Design-Thinking Paradigm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Reframe interaction design practice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Bring UX in earlier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Focus more on getting right design than on refining design later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Includes emotional and phenomenological concerns</a:t>
            </a:r>
          </a:p>
        </p:txBody>
      </p:sp>
      <p:sp>
        <p:nvSpPr>
          <p:cNvPr id="225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8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Design paradigms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510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cs typeface="Arial"/>
              </a:rPr>
              <a:t>All three paradigms have a place in design and development</a:t>
            </a:r>
          </a:p>
          <a:p>
            <a:pPr eaLnBrk="1" hangingPunct="1">
              <a:defRPr/>
            </a:pPr>
            <a:endParaRPr lang="en-US">
              <a:cs typeface="Arial"/>
            </a:endParaRPr>
          </a:p>
        </p:txBody>
      </p:sp>
      <p:sp>
        <p:nvSpPr>
          <p:cNvPr id="2355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7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18204</TotalTime>
  <Words>1645</Words>
  <Application>Microsoft Macintosh PowerPoint</Application>
  <PresentationFormat>On-screen Show (4:3)</PresentationFormat>
  <Paragraphs>205</Paragraphs>
  <Slides>36</Slides>
  <Notes>4</Notes>
  <HiddenSlides>0</HiddenSlides>
  <MMClips>35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Radial</vt:lpstr>
      <vt:lpstr>Session #5:Design Thinking</vt:lpstr>
      <vt:lpstr>Introduction </vt:lpstr>
      <vt:lpstr>Introduction </vt:lpstr>
      <vt:lpstr>Use of term “design”</vt:lpstr>
      <vt:lpstr>Design paradigms</vt:lpstr>
      <vt:lpstr>Design paradigms</vt:lpstr>
      <vt:lpstr>Design paradigms</vt:lpstr>
      <vt:lpstr>Design paradigms</vt:lpstr>
      <vt:lpstr>Design paradigms</vt:lpstr>
      <vt:lpstr>Example, car design</vt:lpstr>
      <vt:lpstr>Example, car design</vt:lpstr>
      <vt:lpstr>Example, car design</vt:lpstr>
      <vt:lpstr>Example, car design</vt:lpstr>
      <vt:lpstr>Design paradigm is about phenomenological concerns</vt:lpstr>
      <vt:lpstr>Design paradigm is about phenomenological concerns</vt:lpstr>
      <vt:lpstr>Design thinking </vt:lpstr>
      <vt:lpstr>Design thinking</vt:lpstr>
      <vt:lpstr>Design perspectives </vt:lpstr>
      <vt:lpstr>Ecological Perspective</vt:lpstr>
      <vt:lpstr>Interaction Perspective</vt:lpstr>
      <vt:lpstr>Emotional Perspective</vt:lpstr>
      <vt:lpstr>Emotional Perspective</vt:lpstr>
      <vt:lpstr>Ideation</vt:lpstr>
      <vt:lpstr>Two modes of thinking</vt:lpstr>
      <vt:lpstr>Sketching</vt:lpstr>
      <vt:lpstr>Sketching</vt:lpstr>
      <vt:lpstr>Sketching</vt:lpstr>
      <vt:lpstr>Sketching</vt:lpstr>
      <vt:lpstr>Example, a sketch to think about a design</vt:lpstr>
      <vt:lpstr>Example, free-hand sketch of Ticket Kiosk System design </vt:lpstr>
      <vt:lpstr>Buxton’s defining characteristics</vt:lpstr>
      <vt:lpstr>Buxton’s defining characteristics</vt:lpstr>
      <vt:lpstr>Example, freehand sketches for Ticket Kiosk System</vt:lpstr>
      <vt:lpstr>Physical Mock-Ups as Embodied Sketches</vt:lpstr>
      <vt:lpstr>Example, physical mockup</vt:lpstr>
      <vt:lpstr>Example, a more finished physical mockup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296</cp:revision>
  <dcterms:created xsi:type="dcterms:W3CDTF">2012-07-09T18:05:37Z</dcterms:created>
  <dcterms:modified xsi:type="dcterms:W3CDTF">2014-08-17T18:55:14Z</dcterms:modified>
</cp:coreProperties>
</file>