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256" r:id="rId2"/>
    <p:sldId id="312" r:id="rId3"/>
    <p:sldId id="313" r:id="rId4"/>
    <p:sldId id="314" r:id="rId5"/>
    <p:sldId id="315" r:id="rId6"/>
    <p:sldId id="317" r:id="rId7"/>
    <p:sldId id="318" r:id="rId8"/>
    <p:sldId id="319" r:id="rId9"/>
    <p:sldId id="320" r:id="rId10"/>
    <p:sldId id="321" r:id="rId11"/>
    <p:sldId id="324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an Seco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3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D0629A-00E8-3D41-83E3-23839718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D19376C2-EBD2-B34C-A704-161ADBF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C47B5F-17FA-1740-B1E3-6FA93234E0E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6751 w 4917"/>
                <a:gd name="T3" fmla="*/ -1 h 1000"/>
                <a:gd name="T4" fmla="*/ 7515 w 4917"/>
                <a:gd name="T5" fmla="*/ 765 h 1000"/>
                <a:gd name="T6" fmla="*/ 6750 w 4917"/>
                <a:gd name="T7" fmla="*/ 1529 h 1000"/>
                <a:gd name="T8" fmla="*/ 0 w 4917"/>
                <a:gd name="T9" fmla="*/ 152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143498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9158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929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4134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0308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6822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832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576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1676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0024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90326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2945 w 7000"/>
                <a:gd name="T3" fmla="*/ -1 h 1000"/>
                <a:gd name="T4" fmla="*/ 3171 w 7000"/>
                <a:gd name="T5" fmla="*/ 227 h 1000"/>
                <a:gd name="T6" fmla="*/ 2944 w 7000"/>
                <a:gd name="T7" fmla="*/ 453 h 1000"/>
                <a:gd name="T8" fmla="*/ 0 w 7000"/>
                <a:gd name="T9" fmla="*/ 453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3CDCB9BD-CFA8-9F41-AA19-3EF7EEE4652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.emf"/><Relationship Id="rId5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emf"/><Relationship Id="rId5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emf"/><Relationship Id="rId5" Type="http://schemas.openxmlformats.org/officeDocument/2006/relationships/image" Target="../media/image2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emf"/><Relationship Id="rId5" Type="http://schemas.openxmlformats.org/officeDocument/2006/relationships/image" Target="../media/image2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emf"/><Relationship Id="rId5" Type="http://schemas.openxmlformats.org/officeDocument/2006/relationships/image" Target="../media/image2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emf"/><Relationship Id="rId5" Type="http://schemas.openxmlformats.org/officeDocument/2006/relationships/image" Target="../media/image2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emf"/><Relationship Id="rId5" Type="http://schemas.openxmlformats.org/officeDocument/2006/relationships/image" Target="../media/image2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emf"/><Relationship Id="rId5" Type="http://schemas.openxmlformats.org/officeDocument/2006/relationships/image" Target="../media/image2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#6:User Personas/Mental Models/Conceptual Design</a:t>
            </a:r>
            <a:endParaRPr lang="en-US" sz="4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Choosing a persona</a:t>
            </a: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5173663" cy="48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2014 UC San Diego Extension Online Learning Course: Principles of User Experience</a:t>
            </a:r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Designing for primary persona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Arial"/>
              </a:rPr>
              <a:t>Start by making your design as though </a:t>
            </a:r>
            <a:r>
              <a:rPr lang="en-US" dirty="0" smtClean="0">
                <a:latin typeface="Arial" charset="0"/>
                <a:ea typeface="ＭＳ Ｐゴシック" charset="0"/>
                <a:cs typeface="Arial"/>
              </a:rPr>
              <a:t>Richard, </a:t>
            </a:r>
            <a:r>
              <a:rPr lang="en-US" dirty="0">
                <a:latin typeface="Arial" charset="0"/>
                <a:ea typeface="ＭＳ Ｐゴシック" charset="0"/>
                <a:cs typeface="Arial"/>
              </a:rPr>
              <a:t>your primary persona, is only user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Arial"/>
              </a:rPr>
              <a:t>Adjust as needed to make design </a:t>
            </a:r>
            <a:r>
              <a:rPr lang="en-US" i="1" dirty="0">
                <a:latin typeface="Arial" charset="0"/>
                <a:ea typeface="ＭＳ Ｐゴシック" charset="0"/>
                <a:cs typeface="Arial"/>
              </a:rPr>
              <a:t>suffice</a:t>
            </a:r>
            <a:r>
              <a:rPr lang="en-US" dirty="0">
                <a:latin typeface="Arial" charset="0"/>
                <a:ea typeface="ＭＳ Ｐゴシック" charset="0"/>
                <a:cs typeface="Arial"/>
              </a:rPr>
              <a:t> for the other selected personas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Arial"/>
              </a:rPr>
              <a:t>Primary persona wins all conflicts and tradeoffs, other selected personas get </a:t>
            </a:r>
            <a:r>
              <a:rPr lang="en-US" altLang="ja-JP" i="1" dirty="0">
                <a:latin typeface="Arial" charset="0"/>
                <a:ea typeface="ＭＳ Ｐゴシック" charset="0"/>
                <a:cs typeface="Arial"/>
              </a:rPr>
              <a:t>coverage</a:t>
            </a:r>
            <a:endParaRPr lang="en-US" i="1" dirty="0">
              <a:latin typeface="Arial" charset="0"/>
              <a:ea typeface="ＭＳ Ｐゴシック" charset="0"/>
              <a:cs typeface="Arial"/>
            </a:endParaRPr>
          </a:p>
        </p:txBody>
      </p:sp>
      <p:sp>
        <p:nvSpPr>
          <p:cNvPr id="5222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20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4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Mental models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Designer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mental model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Vision of how system works as held by designer</a:t>
            </a:r>
          </a:p>
          <a:p>
            <a:pPr lvl="2" eaLnBrk="1" hangingPunct="1">
              <a:defRPr/>
            </a:pPr>
            <a:r>
              <a:rPr lang="en-US"/>
              <a:t>What the system is</a:t>
            </a:r>
          </a:p>
          <a:p>
            <a:pPr lvl="2" eaLnBrk="1" hangingPunct="1">
              <a:defRPr/>
            </a:pPr>
            <a:r>
              <a:rPr lang="en-US"/>
              <a:t>How it is organized</a:t>
            </a:r>
          </a:p>
          <a:p>
            <a:pPr lvl="2" eaLnBrk="1" hangingPunct="1">
              <a:defRPr/>
            </a:pPr>
            <a:r>
              <a:rPr lang="en-US"/>
              <a:t>What it does and how</a:t>
            </a:r>
          </a:p>
        </p:txBody>
      </p:sp>
      <p:sp>
        <p:nvSpPr>
          <p:cNvPr id="1741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7129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Mental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User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mental model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Description of how system works as held by user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Conceptual design is what we use to connect the two</a:t>
            </a:r>
          </a:p>
        </p:txBody>
      </p:sp>
      <p:sp>
        <p:nvSpPr>
          <p:cNvPr id="1843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Designer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s mental model in ecological </a:t>
            </a:r>
            <a:r>
              <a:rPr lang="en-US" dirty="0" smtClean="0">
                <a:latin typeface="Arial" charset="0"/>
              </a:rPr>
              <a:t>perspective</a:t>
            </a:r>
            <a:endParaRPr lang="en-US" dirty="0">
              <a:latin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Describes how system works within its environment 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How system or product fits within work context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In flow of activities involving it and other parts of broader world</a:t>
            </a:r>
          </a:p>
        </p:txBody>
      </p:sp>
      <p:sp>
        <p:nvSpPr>
          <p:cNvPr id="1945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7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Designer</a:t>
            </a:r>
            <a:r>
              <a:rPr lang="ja-JP" altLang="en-US" dirty="0" smtClean="0">
                <a:latin typeface="Arial" charset="0"/>
              </a:rPr>
              <a:t>’</a:t>
            </a:r>
            <a:r>
              <a:rPr lang="en-US" dirty="0" smtClean="0">
                <a:latin typeface="Arial" charset="0"/>
              </a:rPr>
              <a:t>s </a:t>
            </a:r>
            <a:r>
              <a:rPr lang="en-US" dirty="0">
                <a:latin typeface="Arial" charset="0"/>
              </a:rPr>
              <a:t>mental model in interaction perspective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Describes how users operate system or product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Task-oriented view, including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User intentions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Sensory, cognitive, and physical user actions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Includes device behavior</a:t>
            </a:r>
          </a:p>
        </p:txBody>
      </p:sp>
      <p:sp>
        <p:nvSpPr>
          <p:cNvPr id="2048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Designer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s mental model in emotional </a:t>
            </a:r>
            <a:r>
              <a:rPr lang="en-US" dirty="0" smtClean="0">
                <a:latin typeface="Arial" charset="0"/>
              </a:rPr>
              <a:t>perspective</a:t>
            </a:r>
            <a:endParaRPr lang="en-US" dirty="0">
              <a:latin typeface="Arial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Describing intended emotional impact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About expected overarching emotional response</a:t>
            </a:r>
          </a:p>
        </p:txBody>
      </p:sp>
      <p:sp>
        <p:nvSpPr>
          <p:cNvPr id="2150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9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User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mental model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Internal explanation user has built about how system works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It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what we do naturally in unfamiliar situations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Starts with imperfect theories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Draws on expertise and previous experience</a:t>
            </a:r>
          </a:p>
        </p:txBody>
      </p:sp>
      <p:sp>
        <p:nvSpPr>
          <p:cNvPr id="2253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8077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2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Conceptual design as mapping</a:t>
            </a:r>
          </a:p>
        </p:txBody>
      </p:sp>
      <p:pic>
        <p:nvPicPr>
          <p:cNvPr id="32774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" b="842"/>
          <a:stretch/>
        </p:blipFill>
        <p:spPr>
          <a:xfrm>
            <a:off x="1066800" y="1447800"/>
            <a:ext cx="6705600" cy="491353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5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Mapping designer</a:t>
            </a:r>
            <a:r>
              <a:rPr lang="en-US" altLang="ja-JP">
                <a:latin typeface="Arial" charset="0"/>
                <a:ea typeface="ＭＳ Ｐゴシック" charset="0"/>
              </a:rPr>
              <a:t> to users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4582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Goal: Get user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s mental model to match reality of designer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s mental model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Implementation of this mapping 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Conceptual design as manifest in system 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The part of an interaction design containing a theme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For communicating design vision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Where you innovate to plant seed of </a:t>
            </a:r>
            <a:r>
              <a:rPr lang="en-US" dirty="0" smtClean="0">
                <a:latin typeface="Arial" charset="0"/>
              </a:rPr>
              <a:t>UX </a:t>
            </a:r>
            <a:endParaRPr lang="en-US" dirty="0">
              <a:latin typeface="Arial" charset="0"/>
            </a:endParaRPr>
          </a:p>
        </p:txBody>
      </p:sp>
      <p:sp>
        <p:nvSpPr>
          <p:cNvPr id="24580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User persona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Represents a specific (but imaginary) person in a specific work role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A story and description of specific individual who has </a:t>
            </a:r>
          </a:p>
          <a:p>
            <a:pPr lvl="2" eaLnBrk="1" hangingPunct="1">
              <a:defRPr/>
            </a:pPr>
            <a:r>
              <a:rPr lang="en-US">
                <a:ea typeface="+mn-ea"/>
              </a:rPr>
              <a:t>A name</a:t>
            </a:r>
          </a:p>
          <a:p>
            <a:pPr lvl="2" eaLnBrk="1" hangingPunct="1">
              <a:defRPr/>
            </a:pPr>
            <a:r>
              <a:rPr lang="en-US">
                <a:ea typeface="+mn-ea"/>
              </a:rPr>
              <a:t>A life</a:t>
            </a:r>
          </a:p>
          <a:p>
            <a:pPr lvl="2" eaLnBrk="1" hangingPunct="1">
              <a:defRPr/>
            </a:pPr>
            <a:r>
              <a:rPr lang="en-US">
                <a:ea typeface="+mn-ea"/>
              </a:rPr>
              <a:t>A personality</a:t>
            </a:r>
          </a:p>
          <a:p>
            <a:pPr eaLnBrk="1" hangingPunct="1">
              <a:defRPr/>
            </a:pPr>
            <a:endParaRPr lang="en-US">
              <a:cs typeface="Arial"/>
            </a:endParaRPr>
          </a:p>
        </p:txBody>
      </p:sp>
      <p:sp>
        <p:nvSpPr>
          <p:cNvPr id="3993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Metaphors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Analogies for communication and explanations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Explain unfamiliar using familiar conventional knowledge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Use what users already know about existing system or phenomena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Adapt to help user learn how to use new system</a:t>
            </a:r>
          </a:p>
        </p:txBody>
      </p:sp>
      <p:sp>
        <p:nvSpPr>
          <p:cNvPr id="2560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6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Metaphors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224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Example, typewriter metaphor in a word processing system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One of simplest and oldest examples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So old, in fact, that it has become a </a:t>
            </a:r>
            <a:r>
              <a:rPr lang="ja-JP" altLang="en-US" dirty="0">
                <a:latin typeface="Arial" charset="0"/>
                <a:ea typeface="ＭＳ Ｐゴシック" charset="0"/>
              </a:rPr>
              <a:t>‘</a:t>
            </a:r>
            <a:r>
              <a:rPr lang="en-US" dirty="0">
                <a:latin typeface="Arial" charset="0"/>
                <a:ea typeface="ＭＳ Ｐゴシック" charset="0"/>
              </a:rPr>
              <a:t>dead metaphor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 and works in reverse</a:t>
            </a: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662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2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Examples of metaphors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Ecological perspective example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iTunes as a mother ship for iPods, iPhones, and iPads</a:t>
            </a:r>
          </a:p>
        </p:txBody>
      </p:sp>
      <p:sp>
        <p:nvSpPr>
          <p:cNvPr id="2765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Examples of metaphors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Interaction perspective example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Actions for reading a book on an iPad, Kindle, or Nook</a:t>
            </a:r>
          </a:p>
        </p:txBody>
      </p:sp>
      <p:sp>
        <p:nvSpPr>
          <p:cNvPr id="2867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9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Conceptual design in three perspectives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Ecological perspective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To communicate design vision of system as </a:t>
            </a:r>
            <a:r>
              <a:rPr lang="en-US" b="0" i="1">
                <a:latin typeface="Arial" charset="0"/>
              </a:rPr>
              <a:t>black box</a:t>
            </a:r>
            <a:r>
              <a:rPr lang="en-US">
                <a:latin typeface="Arial" charset="0"/>
              </a:rPr>
              <a:t> within its environment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Interaction perspective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To communicate design vision of how user operates system</a:t>
            </a:r>
          </a:p>
        </p:txBody>
      </p:sp>
      <p:sp>
        <p:nvSpPr>
          <p:cNvPr id="3072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6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Conceptual design in three perspectives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Emotional perspective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To communicate a vision of how design elements will evoke emotional impact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Example, for a sports car: </a:t>
            </a:r>
          </a:p>
          <a:p>
            <a:pPr lvl="2" eaLnBrk="1" hangingPunct="1">
              <a:defRPr/>
            </a:pPr>
            <a:r>
              <a:rPr lang="en-US"/>
              <a:t>About jaw-dropping performance</a:t>
            </a:r>
          </a:p>
          <a:p>
            <a:pPr lvl="2" eaLnBrk="1" hangingPunct="1">
              <a:defRPr/>
            </a:pPr>
            <a:r>
              <a:rPr lang="en-US"/>
              <a:t>About how your heart skips a beat when you see its aerodynamic form</a:t>
            </a:r>
          </a:p>
          <a:p>
            <a:pPr lvl="2" eaLnBrk="1" hangingPunct="1">
              <a:defRPr/>
            </a:pPr>
            <a:r>
              <a:rPr lang="en-US"/>
              <a:t>About fun and being independent from crowd</a:t>
            </a:r>
          </a:p>
        </p:txBody>
      </p:sp>
      <p:sp>
        <p:nvSpPr>
          <p:cNvPr id="3174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early conceptual design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Immersion in ecological perspective 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90800"/>
            <a:ext cx="73152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8915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8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Example</a:t>
            </a:r>
            <a:r>
              <a:rPr lang="en-US" dirty="0">
                <a:latin typeface="Arial" charset="0"/>
              </a:rPr>
              <a:t>, conceptual design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Broad </a:t>
            </a:r>
            <a:r>
              <a:rPr lang="en-US" dirty="0">
                <a:latin typeface="Arial" charset="0"/>
              </a:rPr>
              <a:t>environmental view in ecological perspective 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5181600" cy="387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3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ecological conceptual design 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Focusing on feature for smart ticket to guide users to seating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78088"/>
            <a:ext cx="586740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4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ecological conceptual design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Focusing on communication with a smartphone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74913"/>
            <a:ext cx="6477000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5334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2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User personas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Built up from contextual data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Offer concreteness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Offers personal engagement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Ideal for sharing visualization of design target </a:t>
            </a:r>
          </a:p>
        </p:txBody>
      </p:sp>
      <p:sp>
        <p:nvSpPr>
          <p:cNvPr id="4096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5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ecological conceptual design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Focusing on social networking</a:t>
            </a: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20875"/>
            <a:ext cx="56388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2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conceptual design in interaction perspective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06538"/>
            <a:ext cx="5478463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5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Without personas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Arial"/>
              </a:rPr>
              <a:t>Designing to </a:t>
            </a:r>
            <a:r>
              <a:rPr lang="ja-JP" altLang="en-US">
                <a:latin typeface="Arial" charset="0"/>
                <a:ea typeface="ＭＳ Ｐゴシック" charset="0"/>
                <a:cs typeface="Arial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/>
              </a:rPr>
              <a:t>meet needs of users</a:t>
            </a:r>
            <a:r>
              <a:rPr lang="ja-JP" altLang="en-US">
                <a:latin typeface="Arial" charset="0"/>
                <a:ea typeface="ＭＳ Ｐゴシック" charset="0"/>
                <a:cs typeface="Arial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Arial"/>
              </a:rPr>
              <a:t> is a vague and ill-defined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Arial"/>
              </a:rPr>
              <a:t>Designers make it up as they go, thinking of themselves as users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Arial"/>
              </a:rPr>
              <a:t>No way to control instinct to cover everything in design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Arial"/>
              </a:rPr>
              <a:t>Special cases end up dominating discussion </a:t>
            </a:r>
          </a:p>
        </p:txBody>
      </p:sp>
      <p:sp>
        <p:nvSpPr>
          <p:cNvPr id="4198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9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With personas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Can overcome struggle to design for conflicting needs and goals of 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Different user classes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User classes too broad or too vaguely defined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Condition for applying personas: 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People from different user classes all have to take on same work role</a:t>
            </a:r>
          </a:p>
        </p:txBody>
      </p:sp>
      <p:sp>
        <p:nvSpPr>
          <p:cNvPr id="4301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6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Focusing on just one person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Personas can help end feature debates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What if user wants to do X? 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Sorry, but Noah will not need feature X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But someone might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Perhaps, but we are designing for Noah, not </a:t>
            </a:r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someone</a:t>
            </a:r>
            <a:r>
              <a:rPr lang="ja-JP" altLang="en-US">
                <a:latin typeface="Arial" charset="0"/>
              </a:rPr>
              <a:t>”</a:t>
            </a:r>
            <a:endParaRPr lang="en-US">
              <a:latin typeface="Arial" charset="0"/>
            </a:endParaRPr>
          </a:p>
        </p:txBody>
      </p:sp>
      <p:sp>
        <p:nvSpPr>
          <p:cNvPr id="4505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8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Make your personas rich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Rich, relevant, believable, specific, and precise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Give your persona a personality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Give your persona a life surrounded with detailed artifacts</a:t>
            </a:r>
          </a:p>
        </p:txBody>
      </p:sp>
      <p:sp>
        <p:nvSpPr>
          <p:cNvPr id="4608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3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Make your personas </a:t>
            </a:r>
            <a:r>
              <a:rPr lang="ja-JP" altLang="en-US">
                <a:latin typeface="Arial" charset="0"/>
                <a:cs typeface="Arial"/>
              </a:rPr>
              <a:t>“</a:t>
            </a:r>
            <a:r>
              <a:rPr lang="en-US">
                <a:latin typeface="Arial" charset="0"/>
                <a:cs typeface="Arial"/>
              </a:rPr>
              <a:t>sticky</a:t>
            </a:r>
            <a:r>
              <a:rPr lang="ja-JP" altLang="en-US">
                <a:latin typeface="Arial" charset="0"/>
                <a:cs typeface="Arial"/>
              </a:rPr>
              <a:t>”</a:t>
            </a:r>
            <a:r>
              <a:rPr lang="en-US">
                <a:latin typeface="Arial" charset="0"/>
                <a:cs typeface="Arial"/>
              </a:rPr>
              <a:t> (memorable)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Give them exposure, visibility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Posters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Coffee mugs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T-shirts, screen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Full-sized cardboard standups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Action figures</a:t>
            </a:r>
          </a:p>
        </p:txBody>
      </p:sp>
      <p:sp>
        <p:nvSpPr>
          <p:cNvPr id="4710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Where personas work best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Commercial products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Systems with relatively simple work domains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For example, a certain kind of person may always carry a phone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But does not always carry a camera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This might help in design discussions about whether to combine a camera in a cellphone design</a:t>
            </a:r>
          </a:p>
        </p:txBody>
      </p:sp>
      <p:sp>
        <p:nvSpPr>
          <p:cNvPr id="4813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0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17230</TotalTime>
  <Words>1235</Words>
  <Application>Microsoft Macintosh PowerPoint</Application>
  <PresentationFormat>On-screen Show (4:3)</PresentationFormat>
  <Paragraphs>154</Paragraphs>
  <Slides>31</Slides>
  <Notes>1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Radial</vt:lpstr>
      <vt:lpstr>Session #6:User Personas/Mental Models/Conceptual Design</vt:lpstr>
      <vt:lpstr>User persona</vt:lpstr>
      <vt:lpstr>User personas</vt:lpstr>
      <vt:lpstr>Without personas</vt:lpstr>
      <vt:lpstr>With personas</vt:lpstr>
      <vt:lpstr>Focusing on just one person</vt:lpstr>
      <vt:lpstr>Make your personas rich</vt:lpstr>
      <vt:lpstr>Make your personas “sticky” (memorable)</vt:lpstr>
      <vt:lpstr>Where personas work best</vt:lpstr>
      <vt:lpstr>Choosing a persona</vt:lpstr>
      <vt:lpstr>Designing for primary persona</vt:lpstr>
      <vt:lpstr>Mental models</vt:lpstr>
      <vt:lpstr>Mental models</vt:lpstr>
      <vt:lpstr>Designer’s mental model in ecological perspective</vt:lpstr>
      <vt:lpstr>Designer’s mental model in interaction perspective</vt:lpstr>
      <vt:lpstr>Designer’s mental model in emotional perspective</vt:lpstr>
      <vt:lpstr>User’s mental model</vt:lpstr>
      <vt:lpstr>Conceptual design as mapping</vt:lpstr>
      <vt:lpstr>Mapping designer to users</vt:lpstr>
      <vt:lpstr>Metaphors</vt:lpstr>
      <vt:lpstr>Metaphors</vt:lpstr>
      <vt:lpstr>Examples of metaphors</vt:lpstr>
      <vt:lpstr>Examples of metaphors</vt:lpstr>
      <vt:lpstr>Conceptual design in three perspectives </vt:lpstr>
      <vt:lpstr>Conceptual design in three perspectives </vt:lpstr>
      <vt:lpstr>Example, early conceptual design</vt:lpstr>
      <vt:lpstr> Example, conceptual design</vt:lpstr>
      <vt:lpstr>Example, ecological conceptual design </vt:lpstr>
      <vt:lpstr>Example, ecological conceptual design</vt:lpstr>
      <vt:lpstr>Example, ecological conceptual design</vt:lpstr>
      <vt:lpstr>Example, conceptual design in interaction perspective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296</cp:revision>
  <dcterms:created xsi:type="dcterms:W3CDTF">2012-07-09T18:05:37Z</dcterms:created>
  <dcterms:modified xsi:type="dcterms:W3CDTF">2014-08-17T19:40:39Z</dcterms:modified>
</cp:coreProperties>
</file>