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8" r:id="rId29"/>
    <p:sldId id="309" r:id="rId30"/>
    <p:sldId id="310" r:id="rId31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ian Seco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0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D0629A-00E8-3D41-83E3-238397185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fld id="{D19376C2-EBD2-B34C-A704-161ADBF11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8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C47B5F-17FA-1740-B1E3-6FA93234E0EB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144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6751 w 4917"/>
                <a:gd name="T3" fmla="*/ -1 h 1000"/>
                <a:gd name="T4" fmla="*/ 7515 w 4917"/>
                <a:gd name="T5" fmla="*/ 765 h 1000"/>
                <a:gd name="T6" fmla="*/ 6750 w 4917"/>
                <a:gd name="T7" fmla="*/ 1529 h 1000"/>
                <a:gd name="T8" fmla="*/ 0 w 4917"/>
                <a:gd name="T9" fmla="*/ 1529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248400"/>
            <a:ext cx="914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143498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9158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30929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4134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300308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6822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832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576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1676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0024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90326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3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2945 w 7000"/>
                <a:gd name="T3" fmla="*/ -1 h 1000"/>
                <a:gd name="T4" fmla="*/ 3171 w 7000"/>
                <a:gd name="T5" fmla="*/ 227 h 1000"/>
                <a:gd name="T6" fmla="*/ 2944 w 7000"/>
                <a:gd name="T7" fmla="*/ 453 h 1000"/>
                <a:gd name="T8" fmla="*/ 0 w 7000"/>
                <a:gd name="T9" fmla="*/ 453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8229600" y="647700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3CDCB9BD-CFA8-9F41-AA19-3EF7EEE4652C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7.emf"/><Relationship Id="rId5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emf"/><Relationship Id="rId5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emf"/><Relationship Id="rId5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emf"/><Relationship Id="rId5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emf"/><Relationship Id="rId5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emf"/><Relationship Id="rId5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emf"/><Relationship Id="rId5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emf"/><Relationship Id="rId5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emf"/><Relationship Id="rId5" Type="http://schemas.openxmlformats.org/officeDocument/2006/relationships/image" Target="../media/image2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emf"/><Relationship Id="rId5" Type="http://schemas.openxmlformats.org/officeDocument/2006/relationships/image" Target="../media/image2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emf"/><Relationship Id="rId5" Type="http://schemas.openxmlformats.org/officeDocument/2006/relationships/image" Target="../media/image2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emf"/><Relationship Id="rId5" Type="http://schemas.openxmlformats.org/officeDocument/2006/relationships/image" Target="../media/image2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emf"/><Relationship Id="rId5" Type="http://schemas.openxmlformats.org/officeDocument/2006/relationships/image" Target="../media/image2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emf"/><Relationship Id="rId5" Type="http://schemas.openxmlformats.org/officeDocument/2006/relationships/image" Target="../media/image2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emf"/><Relationship Id="rId5" Type="http://schemas.openxmlformats.org/officeDocument/2006/relationships/image" Target="../media/image2.png"/><Relationship Id="rId1" Type="http://schemas.microsoft.com/office/2007/relationships/media" Target="../media/media29.wav"/><Relationship Id="rId2" Type="http://schemas.openxmlformats.org/officeDocument/2006/relationships/audio" Target="../media/media2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emf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emf"/><Relationship Id="rId5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emf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emf"/><Relationship Id="rId5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200" dirty="0">
                <a:latin typeface="Arial" charset="0"/>
                <a:ea typeface="ＭＳ Ｐゴシック" charset="0"/>
                <a:cs typeface="ＭＳ Ｐゴシック" charset="0"/>
              </a:rPr>
              <a:t>Session </a:t>
            </a:r>
            <a:r>
              <a:rPr lang="en-US" sz="4200" dirty="0" smtClean="0">
                <a:latin typeface="Arial" charset="0"/>
                <a:ea typeface="ＭＳ Ｐゴシック" charset="0"/>
                <a:cs typeface="ＭＳ Ｐゴシック" charset="0"/>
              </a:rPr>
              <a:t>#</a:t>
            </a:r>
            <a:r>
              <a:rPr lang="en-US" sz="4200" smtClean="0">
                <a:latin typeface="Arial" charset="0"/>
                <a:ea typeface="ＭＳ Ｐゴシック" charset="0"/>
                <a:cs typeface="ＭＳ Ｐゴシック" charset="0"/>
              </a:rPr>
              <a:t>7:Story Boards</a:t>
            </a:r>
            <a:endParaRPr lang="en-US" sz="4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7" descr="keybo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387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Example: Ecological storyboard sketches</a:t>
            </a:r>
          </a:p>
        </p:txBody>
      </p:sp>
      <p:sp>
        <p:nvSpPr>
          <p:cNvPr id="47106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315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110597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2" b="5252"/>
          <a:stretch>
            <a:fillRect/>
          </a:stretch>
        </p:blipFill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2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Example: More ecological storyboard sketches</a:t>
            </a:r>
          </a:p>
        </p:txBody>
      </p:sp>
      <p:pic>
        <p:nvPicPr>
          <p:cNvPr id="1116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r="2498"/>
          <a:stretch>
            <a:fillRect/>
          </a:stretch>
        </p:blipFill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6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Example: More ecological storyboard sketches</a:t>
            </a:r>
          </a:p>
        </p:txBody>
      </p:sp>
      <p:pic>
        <p:nvPicPr>
          <p:cNvPr id="1126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r="3324"/>
          <a:stretch>
            <a:fillRect/>
          </a:stretch>
        </p:blipFill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915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4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Example: More ecological storyboard sketches</a:t>
            </a:r>
          </a:p>
        </p:txBody>
      </p:sp>
      <p:pic>
        <p:nvPicPr>
          <p:cNvPr id="1136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1" b="11731"/>
          <a:stretch>
            <a:fillRect/>
          </a:stretch>
        </p:blipFill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7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5490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Example: More ecological storyboard sketches</a:t>
            </a:r>
          </a:p>
        </p:txBody>
      </p:sp>
      <p:pic>
        <p:nvPicPr>
          <p:cNvPr id="1146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r="427"/>
          <a:stretch>
            <a:fillRect/>
          </a:stretch>
        </p:blipFill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0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Example: More ecological storyboard sketches</a:t>
            </a:r>
          </a:p>
        </p:txBody>
      </p:sp>
      <p:pic>
        <p:nvPicPr>
          <p:cNvPr id="1157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706563"/>
            <a:ext cx="5861050" cy="48466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89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Example: Interaction perspective storyboard sketches</a:t>
            </a:r>
          </a:p>
        </p:txBody>
      </p:sp>
      <p:pic>
        <p:nvPicPr>
          <p:cNvPr id="1167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22438"/>
            <a:ext cx="5854700" cy="45259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325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02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Example: Interaction perspective storyboard sketches</a:t>
            </a:r>
          </a:p>
        </p:txBody>
      </p:sp>
      <p:pic>
        <p:nvPicPr>
          <p:cNvPr id="11776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1" b="18011"/>
          <a:stretch>
            <a:fillRect/>
          </a:stretch>
        </p:blipFill>
        <p:spPr>
          <a:xfrm>
            <a:off x="1143000" y="1676400"/>
            <a:ext cx="6285186" cy="3505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27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9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Example: Interaction perspective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storyboard </a:t>
            </a:r>
            <a:r>
              <a:rPr lang="en-US" sz="3600" dirty="0"/>
              <a:t>sketches</a:t>
            </a:r>
          </a:p>
        </p:txBody>
      </p:sp>
      <p:pic>
        <p:nvPicPr>
          <p:cNvPr id="1187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6" b="16996"/>
          <a:stretch>
            <a:fillRect/>
          </a:stretch>
        </p:blipFill>
        <p:spPr>
          <a:xfrm>
            <a:off x="685800" y="1600200"/>
            <a:ext cx="7620000" cy="424961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529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7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Example: Interaction </a:t>
            </a:r>
            <a:r>
              <a:rPr lang="en-US" sz="3600" dirty="0" smtClean="0"/>
              <a:t>perspective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r>
              <a:rPr lang="en-US" sz="3600" dirty="0"/>
              <a:t>storyboard sketches</a:t>
            </a:r>
          </a:p>
        </p:txBody>
      </p:sp>
      <p:pic>
        <p:nvPicPr>
          <p:cNvPr id="1198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5" b="16505"/>
          <a:stretch>
            <a:fillRect/>
          </a:stretch>
        </p:blipFill>
        <p:spPr>
          <a:xfrm>
            <a:off x="533400" y="1524000"/>
            <a:ext cx="7651531" cy="426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32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1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Storyboards 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Sequence of visual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frames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Illustrating interplay between user and envisioned system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Brings design to life in graphical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movie clips</a:t>
            </a:r>
            <a:r>
              <a:rPr lang="ja-JP" altLang="en-US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Freeze-frame sketches of stories of how people will work with system.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Visual design scenarios, envisioned interaction design solutions</a:t>
            </a:r>
          </a:p>
        </p:txBody>
      </p:sp>
      <p:sp>
        <p:nvSpPr>
          <p:cNvPr id="3891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20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Example: Interaction perspective storyboard sketches</a:t>
            </a:r>
          </a:p>
        </p:txBody>
      </p:sp>
      <p:pic>
        <p:nvPicPr>
          <p:cNvPr id="1218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6" b="18966"/>
          <a:stretch>
            <a:fillRect/>
          </a:stretch>
        </p:blipFill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837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7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Example: Interaction perspective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storyboard </a:t>
            </a:r>
            <a:r>
              <a:rPr lang="en-US" sz="3600" dirty="0"/>
              <a:t>sketches</a:t>
            </a:r>
          </a:p>
        </p:txBody>
      </p:sp>
      <p:pic>
        <p:nvPicPr>
          <p:cNvPr id="1228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8" b="15288"/>
          <a:stretch>
            <a:fillRect/>
          </a:stretch>
        </p:blipFill>
        <p:spPr>
          <a:xfrm>
            <a:off x="609600" y="1524000"/>
            <a:ext cx="7788166" cy="4343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939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Example: Interaction </a:t>
            </a:r>
            <a:r>
              <a:rPr lang="en-US" sz="3600" dirty="0" smtClean="0"/>
              <a:t>perspective</a:t>
            </a:r>
            <a:br>
              <a:rPr lang="en-US" sz="3600" dirty="0" smtClean="0"/>
            </a:br>
            <a:r>
              <a:rPr lang="en-US" sz="3600" dirty="0" smtClean="0"/>
              <a:t>storyboard </a:t>
            </a:r>
            <a:r>
              <a:rPr lang="en-US" sz="3600" dirty="0"/>
              <a:t>sketches</a:t>
            </a:r>
          </a:p>
        </p:txBody>
      </p:sp>
      <p:pic>
        <p:nvPicPr>
          <p:cNvPr id="12390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8" b="5688"/>
          <a:stretch>
            <a:fillRect/>
          </a:stretch>
        </p:blipFill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041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9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Importance of between-frame transitions 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510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Storyboard frames</a:t>
            </a:r>
          </a:p>
          <a:p>
            <a:pPr lvl="1" eaLnBrk="1" hangingPunct="1">
              <a:defRPr/>
            </a:pPr>
            <a:r>
              <a:rPr lang="en-US" dirty="0"/>
              <a:t>Individual states </a:t>
            </a:r>
          </a:p>
          <a:p>
            <a:pPr lvl="1" eaLnBrk="1" hangingPunct="1">
              <a:defRPr/>
            </a:pPr>
            <a:r>
              <a:rPr lang="en-US" dirty="0"/>
              <a:t>Static screenshots </a:t>
            </a:r>
          </a:p>
          <a:p>
            <a:pPr eaLnBrk="1" hangingPunct="1">
              <a:defRPr/>
            </a:pPr>
            <a:r>
              <a:rPr lang="en-US" dirty="0"/>
              <a:t>Frame-to-frame progression of interaction over time </a:t>
            </a:r>
          </a:p>
        </p:txBody>
      </p:sp>
      <p:sp>
        <p:nvSpPr>
          <p:cNvPr id="6144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8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Importance of between-frame transitions 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The dynamics in transitions between frames is where user experience lives</a:t>
            </a:r>
          </a:p>
          <a:p>
            <a:pPr eaLnBrk="1" hangingPunct="1">
              <a:defRPr/>
            </a:pPr>
            <a:r>
              <a:rPr lang="en-US" dirty="0"/>
              <a:t>Transitions are where users think</a:t>
            </a:r>
          </a:p>
          <a:p>
            <a:pPr eaLnBrk="1" hangingPunct="1">
              <a:defRPr/>
            </a:pPr>
            <a:r>
              <a:rPr lang="en-US" dirty="0"/>
              <a:t>Cognitive affordances in your design earn their keep</a:t>
            </a:r>
          </a:p>
          <a:p>
            <a:pPr eaLnBrk="1" hangingPunct="1">
              <a:defRPr/>
            </a:pPr>
            <a:r>
              <a:rPr lang="en-US" dirty="0"/>
              <a:t>Help users think about what to do next</a:t>
            </a:r>
          </a:p>
          <a:p>
            <a:pPr eaLnBrk="1" hangingPunct="1">
              <a:defRPr/>
            </a:pPr>
            <a:r>
              <a:rPr lang="en-US" dirty="0"/>
              <a:t>Where most problems for users, challenges for designers</a:t>
            </a:r>
          </a:p>
        </p:txBody>
      </p:sp>
      <p:sp>
        <p:nvSpPr>
          <p:cNvPr id="6246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53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3" y="228600"/>
            <a:ext cx="8015287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Importance of between-frame transitions 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Make actions between frames part of what is sketched</a:t>
            </a:r>
          </a:p>
          <a:p>
            <a:pPr eaLnBrk="1" hangingPunct="1">
              <a:defRPr/>
            </a:pPr>
            <a:r>
              <a:rPr lang="en-US"/>
              <a:t>How?</a:t>
            </a:r>
          </a:p>
          <a:p>
            <a:pPr lvl="1" eaLnBrk="1" hangingPunct="1">
              <a:defRPr/>
            </a:pPr>
            <a:r>
              <a:rPr lang="en-US"/>
              <a:t>Add frames that show circumstances that lead to transitions</a:t>
            </a:r>
          </a:p>
          <a:p>
            <a:pPr lvl="1" eaLnBrk="1" hangingPunct="1">
              <a:defRPr/>
            </a:pPr>
            <a:r>
              <a:rPr lang="en-US"/>
              <a:t>User thought bubbles, gestures, reactions</a:t>
            </a:r>
          </a:p>
          <a:p>
            <a:pPr eaLnBrk="1" hangingPunct="1">
              <a:defRPr/>
            </a:pPr>
            <a:endParaRPr lang="en-US"/>
          </a:p>
          <a:p>
            <a:pPr lvl="1" eaLnBrk="1" hangingPunct="1">
              <a:defRPr/>
            </a:pPr>
            <a:endParaRPr lang="en-US"/>
          </a:p>
        </p:txBody>
      </p:sp>
      <p:sp>
        <p:nvSpPr>
          <p:cNvPr id="6349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8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Example, storyboard transition frame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Thought bubble explaining state change</a:t>
            </a:r>
          </a:p>
        </p:txBody>
      </p:sp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4191000" cy="346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Example, storyboard transition frame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Thought bubble explaining state change</a:t>
            </a:r>
          </a:p>
        </p:txBody>
      </p:sp>
      <p:pic>
        <p:nvPicPr>
          <p:cNvPr id="6553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44097"/>
            <a:ext cx="4495800" cy="38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2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Design for embodied interaction </a:t>
            </a:r>
            <a:endParaRPr lang="en-US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Embodied interaction</a:t>
            </a:r>
          </a:p>
          <a:p>
            <a:pPr lvl="1" eaLnBrk="1" hangingPunct="1">
              <a:defRPr/>
            </a:pPr>
            <a:r>
              <a:rPr lang="en-US"/>
              <a:t>Involves user</a:t>
            </a:r>
            <a:r>
              <a:rPr lang="ja-JP" altLang="en-US"/>
              <a:t>’</a:t>
            </a:r>
            <a:r>
              <a:rPr lang="en-US"/>
              <a:t>s physical body in interaction with technology</a:t>
            </a:r>
          </a:p>
          <a:p>
            <a:pPr lvl="1" eaLnBrk="1" hangingPunct="1">
              <a:defRPr/>
            </a:pPr>
            <a:r>
              <a:rPr lang="en-US"/>
              <a:t>In a natural way, such as by gestures</a:t>
            </a:r>
          </a:p>
          <a:p>
            <a:pPr eaLnBrk="1" hangingPunct="1">
              <a:defRPr/>
            </a:pPr>
            <a:r>
              <a:rPr lang="en-US"/>
              <a:t>Moving interaction off screen and into action-situated real world</a:t>
            </a:r>
          </a:p>
        </p:txBody>
      </p:sp>
      <p:sp>
        <p:nvSpPr>
          <p:cNvPr id="6758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2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Design for embodied interaction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Embodiment</a:t>
            </a:r>
          </a:p>
          <a:p>
            <a:pPr lvl="1" eaLnBrk="1" hangingPunct="1">
              <a:defRPr/>
            </a:pPr>
            <a:r>
              <a:rPr lang="ja-JP" altLang="en-US"/>
              <a:t>“</a:t>
            </a:r>
            <a:r>
              <a:rPr lang="en-US"/>
              <a:t>How nature of living entity</a:t>
            </a:r>
            <a:r>
              <a:rPr lang="ja-JP" altLang="en-US"/>
              <a:t>’</a:t>
            </a:r>
            <a:r>
              <a:rPr lang="en-US"/>
              <a:t>s cognition shaped by form of its physical manifestation in world.</a:t>
            </a:r>
            <a:r>
              <a:rPr lang="ja-JP" altLang="en-US"/>
              <a:t>”</a:t>
            </a:r>
            <a:endParaRPr lang="en-US"/>
          </a:p>
          <a:p>
            <a:pPr lvl="1" eaLnBrk="1" hangingPunct="1">
              <a:defRPr/>
            </a:pPr>
            <a:r>
              <a:rPr lang="en-US"/>
              <a:t>Central to idea of phenomenological interaction</a:t>
            </a:r>
          </a:p>
          <a:p>
            <a:pPr lvl="1" eaLnBrk="1" hangingPunct="1">
              <a:defRPr/>
            </a:pPr>
            <a:r>
              <a:rPr lang="en-US"/>
              <a:t>Dourish: </a:t>
            </a:r>
            <a:r>
              <a:rPr lang="ja-JP" altLang="en-US"/>
              <a:t>“</a:t>
            </a:r>
            <a:r>
              <a:rPr lang="en-US"/>
              <a:t>How we understand the world, ourselves, and interaction comes from our location in a physical and social world of embodied factors.</a:t>
            </a:r>
            <a:r>
              <a:rPr lang="ja-JP" altLang="en-US"/>
              <a:t>”</a:t>
            </a:r>
            <a:endParaRPr lang="en-US"/>
          </a:p>
          <a:p>
            <a:pPr eaLnBrk="1" hangingPunct="1">
              <a:defRPr/>
            </a:pPr>
            <a:endParaRPr lang="en-US"/>
          </a:p>
        </p:txBody>
      </p:sp>
      <p:sp>
        <p:nvSpPr>
          <p:cNvPr id="6861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2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Storyboards 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 </a:t>
            </a:r>
            <a:r>
              <a:rPr lang="ja-JP" altLang="en-US">
                <a:latin typeface="Arial" charset="0"/>
              </a:rPr>
              <a:t>“</a:t>
            </a:r>
            <a:r>
              <a:rPr lang="en-US">
                <a:latin typeface="Arial" charset="0"/>
              </a:rPr>
              <a:t>Comic-book</a:t>
            </a:r>
            <a:r>
              <a:rPr lang="ja-JP" altLang="en-US">
                <a:latin typeface="Arial" charset="0"/>
              </a:rPr>
              <a:t>”</a:t>
            </a:r>
            <a:r>
              <a:rPr lang="en-US">
                <a:latin typeface="Arial" charset="0"/>
              </a:rPr>
              <a:t> style illustration of scenario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Actors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Screens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Interaction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Dialogue showing sequences of flow from frame to frame</a:t>
            </a:r>
          </a:p>
        </p:txBody>
      </p:sp>
      <p:sp>
        <p:nvSpPr>
          <p:cNvPr id="3993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172200"/>
            <a:ext cx="8001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85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Example, Scrabble Flash</a:t>
            </a:r>
          </a:p>
        </p:txBody>
      </p:sp>
      <p:pic>
        <p:nvPicPr>
          <p:cNvPr id="1454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4" b="28574"/>
          <a:stretch>
            <a:fillRect/>
          </a:stretch>
        </p:blipFill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963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152400" y="6248400"/>
            <a:ext cx="8077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2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Include things like these in your </a:t>
            </a:r>
            <a:r>
              <a:rPr lang="en-US" dirty="0" smtClean="0">
                <a:latin typeface="Arial" charset="0"/>
              </a:rPr>
              <a:t>storyboards</a:t>
            </a:r>
            <a:endParaRPr lang="en-US" dirty="0">
              <a:latin typeface="Arial" charset="0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Hand-sketched pictures annotated with a few words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All work practice that is part of task, not just interaction with system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Example, include telephone conversations with agents outside system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Sketches of devices and screens</a:t>
            </a:r>
          </a:p>
        </p:txBody>
      </p:sp>
      <p:sp>
        <p:nvSpPr>
          <p:cNvPr id="4096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4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Include things like these in your </a:t>
            </a:r>
            <a:r>
              <a:rPr lang="en-US" dirty="0" smtClean="0">
                <a:latin typeface="Arial" charset="0"/>
              </a:rPr>
              <a:t>storyboards</a:t>
            </a:r>
            <a:endParaRPr lang="en-US" dirty="0">
              <a:latin typeface="Arial" charset="0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Any connections with system internals, for example, flow to and from a database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Physical user actions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Cognitive user actions in </a:t>
            </a:r>
            <a:r>
              <a:rPr lang="ja-JP" altLang="en-US">
                <a:latin typeface="Arial" charset="0"/>
              </a:rPr>
              <a:t>“</a:t>
            </a:r>
            <a:r>
              <a:rPr lang="en-US">
                <a:latin typeface="Arial" charset="0"/>
              </a:rPr>
              <a:t>thought balloons</a:t>
            </a:r>
            <a:r>
              <a:rPr lang="ja-JP" altLang="en-US">
                <a:latin typeface="Arial" charset="0"/>
              </a:rPr>
              <a:t>”</a:t>
            </a:r>
            <a:r>
              <a:rPr lang="en-US"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Extra-system activities, such as talking with a friend about what ticket to buy</a:t>
            </a:r>
          </a:p>
        </p:txBody>
      </p:sp>
      <p:sp>
        <p:nvSpPr>
          <p:cNvPr id="4198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0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Example: Ecological storyboard sketches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315200" cy="39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7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Example: Ecological storyboard sketches</a:t>
            </a:r>
          </a:p>
        </p:txBody>
      </p:sp>
      <p:pic>
        <p:nvPicPr>
          <p:cNvPr id="1065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b="495"/>
          <a:stretch>
            <a:fillRect/>
          </a:stretch>
        </p:blipFill>
        <p:spPr>
          <a:xfrm>
            <a:off x="609600" y="1752600"/>
            <a:ext cx="7467600" cy="416462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239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0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Example: Ecological storyboard sketches</a:t>
            </a:r>
          </a:p>
        </p:txBody>
      </p:sp>
      <p:pic>
        <p:nvPicPr>
          <p:cNvPr id="10752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r="1764"/>
          <a:stretch>
            <a:fillRect/>
          </a:stretch>
        </p:blipFill>
        <p:spPr>
          <a:xfrm>
            <a:off x="609600" y="1600200"/>
            <a:ext cx="7391400" cy="412212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5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1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Example: Ecological storyboard sketches</a:t>
            </a:r>
          </a:p>
        </p:txBody>
      </p:sp>
      <p:pic>
        <p:nvPicPr>
          <p:cNvPr id="1085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" b="2540"/>
          <a:stretch>
            <a:fillRect/>
          </a:stretch>
        </p:blipFill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8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82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adial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A9B1B5"/>
      </a:lt2>
      <a:accent1>
        <a:srgbClr val="99CCFF"/>
      </a:accent1>
      <a:accent2>
        <a:srgbClr val="241EB5"/>
      </a:accent2>
      <a:accent3>
        <a:srgbClr val="FFFFFF"/>
      </a:accent3>
      <a:accent4>
        <a:srgbClr val="000000"/>
      </a:accent4>
      <a:accent5>
        <a:srgbClr val="CAE2FF"/>
      </a:accent5>
      <a:accent6>
        <a:srgbClr val="201AA4"/>
      </a:accent6>
      <a:hlink>
        <a:srgbClr val="2C14C1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A9B1B5"/>
        </a:lt2>
        <a:accent1>
          <a:srgbClr val="99CCFF"/>
        </a:accent1>
        <a:accent2>
          <a:srgbClr val="241EB5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01AA4"/>
        </a:accent6>
        <a:hlink>
          <a:srgbClr val="2C14C1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17282</TotalTime>
  <Words>939</Words>
  <Application>Microsoft Macintosh PowerPoint</Application>
  <PresentationFormat>On-screen Show (4:3)</PresentationFormat>
  <Paragraphs>101</Paragraphs>
  <Slides>30</Slides>
  <Notes>1</Notes>
  <HiddenSlides>0</HiddenSlides>
  <MMClips>29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Radial</vt:lpstr>
      <vt:lpstr>Session #7:Story Boards</vt:lpstr>
      <vt:lpstr>Storyboards </vt:lpstr>
      <vt:lpstr>Storyboards </vt:lpstr>
      <vt:lpstr>Include things like these in your storyboards</vt:lpstr>
      <vt:lpstr>Include things like these in your storyboards</vt:lpstr>
      <vt:lpstr>Example: Ecological storyboard sketches</vt:lpstr>
      <vt:lpstr>Example: Ecological storyboard sketches</vt:lpstr>
      <vt:lpstr>Example: Ecological storyboard sketches</vt:lpstr>
      <vt:lpstr>Example: Ecological storyboard sketches</vt:lpstr>
      <vt:lpstr>Example: Ecological storyboard sketches</vt:lpstr>
      <vt:lpstr>Example: More ecological storyboard sketches</vt:lpstr>
      <vt:lpstr>Example: More ecological storyboard sketches</vt:lpstr>
      <vt:lpstr>Example: More ecological storyboard sketches</vt:lpstr>
      <vt:lpstr>Example: More ecological storyboard sketches</vt:lpstr>
      <vt:lpstr>Example: More ecological storyboard sketches</vt:lpstr>
      <vt:lpstr>Example: Interaction perspective storyboard sketches</vt:lpstr>
      <vt:lpstr>Example: Interaction perspective storyboard sketches</vt:lpstr>
      <vt:lpstr>Example: Interaction perspective  storyboard sketches</vt:lpstr>
      <vt:lpstr>Example: Interaction perspective  storyboard sketches</vt:lpstr>
      <vt:lpstr>Example: Interaction perspective storyboard sketches</vt:lpstr>
      <vt:lpstr>Example: Interaction perspective  storyboard sketches</vt:lpstr>
      <vt:lpstr>Example: Interaction perspective storyboard sketches</vt:lpstr>
      <vt:lpstr>Importance of between-frame transitions </vt:lpstr>
      <vt:lpstr>Importance of between-frame transitions </vt:lpstr>
      <vt:lpstr>Importance of between-frame transitions </vt:lpstr>
      <vt:lpstr>Example, storyboard transition frame</vt:lpstr>
      <vt:lpstr>Example, storyboard transition frame</vt:lpstr>
      <vt:lpstr>Design for embodied interaction </vt:lpstr>
      <vt:lpstr>Design for embodied interaction </vt:lpstr>
      <vt:lpstr>Example, Scrabble Flash</vt:lpstr>
    </vt:vector>
  </TitlesOfParts>
  <Company>Pfizer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305</cp:revision>
  <dcterms:created xsi:type="dcterms:W3CDTF">2012-07-09T18:05:37Z</dcterms:created>
  <dcterms:modified xsi:type="dcterms:W3CDTF">2014-08-24T18:14:52Z</dcterms:modified>
</cp:coreProperties>
</file>