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an Sec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49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144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T0" fmla="*/ 0 w 4917"/>
                <a:gd name="T1" fmla="*/ 0 h 1000"/>
                <a:gd name="T2" fmla="*/ 6751 w 4917"/>
                <a:gd name="T3" fmla="*/ -1 h 1000"/>
                <a:gd name="T4" fmla="*/ 7515 w 4917"/>
                <a:gd name="T5" fmla="*/ 765 h 1000"/>
                <a:gd name="T6" fmla="*/ 6750 w 4917"/>
                <a:gd name="T7" fmla="*/ 1529 h 1000"/>
                <a:gd name="T8" fmla="*/ 0 w 4917"/>
                <a:gd name="T9" fmla="*/ 152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7"/>
                <a:gd name="T16" fmla="*/ 0 h 1000"/>
                <a:gd name="T17" fmla="*/ 2459 w 4917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7" h="1000">
                  <a:moveTo>
                    <a:pt x="0" y="0"/>
                  </a:moveTo>
                  <a:lnTo>
                    <a:pt x="4417" y="-1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1000"/>
                    <a:pt x="4416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248400"/>
            <a:ext cx="9144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143498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9158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929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4134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30030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682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832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576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0167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00024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90326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03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3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T0" fmla="*/ 0 w 7000"/>
                <a:gd name="T1" fmla="*/ 0 h 1000"/>
                <a:gd name="T2" fmla="*/ 2945 w 7000"/>
                <a:gd name="T3" fmla="*/ -1 h 1000"/>
                <a:gd name="T4" fmla="*/ 3171 w 7000"/>
                <a:gd name="T5" fmla="*/ 227 h 1000"/>
                <a:gd name="T6" fmla="*/ 2944 w 7000"/>
                <a:gd name="T7" fmla="*/ 453 h 1000"/>
                <a:gd name="T8" fmla="*/ 0 w 7000"/>
                <a:gd name="T9" fmla="*/ 453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00"/>
                <a:gd name="T16" fmla="*/ 0 h 1000"/>
                <a:gd name="T17" fmla="*/ 3500 w 7000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00" h="1000">
                  <a:moveTo>
                    <a:pt x="0" y="0"/>
                  </a:moveTo>
                  <a:lnTo>
                    <a:pt x="6500" y="-1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1000"/>
                    <a:pt x="6499" y="1000"/>
                  </a:cubicBezTo>
                  <a:lnTo>
                    <a:pt x="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8229600" y="6477000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3CDCB9BD-CFA8-9F41-AA19-3EF7EEE4652C}" type="slidenum">
              <a:rPr 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sz="100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emf"/><Relationship Id="rId5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emf"/><Relationship Id="rId5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emf"/><Relationship Id="rId5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emf"/><Relationship Id="rId5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emf"/><Relationship Id="rId5" Type="http://schemas.openxmlformats.org/officeDocument/2006/relationships/image" Target="../media/image2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>
                <a:cs typeface="Arial" charset="0"/>
              </a:rPr>
              <a:t>© Kristian Secor 2014 UC San Diego Extension Online Learning Course: Principles of User Experience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200" dirty="0">
                <a:latin typeface="Arial" charset="0"/>
                <a:ea typeface="ＭＳ Ｐゴシック" charset="0"/>
                <a:cs typeface="ＭＳ Ｐゴシック" charset="0"/>
              </a:rPr>
              <a:t>Session </a:t>
            </a:r>
            <a:r>
              <a:rPr lang="en-US" sz="4200" dirty="0" smtClean="0">
                <a:latin typeface="Arial" charset="0"/>
                <a:ea typeface="ＭＳ Ｐゴシック" charset="0"/>
                <a:cs typeface="ＭＳ Ｐゴシック" charset="0"/>
              </a:rPr>
              <a:t>#8:Wire Frames </a:t>
            </a:r>
            <a:endParaRPr lang="en-US" sz="4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3" name="Picture 7" descr="keybo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3876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9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Doing intermediate design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Screen layout and navigational structure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Represent key work flows with sequences of wireframes, click-through prototypes </a:t>
            </a:r>
          </a:p>
          <a:p>
            <a:pPr eaLnBrk="1" hangingPunct="1">
              <a:defRPr/>
            </a:pPr>
            <a:endParaRPr lang="en-US"/>
          </a:p>
        </p:txBody>
      </p:sp>
      <p:sp>
        <p:nvSpPr>
          <p:cNvPr id="276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7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Doing detailed design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Annotated wireframes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Evaluate and iterate detailed designs to refine wireframes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Include all user interface objects and data elements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Still represented abstractly but annotated with call-out text</a:t>
            </a:r>
          </a:p>
        </p:txBody>
      </p:sp>
      <p:sp>
        <p:nvSpPr>
          <p:cNvPr id="2969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6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Visual design and visual comps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Need visual designer who has been involved in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Ideation, sketching, and conceptual design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Now produces what we call visual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comps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</p:txBody>
      </p:sp>
      <p:sp>
        <p:nvSpPr>
          <p:cNvPr id="3072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2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Visual comps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</a:rPr>
              <a:t>Comprehensive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</a:rPr>
              <a:t> or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</a:rPr>
              <a:t>composite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</a:rPr>
              <a:t> layout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Very specific and detailed graphical look and feel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Pixel-perfect mockup of graphical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skin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174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5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Visual comps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Consistent with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Company branding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Style guides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Best practices in visual design</a:t>
            </a:r>
          </a:p>
          <a:p>
            <a:pPr eaLnBrk="1" hangingPunct="1">
              <a:defRPr/>
            </a:pPr>
            <a:endParaRPr lang="en-US"/>
          </a:p>
        </p:txBody>
      </p:sp>
      <p:sp>
        <p:nvSpPr>
          <p:cNvPr id="3277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5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Wireframes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The path to wireframes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Wireframes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De facto representation medium for interaction design at this stage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Prototyping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Documenting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Communicating to implementers </a:t>
            </a:r>
          </a:p>
        </p:txBody>
      </p:sp>
      <p:sp>
        <p:nvSpPr>
          <p:cNvPr id="3481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7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Wireframes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Major bread-and-butter tool of interaction designers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Made of lines and outlines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Hence the name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wire frame</a:t>
            </a:r>
            <a:r>
              <a:rPr lang="ja-JP" altLang="en-US">
                <a:latin typeface="Arial" charset="0"/>
              </a:rPr>
              <a:t>”</a:t>
            </a:r>
            <a:endParaRPr lang="en-US">
              <a:latin typeface="Arial" charset="0"/>
            </a:endParaRPr>
          </a:p>
        </p:txBody>
      </p:sp>
      <p:sp>
        <p:nvSpPr>
          <p:cNvPr id="3686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Wireframes to represent design objects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Boxes and other shapes to represent emerging design objects 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Drawing is usually simple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Often just rectangular objects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Objects can be labeled, moved, and resized</a:t>
            </a:r>
          </a:p>
        </p:txBody>
      </p:sp>
      <p:sp>
        <p:nvSpPr>
          <p:cNvPr id="3789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</a:rPr>
              <a:t>Wireframes to represent navigation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Sequences of wireframes to show  usage over time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Depict envisioned task flows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In terms of user actions on user interface objects and corresponding state (screen) changes</a:t>
            </a:r>
          </a:p>
        </p:txBody>
      </p:sp>
      <p:sp>
        <p:nvSpPr>
          <p:cNvPr id="3891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7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Introduction 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55725"/>
            <a:ext cx="7089775" cy="50450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wireframes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Web-based photo organizing and sharing application 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Illustrates high-level conceptual design</a:t>
            </a:r>
          </a:p>
        </p:txBody>
      </p:sp>
      <p:sp>
        <p:nvSpPr>
          <p:cNvPr id="3993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0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wireframes</a:t>
            </a:r>
          </a:p>
        </p:txBody>
      </p:sp>
      <p:sp>
        <p:nvSpPr>
          <p:cNvPr id="40962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1208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71600"/>
            <a:ext cx="6781800" cy="5110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design further elaborated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latin typeface="Arial" charset="0"/>
              </a:rPr>
              <a:t>Shows right-hand side information pane collapsed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12361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1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show behavior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sz="18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Arial" charset="0"/>
              </a:rPr>
              <a:t>What </a:t>
            </a:r>
            <a:r>
              <a:rPr lang="en-US" sz="1800" dirty="0">
                <a:latin typeface="Arial" charset="0"/>
              </a:rPr>
              <a:t>happens when a user clicks on vertical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sz="1800" dirty="0">
                <a:latin typeface="Arial" charset="0"/>
              </a:rPr>
              <a:t>Related information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sz="1800" dirty="0">
                <a:latin typeface="Arial" charset="0"/>
              </a:rPr>
              <a:t> bar</a:t>
            </a: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867400" cy="443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show behavior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/>
              <a:t>What </a:t>
            </a:r>
            <a:r>
              <a:rPr lang="en-US" sz="2000" dirty="0"/>
              <a:t>happens when user clicks </a:t>
            </a:r>
            <a:r>
              <a:rPr lang="ja-JP" altLang="en-US" sz="2000" dirty="0"/>
              <a:t>“</a:t>
            </a:r>
            <a:r>
              <a:rPr lang="en-US" sz="2000" dirty="0"/>
              <a:t>one-up</a:t>
            </a:r>
            <a:r>
              <a:rPr lang="ja-JP" altLang="en-US" sz="2000" dirty="0"/>
              <a:t>”</a:t>
            </a:r>
            <a:r>
              <a:rPr lang="en-US" sz="2000" dirty="0"/>
              <a:t> icon in upper right hand corner 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192339"/>
            <a:ext cx="6469062" cy="392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3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are wireframes used?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Conversational props to discuss design alternatives</a:t>
            </a:r>
          </a:p>
          <a:p>
            <a:pPr eaLnBrk="1" hangingPunct="1">
              <a:defRPr/>
            </a:pPr>
            <a:r>
              <a:rPr lang="en-US"/>
              <a:t>To elicit feedback from potential users and other stakeholders</a:t>
            </a:r>
          </a:p>
          <a:p>
            <a:pPr eaLnBrk="1" hangingPunct="1">
              <a:defRPr/>
            </a:pPr>
            <a:r>
              <a:rPr lang="en-US"/>
              <a:t>Helps you keep your eye on information architecture on screen</a:t>
            </a:r>
          </a:p>
        </p:txBody>
      </p:sp>
      <p:sp>
        <p:nvSpPr>
          <p:cNvPr id="460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7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are wireframes used?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Designer can move through deck of wireframes </a:t>
            </a:r>
          </a:p>
          <a:p>
            <a:pPr lvl="1" eaLnBrk="1" hangingPunct="1">
              <a:defRPr/>
            </a:pPr>
            <a:r>
              <a:rPr lang="en-US" dirty="0"/>
              <a:t>One slide at a time</a:t>
            </a:r>
          </a:p>
          <a:p>
            <a:pPr lvl="1" eaLnBrk="1" hangingPunct="1">
              <a:defRPr/>
            </a:pPr>
            <a:r>
              <a:rPr lang="en-US" dirty="0"/>
              <a:t>Simulating potential scenario</a:t>
            </a:r>
          </a:p>
          <a:p>
            <a:pPr lvl="1" eaLnBrk="1" hangingPunct="1">
              <a:defRPr/>
            </a:pPr>
            <a:r>
              <a:rPr lang="en-US" dirty="0"/>
              <a:t>Pretending to click on interaction widgets</a:t>
            </a:r>
          </a:p>
        </p:txBody>
      </p:sp>
      <p:sp>
        <p:nvSpPr>
          <p:cNvPr id="471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2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Tools for wireframe mockups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Tools designed specifically for this purpose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OmniGraffle (for Mac)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Microsoft Visio (for PC)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Balsamiq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Adobe InDesign</a:t>
            </a:r>
          </a:p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Kristian Secor 2014 UC San Diego Extension Online Learning Course: Principles of User Experience</a:t>
            </a:r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to build wireframes?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Templates available for many basic shapes and UI objects</a:t>
            </a:r>
          </a:p>
          <a:p>
            <a:pPr eaLnBrk="1" hangingPunct="1">
              <a:defRPr/>
            </a:pPr>
            <a:r>
              <a:rPr lang="en-US"/>
              <a:t>Some parts of wireframe can be generic, others detailed</a:t>
            </a:r>
          </a:p>
          <a:p>
            <a:pPr eaLnBrk="1" hangingPunct="1">
              <a:defRPr/>
            </a:pPr>
            <a:r>
              <a:rPr lang="en-US"/>
              <a:t>Can add color, graphics, real fonts</a:t>
            </a:r>
          </a:p>
        </p:txBody>
      </p:sp>
      <p:sp>
        <p:nvSpPr>
          <p:cNvPr id="4915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2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5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Hints and tips for wireframing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Be able to create multiple design representations quickly</a:t>
            </a:r>
          </a:p>
          <a:p>
            <a:pPr eaLnBrk="1" hangingPunct="1">
              <a:defRPr/>
            </a:pPr>
            <a:r>
              <a:rPr lang="en-US" dirty="0"/>
              <a:t>Keep it modular—just as with any prototyping technique </a:t>
            </a:r>
          </a:p>
          <a:p>
            <a:pPr lvl="1" eaLnBrk="1" hangingPunct="1">
              <a:defRPr/>
            </a:pPr>
            <a:r>
              <a:rPr lang="en-US" dirty="0"/>
              <a:t>Not too many concepts or details </a:t>
            </a:r>
            <a:r>
              <a:rPr lang="ja-JP" altLang="en-US" dirty="0"/>
              <a:t>“</a:t>
            </a:r>
            <a:r>
              <a:rPr lang="en-US" dirty="0"/>
              <a:t>hard coded</a:t>
            </a:r>
            <a:r>
              <a:rPr lang="ja-JP" altLang="en-US" dirty="0"/>
              <a:t>”</a:t>
            </a:r>
            <a:r>
              <a:rPr lang="en-US" dirty="0"/>
              <a:t> in any one frame</a:t>
            </a:r>
          </a:p>
          <a:p>
            <a:pPr lvl="1" eaLnBrk="1" hangingPunct="1">
              <a:defRPr/>
            </a:pPr>
            <a:r>
              <a:rPr lang="en-US" dirty="0"/>
              <a:t>Build up using layers</a:t>
            </a:r>
          </a:p>
          <a:p>
            <a:pPr lvl="1" eaLnBrk="1" hangingPunct="1">
              <a:defRPr/>
            </a:pPr>
            <a:r>
              <a:rPr lang="en-US" dirty="0"/>
              <a:t>Use separate layer for each repeating set of widgets on screen</a:t>
            </a:r>
          </a:p>
        </p:txBody>
      </p:sp>
      <p:sp>
        <p:nvSpPr>
          <p:cNvPr id="5017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0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11571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0741" y="-36757"/>
            <a:ext cx="8133259" cy="787008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381000"/>
            <a:ext cx="652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Macro view of design iterations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Hints and tips for wireframing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Example, container </a:t>
            </a:r>
            <a:r>
              <a:rPr lang="ja-JP" altLang="en-US"/>
              <a:t>“</a:t>
            </a:r>
            <a:r>
              <a:rPr lang="en-US"/>
              <a:t>window</a:t>
            </a:r>
            <a:r>
              <a:rPr lang="ja-JP" altLang="en-US"/>
              <a:t>”</a:t>
            </a:r>
            <a:r>
              <a:rPr lang="en-US"/>
              <a:t> of an application with its different controls</a:t>
            </a:r>
          </a:p>
          <a:p>
            <a:pPr lvl="1" eaLnBrk="1" hangingPunct="1">
              <a:defRPr/>
            </a:pPr>
            <a:r>
              <a:rPr lang="en-US"/>
              <a:t>Specify once as layer and reuse in subsequent screens</a:t>
            </a:r>
          </a:p>
          <a:p>
            <a:pPr eaLnBrk="1" hangingPunct="1">
              <a:defRPr/>
            </a:pPr>
            <a:r>
              <a:rPr lang="en-US"/>
              <a:t>Use stencils, templates, and libraries of widgets</a:t>
            </a:r>
          </a:p>
          <a:p>
            <a:pPr lvl="1" eaLnBrk="1" hangingPunct="1">
              <a:defRPr/>
            </a:pPr>
            <a:r>
              <a:rPr lang="en-US"/>
              <a:t>Avoid re-inventing widgets</a:t>
            </a:r>
          </a:p>
          <a:p>
            <a:pPr eaLnBrk="1" hangingPunct="1">
              <a:defRPr/>
            </a:pPr>
            <a:r>
              <a:rPr lang="en-US"/>
              <a:t>Find shared objects in tool libraries</a:t>
            </a:r>
          </a:p>
        </p:txBody>
      </p:sp>
      <p:sp>
        <p:nvSpPr>
          <p:cNvPr id="5120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3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Ideation Iteration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Lightning-fast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Loosely structured iteration 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For purpose of exploring design ideas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Role of prototype played by sketches</a:t>
            </a:r>
          </a:p>
        </p:txBody>
      </p:sp>
      <p:sp>
        <p:nvSpPr>
          <p:cNvPr id="194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19461" name="Picture 4" descr="9-2A Macro view of lifecycle iterations i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879230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1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6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Conceptual Design Iteration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Critique and compare multiple design concepts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Sort out best one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Weigh concept feasibility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Prototypes: low-fidelity paper, storyboards </a:t>
            </a:r>
          </a:p>
        </p:txBody>
      </p:sp>
      <p:sp>
        <p:nvSpPr>
          <p:cNvPr id="204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© Kristian Secor 2014 UC San Diego Extension Online Learning Course: Principles of User Experience</a:t>
            </a:r>
            <a:endParaRPr lang="en-US" sz="1200"/>
          </a:p>
        </p:txBody>
      </p:sp>
      <p:pic>
        <p:nvPicPr>
          <p:cNvPr id="20485" name="Picture 4" descr="9-2B Macro view of lifecycle iterations i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3606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4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Intermediate design iteration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 arrive at one intermediate design for layout and navigation</a:t>
            </a:r>
          </a:p>
        </p:txBody>
      </p:sp>
      <p:sp>
        <p:nvSpPr>
          <p:cNvPr id="215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1509" name="Picture 4" descr="9-2C Macro view of lifecycle iterations i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276600"/>
            <a:ext cx="9136062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9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Intermediate design iteration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Prototypes might evolve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From low-fidelity to wireframes (coming soon)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Fully interactive high-fidelity mockups as vehicle for demonstrations and design reviews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25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1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Detailed design iteration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Arial" charset="0"/>
              </a:rPr>
              <a:t>To </a:t>
            </a:r>
            <a:r>
              <a:rPr lang="en-US" dirty="0">
                <a:latin typeface="Arial" charset="0"/>
              </a:rPr>
              <a:t>decide screen design and layout details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Includes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visual comps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(coming up soon) of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skin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For look and feel appearance</a:t>
            </a:r>
          </a:p>
        </p:txBody>
      </p:sp>
      <p:pic>
        <p:nvPicPr>
          <p:cNvPr id="23555" name="Picture 4" descr="9-2D Macro view of lifecycle iterations i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6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19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Detailed design iteration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Design will be fully specified with complete descriptions of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Look and feel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Behavior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How all workflows, exception cases, and settings will be handled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457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/>
              <a:t>© Kristian Secor 2014 UC San Diego Extension Online Learning Course: Principles of User Experience</a:t>
            </a:r>
            <a:endParaRPr lang="en-US" sz="1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A9B1B5"/>
      </a:lt2>
      <a:accent1>
        <a:srgbClr val="99CCFF"/>
      </a:accent1>
      <a:accent2>
        <a:srgbClr val="241EB5"/>
      </a:accent2>
      <a:accent3>
        <a:srgbClr val="FFFFFF"/>
      </a:accent3>
      <a:accent4>
        <a:srgbClr val="000000"/>
      </a:accent4>
      <a:accent5>
        <a:srgbClr val="CAE2FF"/>
      </a:accent5>
      <a:accent6>
        <a:srgbClr val="201AA4"/>
      </a:accent6>
      <a:hlink>
        <a:srgbClr val="2C14C1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A9B1B5"/>
        </a:lt2>
        <a:accent1>
          <a:srgbClr val="99CCFF"/>
        </a:accent1>
        <a:accent2>
          <a:srgbClr val="241EB5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01AA4"/>
        </a:accent6>
        <a:hlink>
          <a:srgbClr val="2C14C1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17362</TotalTime>
  <Words>1113</Words>
  <Application>Microsoft Macintosh PowerPoint</Application>
  <PresentationFormat>On-screen Show (4:3)</PresentationFormat>
  <Paragraphs>142</Paragraphs>
  <Slides>30</Slides>
  <Notes>1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Radial</vt:lpstr>
      <vt:lpstr>Session #8:Wire Frames </vt:lpstr>
      <vt:lpstr>Introduction </vt:lpstr>
      <vt:lpstr>PowerPoint Presentation</vt:lpstr>
      <vt:lpstr>Ideation Iteration</vt:lpstr>
      <vt:lpstr>Conceptual Design Iteration</vt:lpstr>
      <vt:lpstr>Intermediate design iteration</vt:lpstr>
      <vt:lpstr>Intermediate design iteration</vt:lpstr>
      <vt:lpstr>Detailed design iteration</vt:lpstr>
      <vt:lpstr>Detailed design iteration</vt:lpstr>
      <vt:lpstr>Doing intermediate design</vt:lpstr>
      <vt:lpstr>Doing detailed design </vt:lpstr>
      <vt:lpstr>Visual design and visual comps</vt:lpstr>
      <vt:lpstr>Visual comps</vt:lpstr>
      <vt:lpstr>Visual comps</vt:lpstr>
      <vt:lpstr>Wireframes </vt:lpstr>
      <vt:lpstr>Wireframes </vt:lpstr>
      <vt:lpstr>Wireframes</vt:lpstr>
      <vt:lpstr>Wireframes to represent design objects </vt:lpstr>
      <vt:lpstr>Wireframes to represent navigation </vt:lpstr>
      <vt:lpstr>Example, wireframes</vt:lpstr>
      <vt:lpstr>Example, wireframes</vt:lpstr>
      <vt:lpstr>Example, design further elaborated</vt:lpstr>
      <vt:lpstr>Example, show behavior</vt:lpstr>
      <vt:lpstr>Example, show behavior</vt:lpstr>
      <vt:lpstr>How are wireframes used?</vt:lpstr>
      <vt:lpstr>How are wireframes used?</vt:lpstr>
      <vt:lpstr>Tools for wireframe mockups</vt:lpstr>
      <vt:lpstr>How to build wireframes?</vt:lpstr>
      <vt:lpstr>Hints and tips for wireframing</vt:lpstr>
      <vt:lpstr>Hints and tips for wireframing</vt:lpstr>
    </vt:vector>
  </TitlesOfParts>
  <Company>Pfizer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307</cp:revision>
  <dcterms:created xsi:type="dcterms:W3CDTF">2012-07-09T18:05:37Z</dcterms:created>
  <dcterms:modified xsi:type="dcterms:W3CDTF">2014-08-24T20:16:20Z</dcterms:modified>
</cp:coreProperties>
</file>