
<file path=[Content_Types].xml><?xml version="1.0" encoding="utf-8"?>
<Types xmlns="http://schemas.openxmlformats.org/package/2006/content-types">
  <Default Extension="xml" ContentType="application/xml"/>
  <Default Extension="png" ContentType="image/png"/>
  <Default Extension="jpeg" ContentType="image/jpeg"/>
  <Default Extension="rels" ContentType="application/vnd.openxmlformats-package.relationships+xml"/>
  <Default Extension="emf" ContentType="image/x-emf"/>
  <Default Extension="wav" ContentType="audio/wav"/>
  <Default Extension="bin" ContentType="application/vnd.openxmlformats-officedocument.presentationml.printerSettings"/>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5"/>
  </p:notesMasterIdLst>
  <p:handoutMasterIdLst>
    <p:handoutMasterId r:id="rId36"/>
  </p:handout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2" r:id="rId26"/>
    <p:sldId id="283" r:id="rId27"/>
    <p:sldId id="284" r:id="rId28"/>
    <p:sldId id="285" r:id="rId29"/>
    <p:sldId id="286" r:id="rId30"/>
    <p:sldId id="287" r:id="rId31"/>
    <p:sldId id="288" r:id="rId32"/>
    <p:sldId id="311" r:id="rId33"/>
    <p:sldId id="313" r:id="rId34"/>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an Seco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3366"/>
    <a:srgbClr val="CCCCFF"/>
    <a:srgbClr val="FFFF66"/>
    <a:srgbClr val="FF0000"/>
    <a:srgbClr val="777777"/>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5" d="100"/>
          <a:sy n="85" d="100"/>
        </p:scale>
        <p:origin x="-1496" y="-168"/>
      </p:cViewPr>
      <p:guideLst>
        <p:guide orient="horz" pos="2160"/>
        <p:guide pos="2880"/>
      </p:guideLst>
    </p:cSldViewPr>
  </p:slideViewPr>
  <p:outlineViewPr>
    <p:cViewPr>
      <p:scale>
        <a:sx n="33" d="100"/>
        <a:sy n="33" d="100"/>
      </p:scale>
      <p:origin x="0" y="856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2" d="100"/>
          <a:sy n="72" d="100"/>
        </p:scale>
        <p:origin x="-2256" y="-96"/>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hdr" sz="quarter"/>
          </p:nvPr>
        </p:nvSpPr>
        <p:spPr bwMode="auto">
          <a:xfrm>
            <a:off x="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31075" name="Rectangle 3"/>
          <p:cNvSpPr>
            <a:spLocks noGrp="1" noChangeArrowheads="1"/>
          </p:cNvSpPr>
          <p:nvPr>
            <p:ph type="dt" sz="quarter" idx="1"/>
          </p:nvPr>
        </p:nvSpPr>
        <p:spPr bwMode="auto">
          <a:xfrm>
            <a:off x="3962400" y="0"/>
            <a:ext cx="3048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1076" name="Rectangle 4"/>
          <p:cNvSpPr>
            <a:spLocks noGrp="1" noChangeArrowheads="1"/>
          </p:cNvSpPr>
          <p:nvPr>
            <p:ph type="ftr" sz="quarter" idx="2"/>
          </p:nvPr>
        </p:nvSpPr>
        <p:spPr bwMode="auto">
          <a:xfrm>
            <a:off x="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31077" name="Rectangle 5"/>
          <p:cNvSpPr>
            <a:spLocks noGrp="1" noChangeArrowheads="1"/>
          </p:cNvSpPr>
          <p:nvPr>
            <p:ph type="sldNum" sz="quarter" idx="3"/>
          </p:nvPr>
        </p:nvSpPr>
        <p:spPr bwMode="auto">
          <a:xfrm>
            <a:off x="3962400" y="8839200"/>
            <a:ext cx="3048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79D0629A-00E8-3D41-83E3-238397185B59}" type="slidenum">
              <a:rPr lang="en-US"/>
              <a:pPr>
                <a:defRPr/>
              </a:pPr>
              <a:t>‹#›</a:t>
            </a:fld>
            <a:endParaRPr lang="en-US"/>
          </a:p>
        </p:txBody>
      </p:sp>
    </p:spTree>
    <p:extLst>
      <p:ext uri="{BB962C8B-B14F-4D97-AF65-F5344CB8AC3E}">
        <p14:creationId xmlns:p14="http://schemas.microsoft.com/office/powerpoint/2010/main" val="3698548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defTabSz="930275" eaLnBrk="1" hangingPunct="1">
              <a:defRPr sz="1300"/>
            </a:lvl1pPr>
          </a:lstStyle>
          <a:p>
            <a:pPr>
              <a:defRPr/>
            </a:pPr>
            <a:endParaRPr lang="en-US"/>
          </a:p>
        </p:txBody>
      </p:sp>
      <p:sp>
        <p:nvSpPr>
          <p:cNvPr id="15363"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lvl1pPr algn="r" defTabSz="930275" eaLnBrk="1" hangingPunct="1">
              <a:defRPr sz="13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5"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9" tIns="46480" rIns="92959" bIns="464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defTabSz="930275" eaLnBrk="1" hangingPunct="1">
              <a:defRPr sz="1300"/>
            </a:lvl1pPr>
          </a:lstStyle>
          <a:p>
            <a:pPr>
              <a:defRPr/>
            </a:pPr>
            <a:endParaRPr lang="en-US"/>
          </a:p>
        </p:txBody>
      </p:sp>
      <p:sp>
        <p:nvSpPr>
          <p:cNvPr id="15367"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9" tIns="46480" rIns="92959" bIns="46480" numCol="1" anchor="b" anchorCtr="0" compatLnSpc="1">
            <a:prstTxWarp prst="textNoShape">
              <a:avLst/>
            </a:prstTxWarp>
          </a:bodyPr>
          <a:lstStyle>
            <a:lvl1pPr algn="r" defTabSz="930275" eaLnBrk="1" hangingPunct="1">
              <a:defRPr sz="1300"/>
            </a:lvl1pPr>
          </a:lstStyle>
          <a:p>
            <a:pPr>
              <a:defRPr/>
            </a:pPr>
            <a:fld id="{D19376C2-EBD2-B34C-A704-161ADBF11641}" type="slidenum">
              <a:rPr lang="en-US"/>
              <a:pPr>
                <a:defRPr/>
              </a:pPr>
              <a:t>‹#›</a:t>
            </a:fld>
            <a:endParaRPr lang="en-US"/>
          </a:p>
        </p:txBody>
      </p:sp>
    </p:spTree>
    <p:extLst>
      <p:ext uri="{BB962C8B-B14F-4D97-AF65-F5344CB8AC3E}">
        <p14:creationId xmlns:p14="http://schemas.microsoft.com/office/powerpoint/2010/main" val="266768838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8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8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ＭＳ Ｐゴシック" charset="0"/>
                <a:cs typeface="ＭＳ Ｐゴシック" charset="0"/>
              </a:defRPr>
            </a:lvl1pPr>
            <a:lvl2pPr marL="742950" indent="-285750" defTabSz="930275">
              <a:defRPr sz="2400">
                <a:solidFill>
                  <a:schemeClr val="tx1"/>
                </a:solidFill>
                <a:latin typeface="Arial" charset="0"/>
                <a:ea typeface="ＭＳ Ｐゴシック" charset="0"/>
              </a:defRPr>
            </a:lvl2pPr>
            <a:lvl3pPr marL="1143000" indent="-228600" defTabSz="930275">
              <a:defRPr sz="2400">
                <a:solidFill>
                  <a:schemeClr val="tx1"/>
                </a:solidFill>
                <a:latin typeface="Arial" charset="0"/>
                <a:ea typeface="ＭＳ Ｐゴシック" charset="0"/>
              </a:defRPr>
            </a:lvl3pPr>
            <a:lvl4pPr marL="1600200" indent="-228600" defTabSz="930275">
              <a:defRPr sz="2400">
                <a:solidFill>
                  <a:schemeClr val="tx1"/>
                </a:solidFill>
                <a:latin typeface="Arial" charset="0"/>
                <a:ea typeface="ＭＳ Ｐゴシック" charset="0"/>
              </a:defRPr>
            </a:lvl4pPr>
            <a:lvl5pPr marL="2057400" indent="-228600" defTabSz="930275">
              <a:defRPr sz="2400">
                <a:solidFill>
                  <a:schemeClr val="tx1"/>
                </a:solidFill>
                <a:latin typeface="Arial" charset="0"/>
                <a:ea typeface="ＭＳ Ｐゴシック" charset="0"/>
              </a:defRPr>
            </a:lvl5pPr>
            <a:lvl6pPr marL="2514600" indent="-228600" defTabSz="9302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02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02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0275" eaLnBrk="0" fontAlgn="base" hangingPunct="0">
              <a:spcBef>
                <a:spcPct val="0"/>
              </a:spcBef>
              <a:spcAft>
                <a:spcPct val="0"/>
              </a:spcAft>
              <a:defRPr sz="2400">
                <a:solidFill>
                  <a:schemeClr val="tx1"/>
                </a:solidFill>
                <a:latin typeface="Arial" charset="0"/>
                <a:ea typeface="ＭＳ Ｐゴシック" charset="0"/>
              </a:defRPr>
            </a:lvl9pPr>
          </a:lstStyle>
          <a:p>
            <a:fld id="{CBC47B5F-17FA-1740-B1E3-6FA93234E0EB}" type="slidenum">
              <a:rPr lang="en-US" sz="1300"/>
              <a:pPr/>
              <a:t>1</a:t>
            </a:fld>
            <a:endParaRPr lang="en-US" sz="13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sz="70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a:t>
            </a:r>
            <a:r>
              <a:rPr lang="en-US" dirty="0" err="1" smtClean="0"/>
              <a:t>codiqa.com</a:t>
            </a:r>
            <a:r>
              <a:rPr lang="en-US" dirty="0" smtClean="0"/>
              <a:t> for an example of a modern tool that replaces this.</a:t>
            </a:r>
            <a:endParaRPr lang="en-US" dirty="0"/>
          </a:p>
        </p:txBody>
      </p:sp>
      <p:sp>
        <p:nvSpPr>
          <p:cNvPr id="4" name="Slide Number Placeholder 3"/>
          <p:cNvSpPr>
            <a:spLocks noGrp="1"/>
          </p:cNvSpPr>
          <p:nvPr>
            <p:ph type="sldNum" sz="quarter" idx="10"/>
          </p:nvPr>
        </p:nvSpPr>
        <p:spPr/>
        <p:txBody>
          <a:bodyPr/>
          <a:lstStyle/>
          <a:p>
            <a:pPr>
              <a:defRPr/>
            </a:pPr>
            <a:fld id="{D19376C2-EBD2-B34C-A704-161ADBF11641}" type="slidenum">
              <a:rPr lang="en-US" smtClean="0"/>
              <a:pPr>
                <a:defRPr/>
              </a:pPr>
              <a:t>28</a:t>
            </a:fld>
            <a:endParaRPr lang="en-US"/>
          </a:p>
        </p:txBody>
      </p:sp>
    </p:spTree>
    <p:extLst>
      <p:ext uri="{BB962C8B-B14F-4D97-AF65-F5344CB8AC3E}">
        <p14:creationId xmlns:p14="http://schemas.microsoft.com/office/powerpoint/2010/main" val="1255880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144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eaLnBrk="1" hangingPunct="1"/>
              <a:endParaRPr lang="en-US" sz="2400">
                <a:latin typeface="Times New Roman"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6751 w 4917"/>
                <a:gd name="T3" fmla="*/ -1 h 1000"/>
                <a:gd name="T4" fmla="*/ 7515 w 4917"/>
                <a:gd name="T5" fmla="*/ 765 h 1000"/>
                <a:gd name="T6" fmla="*/ 6750 w 4917"/>
                <a:gd name="T7" fmla="*/ 1529 h 1000"/>
                <a:gd name="T8" fmla="*/ 0 w 4917"/>
                <a:gd name="T9" fmla="*/ 1529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127"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5128"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10"/>
          <p:cNvSpPr>
            <a:spLocks noGrp="1" noChangeArrowheads="1"/>
          </p:cNvSpPr>
          <p:nvPr>
            <p:ph type="ftr" sz="quarter" idx="10"/>
          </p:nvPr>
        </p:nvSpPr>
        <p:spPr>
          <a:xfrm>
            <a:off x="0" y="6248400"/>
            <a:ext cx="9144000" cy="457200"/>
          </a:xfrm>
        </p:spPr>
        <p:txBody>
          <a:bodyPr/>
          <a:lstStyle>
            <a:lvl1pPr algn="ct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143498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91582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30929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41341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3003084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68229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83224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5768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016765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4000245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5"/>
          <p:cNvSpPr>
            <a:spLocks noGrp="1" noChangeArrowheads="1"/>
          </p:cNvSpPr>
          <p:nvPr>
            <p:ph type="ftr" sz="quarter" idx="10"/>
          </p:nvPr>
        </p:nvSpPr>
        <p:spPr>
          <a:ln/>
        </p:spPr>
        <p:txBody>
          <a:bodyPr/>
          <a:lstStyle>
            <a:lvl1pPr>
              <a:defRPr/>
            </a:lvl1pPr>
          </a:lstStyle>
          <a:p>
            <a:pPr>
              <a:defRPr/>
            </a:pPr>
            <a:r>
              <a:rPr lang="en-US"/>
              <a:t>© Kristian Secor 2014 UC San Diego Extension Online Learning Course: Principles of User Experience</a:t>
            </a:r>
          </a:p>
        </p:txBody>
      </p:sp>
    </p:spTree>
    <p:extLst>
      <p:ext uri="{BB962C8B-B14F-4D97-AF65-F5344CB8AC3E}">
        <p14:creationId xmlns:p14="http://schemas.microsoft.com/office/powerpoint/2010/main" val="29032611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1"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1" hangingPunct="1"/>
              <a:endParaRPr lang="en-US" sz="2400">
                <a:latin typeface="Times New Roman" charset="0"/>
              </a:endParaRPr>
            </a:p>
          </p:txBody>
        </p:sp>
        <p:sp>
          <p:nvSpPr>
            <p:cNvPr id="1032" name="AutoShape 4"/>
            <p:cNvSpPr>
              <a:spLocks noChangeArrowheads="1"/>
            </p:cNvSpPr>
            <p:nvPr/>
          </p:nvSpPr>
          <p:spPr bwMode="blackWhite">
            <a:xfrm>
              <a:off x="0" y="96"/>
              <a:ext cx="5376" cy="768"/>
            </a:xfrm>
            <a:custGeom>
              <a:avLst/>
              <a:gdLst>
                <a:gd name="T0" fmla="*/ 0 w 7000"/>
                <a:gd name="T1" fmla="*/ 0 h 1000"/>
                <a:gd name="T2" fmla="*/ 2945 w 7000"/>
                <a:gd name="T3" fmla="*/ -1 h 1000"/>
                <a:gd name="T4" fmla="*/ 3171 w 7000"/>
                <a:gd name="T5" fmla="*/ 227 h 1000"/>
                <a:gd name="T6" fmla="*/ 2944 w 7000"/>
                <a:gd name="T7" fmla="*/ 453 h 1000"/>
                <a:gd name="T8" fmla="*/ 0 w 7000"/>
                <a:gd name="T9" fmla="*/ 453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33"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1" name="Rectangle 15"/>
          <p:cNvSpPr>
            <a:spLocks noGrp="1" noChangeArrowheads="1"/>
          </p:cNvSpPr>
          <p:nvPr>
            <p:ph type="ftr" sz="quarter" idx="3"/>
          </p:nvPr>
        </p:nvSpPr>
        <p:spPr bwMode="auto">
          <a:xfrm>
            <a:off x="457200" y="6248400"/>
            <a:ext cx="655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50000"/>
              </a:spcBef>
              <a:defRPr sz="1000">
                <a:cs typeface="Arial" charset="0"/>
              </a:defRPr>
            </a:lvl1pPr>
          </a:lstStyle>
          <a:p>
            <a:pPr>
              <a:defRPr/>
            </a:pPr>
            <a:r>
              <a:rPr lang="en-US"/>
              <a:t>© Kristian Secor 2014 UC San Diego Extension Online Learning Course: Principles of User Experience</a:t>
            </a:r>
          </a:p>
        </p:txBody>
      </p:sp>
      <p:sp>
        <p:nvSpPr>
          <p:cNvPr id="4112" name="Text Box 16"/>
          <p:cNvSpPr txBox="1">
            <a:spLocks noChangeArrowheads="1"/>
          </p:cNvSpPr>
          <p:nvPr userDrawn="1"/>
        </p:nvSpPr>
        <p:spPr bwMode="auto">
          <a:xfrm>
            <a:off x="8229600" y="6477000"/>
            <a:ext cx="533400" cy="24447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fld id="{3CDCB9BD-CFA8-9F41-AA19-3EF7EEE4652C}" type="slidenum">
              <a:rPr lang="en-US" sz="1000" smtClean="0"/>
              <a:pPr>
                <a:spcBef>
                  <a:spcPct val="50000"/>
                </a:spcBef>
                <a:defRPr/>
              </a:pPr>
              <a:t>‹#›</a:t>
            </a:fld>
            <a:endParaRPr lang="en-US" sz="1000" smtClean="0"/>
          </a:p>
        </p:txBody>
      </p:sp>
    </p:spTree>
  </p:cSld>
  <p:clrMap bg1="lt1" tx1="dk1" bg2="lt2" tx2="dk2" accent1="accent1" accent2="accent2" accent3="accent3" accent4="accent4" accent5="accent5" accent6="accent6" hlink="hlink" folHlink="folHlink"/>
  <p:sldLayoutIdLst>
    <p:sldLayoutId id="2147483768"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iming>
    <p:tnLst>
      <p:par>
        <p:cTn xmlns:p14="http://schemas.microsoft.com/office/powerpoint/2010/main" id="1" dur="indefinite" restart="never" nodeType="tmRoot"/>
      </p:par>
    </p:tnLst>
  </p:timing>
  <p:hf sldNum="0" hdr="0" dt="0"/>
  <p:txStyles>
    <p:titleStyle>
      <a:lvl1pPr algn="l" rtl="0" eaLnBrk="0" fontAlgn="base" hangingPunct="0">
        <a:spcBef>
          <a:spcPct val="0"/>
        </a:spcBef>
        <a:spcAft>
          <a:spcPct val="0"/>
        </a:spcAft>
        <a:defRPr sz="4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2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emf"/><Relationship Id="rId5" Type="http://schemas.openxmlformats.org/officeDocument/2006/relationships/image" Target="../media/image2.png"/><Relationship Id="rId1" Type="http://schemas.microsoft.com/office/2007/relationships/media" Target="../media/media10.wav"/><Relationship Id="rId2" Type="http://schemas.openxmlformats.org/officeDocument/2006/relationships/audio" Target="../media/media10.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1.wav"/><Relationship Id="rId2" Type="http://schemas.openxmlformats.org/officeDocument/2006/relationships/audio" Target="../media/media11.wav"/></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2.wav"/><Relationship Id="rId2" Type="http://schemas.openxmlformats.org/officeDocument/2006/relationships/audio" Target="../media/media12.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3.wav"/><Relationship Id="rId2" Type="http://schemas.openxmlformats.org/officeDocument/2006/relationships/audio" Target="../media/media13.wav"/></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4.wav"/><Relationship Id="rId2" Type="http://schemas.openxmlformats.org/officeDocument/2006/relationships/audio" Target="../media/media14.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5.wav"/><Relationship Id="rId2" Type="http://schemas.openxmlformats.org/officeDocument/2006/relationships/audio" Target="../media/media15.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6.wav"/><Relationship Id="rId2" Type="http://schemas.openxmlformats.org/officeDocument/2006/relationships/audio" Target="../media/media16.wa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7.wav"/><Relationship Id="rId2" Type="http://schemas.openxmlformats.org/officeDocument/2006/relationships/audio" Target="../media/media17.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8.wav"/><Relationship Id="rId2" Type="http://schemas.openxmlformats.org/officeDocument/2006/relationships/audio" Target="../media/media18.wav"/></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19.wav"/><Relationship Id="rId2"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emf"/><Relationship Id="rId5" Type="http://schemas.openxmlformats.org/officeDocument/2006/relationships/image" Target="../media/image2.png"/><Relationship Id="rId1" Type="http://schemas.microsoft.com/office/2007/relationships/media" Target="../media/media2.wav"/><Relationship Id="rId2" Type="http://schemas.openxmlformats.org/officeDocument/2006/relationships/audio" Target="../media/media2.wav"/></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0.wav"/><Relationship Id="rId2" Type="http://schemas.openxmlformats.org/officeDocument/2006/relationships/audio" Target="../media/media20.wav"/></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1.wav"/><Relationship Id="rId2" Type="http://schemas.openxmlformats.org/officeDocument/2006/relationships/audio" Target="../media/media21.wav"/></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2.wav"/><Relationship Id="rId2" Type="http://schemas.openxmlformats.org/officeDocument/2006/relationships/audio" Target="../media/media22.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3.wav"/><Relationship Id="rId2" Type="http://schemas.openxmlformats.org/officeDocument/2006/relationships/audio" Target="../media/media23.wav"/></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4.wav"/><Relationship Id="rId2" Type="http://schemas.openxmlformats.org/officeDocument/2006/relationships/audio" Target="../media/media24.wav"/></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jpeg"/><Relationship Id="rId5" Type="http://schemas.openxmlformats.org/officeDocument/2006/relationships/image" Target="../media/image2.png"/><Relationship Id="rId1" Type="http://schemas.microsoft.com/office/2007/relationships/media" Target="../media/media25.wav"/><Relationship Id="rId2" Type="http://schemas.openxmlformats.org/officeDocument/2006/relationships/audio" Target="../media/media25.wav"/></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6.wav"/><Relationship Id="rId2" Type="http://schemas.openxmlformats.org/officeDocument/2006/relationships/audio" Target="../media/media26.wav"/></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7.wav"/><Relationship Id="rId2" Type="http://schemas.openxmlformats.org/officeDocument/2006/relationships/audio" Target="../media/media27.wav"/></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2.png"/><Relationship Id="rId1" Type="http://schemas.microsoft.com/office/2007/relationships/media" Target="../media/media28.wav"/><Relationship Id="rId2" Type="http://schemas.openxmlformats.org/officeDocument/2006/relationships/audio" Target="../media/media28.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29.wav"/><Relationship Id="rId2" Type="http://schemas.openxmlformats.org/officeDocument/2006/relationships/audio" Target="../media/media29.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wav"/><Relationship Id="rId2" Type="http://schemas.openxmlformats.org/officeDocument/2006/relationships/audio" Target="../media/media3.wav"/></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0.wav"/><Relationship Id="rId2" Type="http://schemas.openxmlformats.org/officeDocument/2006/relationships/audio" Target="../media/media30.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1.wav"/><Relationship Id="rId2" Type="http://schemas.openxmlformats.org/officeDocument/2006/relationships/audio" Target="../media/media31.wav"/></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2.wav"/><Relationship Id="rId2" Type="http://schemas.openxmlformats.org/officeDocument/2006/relationships/audio" Target="../media/media32.wav"/></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33.wav"/><Relationship Id="rId2" Type="http://schemas.openxmlformats.org/officeDocument/2006/relationships/audio" Target="../media/media3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emf"/><Relationship Id="rId5" Type="http://schemas.openxmlformats.org/officeDocument/2006/relationships/image" Target="../media/image2.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image" Target="../media/image4.emf"/><Relationship Id="rId5" Type="http://schemas.openxmlformats.org/officeDocument/2006/relationships/image" Target="../media/image2.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0"/>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000" dirty="0">
                <a:cs typeface="Arial" charset="0"/>
              </a:rPr>
              <a:t>© Kristian Secor 2014 UC San Diego Extension Online Learning Course: Principles of User Experience</a:t>
            </a:r>
          </a:p>
        </p:txBody>
      </p:sp>
      <p:sp>
        <p:nvSpPr>
          <p:cNvPr id="15362" name="Rectangle 2"/>
          <p:cNvSpPr>
            <a:spLocks noGrp="1" noChangeArrowheads="1"/>
          </p:cNvSpPr>
          <p:nvPr>
            <p:ph type="ctrTitle"/>
          </p:nvPr>
        </p:nvSpPr>
        <p:spPr/>
        <p:txBody>
          <a:bodyPr/>
          <a:lstStyle/>
          <a:p>
            <a:pPr eaLnBrk="1" hangingPunct="1"/>
            <a:r>
              <a:rPr lang="en-US" sz="4200" dirty="0">
                <a:latin typeface="Arial" charset="0"/>
                <a:ea typeface="ＭＳ Ｐゴシック" charset="0"/>
                <a:cs typeface="ＭＳ Ｐゴシック" charset="0"/>
              </a:rPr>
              <a:t>Session </a:t>
            </a:r>
            <a:r>
              <a:rPr lang="en-US" sz="4200" dirty="0" smtClean="0">
                <a:latin typeface="Arial" charset="0"/>
                <a:ea typeface="ＭＳ Ｐゴシック" charset="0"/>
                <a:cs typeface="ＭＳ Ｐゴシック" charset="0"/>
              </a:rPr>
              <a:t>#</a:t>
            </a:r>
            <a:r>
              <a:rPr lang="en-US" sz="4200" smtClean="0">
                <a:latin typeface="Arial" charset="0"/>
                <a:ea typeface="ＭＳ Ｐゴシック" charset="0"/>
                <a:cs typeface="ＭＳ Ｐゴシック" charset="0"/>
              </a:rPr>
              <a:t>9:Prototyping</a:t>
            </a:r>
            <a:endParaRPr lang="en-US" sz="4200" dirty="0">
              <a:latin typeface="Arial" charset="0"/>
              <a:ea typeface="ＭＳ Ｐゴシック" charset="0"/>
              <a:cs typeface="ＭＳ Ｐゴシック" charset="0"/>
            </a:endParaRPr>
          </a:p>
        </p:txBody>
      </p:sp>
      <p:pic>
        <p:nvPicPr>
          <p:cNvPr id="15363" name="Picture 7" descr="keyboar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4343400"/>
            <a:ext cx="2387600"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9"/>
          <p:cNvSpPr>
            <a:spLocks noGrp="1" noChangeArrowheads="1"/>
          </p:cNvSpPr>
          <p:nvPr>
            <p:ph type="subTitle" idx="1"/>
          </p:nvPr>
        </p:nvSpPr>
        <p:spPr/>
        <p:txBody>
          <a:bodyPr/>
          <a:lstStyle/>
          <a:p>
            <a:pPr eaLnBrk="1" hangingPunct="1">
              <a:buFont typeface="Wingdings" charset="0"/>
              <a:buNone/>
            </a:pPr>
            <a:endParaRPr lang="en-US" dirty="0">
              <a:latin typeface="Arial" charset="0"/>
              <a:ea typeface="ＭＳ Ｐゴシック" charset="0"/>
              <a:cs typeface="ＭＳ Ｐゴシック" charset="0"/>
            </a:endParaRP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a:latin typeface="Arial" charset="0"/>
                <a:cs typeface="Arial"/>
              </a:rPr>
              <a:t>Local prototypes</a:t>
            </a:r>
          </a:p>
        </p:txBody>
      </p:sp>
      <p:pic>
        <p:nvPicPr>
          <p:cNvPr id="35844" name="Picture 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0" y="1820863"/>
            <a:ext cx="9144000" cy="38830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26627"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20010963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4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pPr eaLnBrk="1" hangingPunct="1">
              <a:defRPr/>
            </a:pPr>
            <a:r>
              <a:rPr lang="en-US">
                <a:latin typeface="Arial" charset="0"/>
                <a:cs typeface="Arial"/>
              </a:rPr>
              <a:t>Local prototypes</a:t>
            </a:r>
          </a:p>
        </p:txBody>
      </p:sp>
      <p:sp>
        <p:nvSpPr>
          <p:cNvPr id="223235" name="Rectangle 3"/>
          <p:cNvSpPr>
            <a:spLocks noGrp="1" noChangeArrowheads="1"/>
          </p:cNvSpPr>
          <p:nvPr>
            <p:ph idx="1"/>
          </p:nvPr>
        </p:nvSpPr>
        <p:spPr/>
        <p:txBody>
          <a:bodyPr/>
          <a:lstStyle/>
          <a:p>
            <a:pPr eaLnBrk="1" hangingPunct="1">
              <a:defRPr/>
            </a:pPr>
            <a:r>
              <a:rPr lang="en-US">
                <a:latin typeface="Arial" charset="0"/>
                <a:cs typeface="Arial"/>
              </a:rPr>
              <a:t>Examples</a:t>
            </a:r>
          </a:p>
          <a:p>
            <a:pPr lvl="1" eaLnBrk="1" hangingPunct="1">
              <a:defRPr/>
            </a:pPr>
            <a:r>
              <a:rPr lang="en-US">
                <a:latin typeface="Arial" charset="0"/>
              </a:rPr>
              <a:t>Appearance of an icon</a:t>
            </a:r>
          </a:p>
          <a:p>
            <a:pPr lvl="1" eaLnBrk="1" hangingPunct="1">
              <a:defRPr/>
            </a:pPr>
            <a:r>
              <a:rPr lang="en-US">
                <a:latin typeface="Arial" charset="0"/>
              </a:rPr>
              <a:t>Wording of message</a:t>
            </a:r>
          </a:p>
          <a:p>
            <a:pPr lvl="1" eaLnBrk="1" hangingPunct="1">
              <a:defRPr/>
            </a:pPr>
            <a:r>
              <a:rPr lang="en-US">
                <a:latin typeface="Arial" charset="0"/>
              </a:rPr>
              <a:t>Behavior of individual function</a:t>
            </a:r>
          </a:p>
          <a:p>
            <a:pPr eaLnBrk="1" hangingPunct="1">
              <a:defRPr/>
            </a:pPr>
            <a:r>
              <a:rPr lang="en-US">
                <a:latin typeface="Arial" charset="0"/>
                <a:cs typeface="Arial"/>
              </a:rPr>
              <a:t>Good for when your design team just can't decide a small part of design</a:t>
            </a:r>
          </a:p>
          <a:p>
            <a:pPr eaLnBrk="1" hangingPunct="1">
              <a:defRPr/>
            </a:pPr>
            <a:endParaRPr lang="en-US">
              <a:cs typeface="Arial"/>
            </a:endParaRPr>
          </a:p>
        </p:txBody>
      </p:sp>
      <p:sp>
        <p:nvSpPr>
          <p:cNvPr id="25603" name="Footer Placeholder 1"/>
          <p:cNvSpPr>
            <a:spLocks noGrp="1"/>
          </p:cNvSpPr>
          <p:nvPr>
            <p:ph type="ftr" sz="quarter" idx="4294967295"/>
          </p:nvPr>
        </p:nvSpPr>
        <p:spPr bwMode="auto">
          <a:xfrm>
            <a:off x="457200" y="6248400"/>
            <a:ext cx="7696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932891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8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a:latin typeface="Arial" charset="0"/>
                <a:cs typeface="Arial"/>
              </a:rPr>
              <a:t>Fidelity of prototypes</a:t>
            </a:r>
          </a:p>
        </p:txBody>
      </p:sp>
      <p:sp>
        <p:nvSpPr>
          <p:cNvPr id="36867" name="Rectangle 3"/>
          <p:cNvSpPr>
            <a:spLocks noGrp="1" noChangeArrowheads="1"/>
          </p:cNvSpPr>
          <p:nvPr>
            <p:ph idx="1"/>
          </p:nvPr>
        </p:nvSpPr>
        <p:spPr/>
        <p:txBody>
          <a:bodyPr/>
          <a:lstStyle/>
          <a:p>
            <a:pPr eaLnBrk="1" hangingPunct="1">
              <a:defRPr/>
            </a:pPr>
            <a:r>
              <a:rPr lang="en-US">
                <a:latin typeface="Arial" charset="0"/>
                <a:ea typeface="ＭＳ Ｐゴシック" charset="0"/>
                <a:cs typeface="Arial"/>
              </a:rPr>
              <a:t>Reflects how </a:t>
            </a:r>
            <a:r>
              <a:rPr lang="ja-JP" altLang="en-US">
                <a:latin typeface="Arial" charset="0"/>
                <a:ea typeface="ＭＳ Ｐゴシック" charset="0"/>
                <a:cs typeface="Arial"/>
              </a:rPr>
              <a:t>“</a:t>
            </a:r>
            <a:r>
              <a:rPr lang="en-US" altLang="ja-JP">
                <a:latin typeface="Arial" charset="0"/>
                <a:ea typeface="ＭＳ Ｐゴシック" charset="0"/>
                <a:cs typeface="Arial"/>
              </a:rPr>
              <a:t>finished</a:t>
            </a:r>
            <a:r>
              <a:rPr lang="ja-JP" altLang="en-US">
                <a:latin typeface="Arial" charset="0"/>
                <a:ea typeface="ＭＳ Ｐゴシック" charset="0"/>
                <a:cs typeface="Arial"/>
              </a:rPr>
              <a:t>”</a:t>
            </a:r>
            <a:r>
              <a:rPr lang="en-US" altLang="ja-JP">
                <a:latin typeface="Arial" charset="0"/>
                <a:ea typeface="ＭＳ Ｐゴシック" charset="0"/>
                <a:cs typeface="Arial"/>
              </a:rPr>
              <a:t> prototype is perceived to be by customers and users</a:t>
            </a:r>
          </a:p>
          <a:p>
            <a:pPr lvl="1" eaLnBrk="1" hangingPunct="1">
              <a:defRPr/>
            </a:pPr>
            <a:r>
              <a:rPr lang="en-US">
                <a:latin typeface="Arial" charset="0"/>
                <a:ea typeface="ＭＳ Ｐゴシック" charset="0"/>
              </a:rPr>
              <a:t>Not how authentic or correct underlying code is</a:t>
            </a:r>
          </a:p>
        </p:txBody>
      </p:sp>
      <p:sp>
        <p:nvSpPr>
          <p:cNvPr id="27651"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0672114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8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charset="0"/>
                <a:cs typeface="Arial"/>
              </a:rPr>
              <a:t>Low</a:t>
            </a:r>
            <a:r>
              <a:rPr lang="en-US" dirty="0" smtClean="0">
                <a:latin typeface="Arial" charset="0"/>
                <a:cs typeface="Arial"/>
              </a:rPr>
              <a:t>-fidelity </a:t>
            </a:r>
            <a:r>
              <a:rPr lang="en-US" dirty="0">
                <a:latin typeface="Arial" charset="0"/>
                <a:cs typeface="Arial"/>
              </a:rPr>
              <a:t>prototypes</a:t>
            </a:r>
          </a:p>
        </p:txBody>
      </p:sp>
      <p:sp>
        <p:nvSpPr>
          <p:cNvPr id="39939" name="Rectangle 3"/>
          <p:cNvSpPr>
            <a:spLocks noGrp="1" noChangeArrowheads="1"/>
          </p:cNvSpPr>
          <p:nvPr>
            <p:ph idx="1"/>
          </p:nvPr>
        </p:nvSpPr>
        <p:spPr/>
        <p:txBody>
          <a:bodyPr/>
          <a:lstStyle/>
          <a:p>
            <a:pPr eaLnBrk="1" hangingPunct="1"/>
            <a:r>
              <a:rPr lang="en-US">
                <a:latin typeface="Arial" charset="0"/>
                <a:ea typeface="ＭＳ Ｐゴシック" charset="0"/>
              </a:rPr>
              <a:t>Low fidelity can be paper prototype or simple wireframe </a:t>
            </a:r>
          </a:p>
          <a:p>
            <a:pPr eaLnBrk="1" hangingPunct="1"/>
            <a:r>
              <a:rPr lang="en-US">
                <a:latin typeface="Arial" charset="0"/>
                <a:ea typeface="ＭＳ Ｐゴシック" charset="0"/>
              </a:rPr>
              <a:t>Not faithful representations of details of look, feel, and behavior</a:t>
            </a:r>
          </a:p>
          <a:p>
            <a:pPr eaLnBrk="1" hangingPunct="1"/>
            <a:r>
              <a:rPr lang="en-US">
                <a:latin typeface="Arial" charset="0"/>
                <a:ea typeface="ＭＳ Ｐゴシック" charset="0"/>
              </a:rPr>
              <a:t>Give rather high-level, more abstract impressions of intended design</a:t>
            </a:r>
          </a:p>
        </p:txBody>
      </p:sp>
      <p:sp>
        <p:nvSpPr>
          <p:cNvPr id="28675"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8974060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eaLnBrk="1" hangingPunct="1">
              <a:defRPr/>
            </a:pPr>
            <a:r>
              <a:rPr lang="en-US" dirty="0">
                <a:latin typeface="Arial" charset="0"/>
                <a:cs typeface="Arial"/>
              </a:rPr>
              <a:t>Low</a:t>
            </a:r>
            <a:r>
              <a:rPr lang="en-US" dirty="0" smtClean="0">
                <a:latin typeface="Arial" charset="0"/>
                <a:cs typeface="Arial"/>
              </a:rPr>
              <a:t>-fidelity </a:t>
            </a:r>
            <a:r>
              <a:rPr lang="en-US" dirty="0">
                <a:latin typeface="Arial" charset="0"/>
                <a:cs typeface="Arial"/>
              </a:rPr>
              <a:t>prototypes</a:t>
            </a:r>
          </a:p>
        </p:txBody>
      </p:sp>
      <p:sp>
        <p:nvSpPr>
          <p:cNvPr id="224259" name="Rectangle 3"/>
          <p:cNvSpPr>
            <a:spLocks noGrp="1" noChangeArrowheads="1"/>
          </p:cNvSpPr>
          <p:nvPr>
            <p:ph idx="1"/>
          </p:nvPr>
        </p:nvSpPr>
        <p:spPr/>
        <p:txBody>
          <a:bodyPr/>
          <a:lstStyle/>
          <a:p>
            <a:pPr eaLnBrk="1" hangingPunct="1">
              <a:defRPr/>
            </a:pPr>
            <a:r>
              <a:rPr lang="en-US">
                <a:latin typeface="Arial" charset="0"/>
                <a:cs typeface="Arial"/>
              </a:rPr>
              <a:t>Appropriate when design details</a:t>
            </a:r>
          </a:p>
          <a:p>
            <a:pPr lvl="1" eaLnBrk="1" hangingPunct="1">
              <a:defRPr/>
            </a:pPr>
            <a:r>
              <a:rPr lang="en-US">
                <a:latin typeface="Arial" charset="0"/>
              </a:rPr>
              <a:t>Have not been decided</a:t>
            </a:r>
          </a:p>
          <a:p>
            <a:pPr lvl="1" eaLnBrk="1" hangingPunct="1">
              <a:defRPr/>
            </a:pPr>
            <a:r>
              <a:rPr lang="en-US">
                <a:latin typeface="Arial" charset="0"/>
              </a:rPr>
              <a:t>Are likely to change</a:t>
            </a:r>
          </a:p>
          <a:p>
            <a:pPr eaLnBrk="1" hangingPunct="1">
              <a:defRPr/>
            </a:pPr>
            <a:r>
              <a:rPr lang="en-US">
                <a:latin typeface="Arial" charset="0"/>
                <a:cs typeface="Arial"/>
              </a:rPr>
              <a:t>Proven that test users can take them seriously</a:t>
            </a:r>
          </a:p>
          <a:p>
            <a:pPr eaLnBrk="1" hangingPunct="1">
              <a:defRPr/>
            </a:pPr>
            <a:r>
              <a:rPr lang="en-US">
                <a:latin typeface="Arial" charset="0"/>
                <a:cs typeface="Arial"/>
              </a:rPr>
              <a:t>Proven effective in design evaluations </a:t>
            </a:r>
          </a:p>
          <a:p>
            <a:pPr eaLnBrk="1" hangingPunct="1">
              <a:defRPr/>
            </a:pPr>
            <a:endParaRPr lang="en-US">
              <a:cs typeface="Arial"/>
            </a:endParaRPr>
          </a:p>
        </p:txBody>
      </p:sp>
      <p:sp>
        <p:nvSpPr>
          <p:cNvPr id="29699"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0496244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defRPr/>
            </a:pPr>
            <a:r>
              <a:rPr lang="en-US">
                <a:latin typeface="Arial" charset="0"/>
                <a:cs typeface="Arial"/>
              </a:rPr>
              <a:t>Testimonial</a:t>
            </a:r>
          </a:p>
        </p:txBody>
      </p:sp>
      <p:sp>
        <p:nvSpPr>
          <p:cNvPr id="49155" name="Rectangle 3"/>
          <p:cNvSpPr>
            <a:spLocks noGrp="1" noChangeArrowheads="1"/>
          </p:cNvSpPr>
          <p:nvPr>
            <p:ph idx="1"/>
          </p:nvPr>
        </p:nvSpPr>
        <p:spPr>
          <a:xfrm>
            <a:off x="457200" y="1447800"/>
            <a:ext cx="8229600" cy="4525963"/>
          </a:xfrm>
        </p:spPr>
        <p:txBody>
          <a:bodyPr/>
          <a:lstStyle/>
          <a:p>
            <a:pPr eaLnBrk="1" hangingPunct="1">
              <a:defRPr/>
            </a:pPr>
            <a:r>
              <a:rPr lang="en-US" dirty="0">
                <a:latin typeface="Arial" charset="0"/>
                <a:cs typeface="Arial"/>
              </a:rPr>
              <a:t>A former student, after </a:t>
            </a:r>
            <a:r>
              <a:rPr lang="en-US" dirty="0" smtClean="0">
                <a:latin typeface="Arial" charset="0"/>
                <a:cs typeface="Arial"/>
              </a:rPr>
              <a:t>doing </a:t>
            </a:r>
            <a:r>
              <a:rPr lang="en-US" dirty="0" err="1" smtClean="0">
                <a:latin typeface="Arial" charset="0"/>
                <a:cs typeface="Arial"/>
              </a:rPr>
              <a:t>ux</a:t>
            </a:r>
            <a:r>
              <a:rPr lang="en-US" dirty="0" smtClean="0">
                <a:latin typeface="Arial" charset="0"/>
                <a:cs typeface="Arial"/>
              </a:rPr>
              <a:t> project:</a:t>
            </a:r>
            <a:endParaRPr lang="en-US" dirty="0">
              <a:latin typeface="Arial" charset="0"/>
              <a:cs typeface="Arial"/>
            </a:endParaRPr>
          </a:p>
          <a:p>
            <a:pPr eaLnBrk="1" hangingPunct="1">
              <a:lnSpc>
                <a:spcPct val="110000"/>
              </a:lnSpc>
              <a:buFontTx/>
              <a:buNone/>
              <a:defRPr/>
            </a:pPr>
            <a:r>
              <a:rPr lang="en-US" sz="2400" dirty="0">
                <a:cs typeface="Arial"/>
              </a:rPr>
              <a:t>After doing some of the tests I have to concede that paper prototypes are useful. Reviewing screenshots with the customer did not catch some pretty obvious usability problems and now it is hard to modify the computer prototype. Another problem is that we did not get as complete a coverage with the screenshots of the system as we thought and had to improvise some functionality pretty quickly. I think someone had told me about that . . . . </a:t>
            </a:r>
          </a:p>
        </p:txBody>
      </p:sp>
      <p:sp>
        <p:nvSpPr>
          <p:cNvPr id="30723"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6743323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defRPr/>
            </a:pPr>
            <a:r>
              <a:rPr lang="en-US">
                <a:latin typeface="Arial" charset="0"/>
                <a:cs typeface="Arial"/>
              </a:rPr>
              <a:t>Medium-fidelity prototypes</a:t>
            </a:r>
          </a:p>
        </p:txBody>
      </p:sp>
      <p:sp>
        <p:nvSpPr>
          <p:cNvPr id="51203" name="Rectangle 3"/>
          <p:cNvSpPr>
            <a:spLocks noGrp="1" noChangeArrowheads="1"/>
          </p:cNvSpPr>
          <p:nvPr>
            <p:ph idx="1"/>
          </p:nvPr>
        </p:nvSpPr>
        <p:spPr/>
        <p:txBody>
          <a:bodyPr/>
          <a:lstStyle/>
          <a:p>
            <a:pPr eaLnBrk="1" hangingPunct="1"/>
            <a:r>
              <a:rPr lang="en-US">
                <a:latin typeface="Arial" charset="0"/>
                <a:ea typeface="ＭＳ Ｐゴシック" charset="0"/>
              </a:rPr>
              <a:t>Sometimes you need a prototype with a level in between low and high fidelity</a:t>
            </a:r>
          </a:p>
          <a:p>
            <a:pPr eaLnBrk="1" hangingPunct="1"/>
            <a:r>
              <a:rPr lang="en-US">
                <a:latin typeface="Arial" charset="0"/>
                <a:ea typeface="ＭＳ Ｐゴシック" charset="0"/>
              </a:rPr>
              <a:t>Usually means wireframes because wireframes can be made at almost any level of fidelity</a:t>
            </a:r>
          </a:p>
        </p:txBody>
      </p:sp>
      <p:sp>
        <p:nvSpPr>
          <p:cNvPr id="31747"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23016835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pPr eaLnBrk="1" hangingPunct="1">
              <a:defRPr/>
            </a:pPr>
            <a:r>
              <a:rPr lang="en-US">
                <a:latin typeface="Arial" charset="0"/>
                <a:cs typeface="Arial"/>
              </a:rPr>
              <a:t>Medium-fidelity prototypes</a:t>
            </a:r>
          </a:p>
        </p:txBody>
      </p:sp>
      <p:sp>
        <p:nvSpPr>
          <p:cNvPr id="225283" name="Rectangle 3"/>
          <p:cNvSpPr>
            <a:spLocks noGrp="1" noChangeArrowheads="1"/>
          </p:cNvSpPr>
          <p:nvPr>
            <p:ph idx="1"/>
          </p:nvPr>
        </p:nvSpPr>
        <p:spPr/>
        <p:txBody>
          <a:bodyPr/>
          <a:lstStyle/>
          <a:p>
            <a:pPr eaLnBrk="1" hangingPunct="1">
              <a:defRPr/>
            </a:pPr>
            <a:r>
              <a:rPr lang="en-US">
                <a:latin typeface="Arial" charset="0"/>
                <a:cs typeface="Arial"/>
              </a:rPr>
              <a:t>Good for intermediate design and early detailed design</a:t>
            </a:r>
          </a:p>
          <a:p>
            <a:pPr eaLnBrk="1" hangingPunct="1">
              <a:defRPr/>
            </a:pPr>
            <a:r>
              <a:rPr lang="en-US">
                <a:latin typeface="Arial" charset="0"/>
                <a:cs typeface="Arial"/>
              </a:rPr>
              <a:t>To show</a:t>
            </a:r>
          </a:p>
          <a:p>
            <a:pPr lvl="1" eaLnBrk="1" hangingPunct="1">
              <a:defRPr/>
            </a:pPr>
            <a:r>
              <a:rPr lang="en-US">
                <a:latin typeface="Arial" charset="0"/>
              </a:rPr>
              <a:t>Layout</a:t>
            </a:r>
          </a:p>
          <a:p>
            <a:pPr lvl="1" eaLnBrk="1" hangingPunct="1">
              <a:defRPr/>
            </a:pPr>
            <a:r>
              <a:rPr lang="en-US">
                <a:latin typeface="Arial" charset="0"/>
              </a:rPr>
              <a:t>Breadth of user interface objects</a:t>
            </a:r>
          </a:p>
          <a:p>
            <a:pPr lvl="1" eaLnBrk="1" hangingPunct="1">
              <a:defRPr/>
            </a:pPr>
            <a:r>
              <a:rPr lang="en-US">
                <a:latin typeface="Arial" charset="0"/>
              </a:rPr>
              <a:t>Some work flow </a:t>
            </a:r>
          </a:p>
          <a:p>
            <a:pPr eaLnBrk="1" hangingPunct="1">
              <a:defRPr/>
            </a:pPr>
            <a:endParaRPr lang="en-US">
              <a:cs typeface="Arial"/>
            </a:endParaRPr>
          </a:p>
        </p:txBody>
      </p:sp>
      <p:sp>
        <p:nvSpPr>
          <p:cNvPr id="32771"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17993729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9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a:latin typeface="Arial" charset="0"/>
                <a:cs typeface="Arial"/>
              </a:rPr>
              <a:t>High-fidelity prototypes</a:t>
            </a:r>
          </a:p>
        </p:txBody>
      </p:sp>
      <p:sp>
        <p:nvSpPr>
          <p:cNvPr id="59395" name="Rectangle 3"/>
          <p:cNvSpPr>
            <a:spLocks noGrp="1" noChangeArrowheads="1"/>
          </p:cNvSpPr>
          <p:nvPr>
            <p:ph idx="1"/>
          </p:nvPr>
        </p:nvSpPr>
        <p:spPr/>
        <p:txBody>
          <a:bodyPr/>
          <a:lstStyle/>
          <a:p>
            <a:pPr eaLnBrk="1" hangingPunct="1">
              <a:defRPr/>
            </a:pPr>
            <a:r>
              <a:rPr lang="en-US">
                <a:latin typeface="Arial" charset="0"/>
                <a:cs typeface="Arial"/>
              </a:rPr>
              <a:t>Include details of appearance and interaction behavior</a:t>
            </a:r>
          </a:p>
          <a:p>
            <a:pPr eaLnBrk="1" hangingPunct="1">
              <a:defRPr/>
            </a:pPr>
            <a:r>
              <a:rPr lang="en-US">
                <a:latin typeface="Arial" charset="0"/>
                <a:cs typeface="Arial"/>
              </a:rPr>
              <a:t>Required to evaluate design details </a:t>
            </a:r>
          </a:p>
          <a:p>
            <a:pPr eaLnBrk="1" hangingPunct="1">
              <a:defRPr/>
            </a:pPr>
            <a:r>
              <a:rPr lang="en-US">
                <a:latin typeface="Arial" charset="0"/>
                <a:cs typeface="Arial"/>
              </a:rPr>
              <a:t>How users can see complete (in sense of realism) design</a:t>
            </a:r>
          </a:p>
        </p:txBody>
      </p:sp>
      <p:sp>
        <p:nvSpPr>
          <p:cNvPr id="33795"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95711200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defRPr/>
            </a:pPr>
            <a:r>
              <a:rPr lang="en-US">
                <a:latin typeface="Arial" charset="0"/>
                <a:cs typeface="Arial"/>
              </a:rPr>
              <a:t>High-fidelity prototypes</a:t>
            </a:r>
          </a:p>
        </p:txBody>
      </p:sp>
      <p:sp>
        <p:nvSpPr>
          <p:cNvPr id="63491" name="Rectangle 3"/>
          <p:cNvSpPr>
            <a:spLocks noGrp="1" noChangeArrowheads="1"/>
          </p:cNvSpPr>
          <p:nvPr>
            <p:ph idx="1"/>
          </p:nvPr>
        </p:nvSpPr>
        <p:spPr/>
        <p:txBody>
          <a:bodyPr/>
          <a:lstStyle/>
          <a:p>
            <a:pPr eaLnBrk="1" hangingPunct="1">
              <a:defRPr/>
            </a:pPr>
            <a:r>
              <a:rPr lang="en-US">
                <a:latin typeface="Arial" charset="0"/>
                <a:cs typeface="Arial"/>
              </a:rPr>
              <a:t>Still less expensive and faster than programming final product</a:t>
            </a:r>
          </a:p>
          <a:p>
            <a:pPr eaLnBrk="1" hangingPunct="1">
              <a:defRPr/>
            </a:pPr>
            <a:r>
              <a:rPr lang="en-US">
                <a:latin typeface="Arial" charset="0"/>
                <a:cs typeface="Arial"/>
              </a:rPr>
              <a:t>Useful as advance sales demos</a:t>
            </a:r>
          </a:p>
          <a:p>
            <a:pPr lvl="1" eaLnBrk="1" hangingPunct="1">
              <a:defRPr/>
            </a:pPr>
            <a:r>
              <a:rPr lang="en-US">
                <a:latin typeface="Arial" charset="0"/>
              </a:rPr>
              <a:t>For marketing</a:t>
            </a:r>
          </a:p>
          <a:p>
            <a:pPr lvl="1" eaLnBrk="1" hangingPunct="1">
              <a:defRPr/>
            </a:pPr>
            <a:r>
              <a:rPr lang="en-US">
                <a:latin typeface="Arial" charset="0"/>
              </a:rPr>
              <a:t>As demos for raising venture capital </a:t>
            </a:r>
          </a:p>
        </p:txBody>
      </p:sp>
      <p:sp>
        <p:nvSpPr>
          <p:cNvPr id="34819"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338023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228600"/>
            <a:ext cx="8229600" cy="1143000"/>
          </a:xfrm>
        </p:spPr>
        <p:txBody>
          <a:bodyPr/>
          <a:lstStyle/>
          <a:p>
            <a:pPr eaLnBrk="1" hangingPunct="1">
              <a:defRPr/>
            </a:pPr>
            <a:r>
              <a:rPr lang="en-US" dirty="0" smtClean="0">
                <a:latin typeface="Arial" charset="0"/>
                <a:cs typeface="Arial"/>
              </a:rPr>
              <a:t/>
            </a:r>
            <a:br>
              <a:rPr lang="en-US" dirty="0" smtClean="0">
                <a:latin typeface="Arial" charset="0"/>
                <a:cs typeface="Arial"/>
              </a:rPr>
            </a:br>
            <a:r>
              <a:rPr lang="en-US" dirty="0" smtClean="0">
                <a:latin typeface="Arial" charset="0"/>
                <a:cs typeface="Arial"/>
              </a:rPr>
              <a:t>Introduction </a:t>
            </a:r>
            <a:endParaRPr lang="en-US" dirty="0">
              <a:latin typeface="Arial" charset="0"/>
              <a:cs typeface="Arial"/>
            </a:endParaRPr>
          </a:p>
        </p:txBody>
      </p:sp>
      <p:sp>
        <p:nvSpPr>
          <p:cNvPr id="3075" name="Rectangle 3"/>
          <p:cNvSpPr>
            <a:spLocks noGrp="1" noChangeArrowheads="1"/>
          </p:cNvSpPr>
          <p:nvPr>
            <p:ph idx="1"/>
          </p:nvPr>
        </p:nvSpPr>
        <p:spPr>
          <a:xfrm>
            <a:off x="457200" y="685800"/>
            <a:ext cx="8229600" cy="4525963"/>
          </a:xfrm>
        </p:spPr>
        <p:txBody>
          <a:bodyPr/>
          <a:lstStyle/>
          <a:p>
            <a:pPr eaLnBrk="1" hangingPunct="1">
              <a:defRPr/>
            </a:pPr>
            <a:endParaRPr lang="en-US" dirty="0" smtClean="0">
              <a:latin typeface="Arial" charset="0"/>
              <a:ea typeface="ＭＳ Ｐゴシック" charset="0"/>
              <a:cs typeface="Arial"/>
            </a:endParaRPr>
          </a:p>
          <a:p>
            <a:pPr eaLnBrk="1" hangingPunct="1">
              <a:defRPr/>
            </a:pPr>
            <a:r>
              <a:rPr lang="en-US" dirty="0" smtClean="0">
                <a:latin typeface="Arial" charset="0"/>
                <a:ea typeface="ＭＳ Ｐゴシック" charset="0"/>
                <a:cs typeface="Arial"/>
              </a:rPr>
              <a:t>A </a:t>
            </a:r>
            <a:r>
              <a:rPr lang="en-US" dirty="0">
                <a:latin typeface="Arial" charset="0"/>
                <a:ea typeface="ＭＳ Ｐゴシック" charset="0"/>
                <a:cs typeface="Arial"/>
              </a:rPr>
              <a:t>way to evaluate design before it</a:t>
            </a:r>
            <a:r>
              <a:rPr lang="ja-JP" altLang="en-US" dirty="0">
                <a:latin typeface="Arial" charset="0"/>
                <a:ea typeface="ＭＳ Ｐゴシック" charset="0"/>
                <a:cs typeface="Arial"/>
              </a:rPr>
              <a:t>’</a:t>
            </a:r>
            <a:r>
              <a:rPr lang="en-US" altLang="ja-JP" dirty="0">
                <a:latin typeface="Arial" charset="0"/>
                <a:ea typeface="ＭＳ Ｐゴシック" charset="0"/>
                <a:cs typeface="Arial"/>
              </a:rPr>
              <a:t>s too late and too expensive</a:t>
            </a:r>
            <a:endParaRPr lang="en-US" dirty="0">
              <a:latin typeface="Arial" charset="0"/>
              <a:ea typeface="ＭＳ Ｐゴシック" charset="0"/>
              <a:cs typeface="Arial"/>
            </a:endParaRPr>
          </a:p>
        </p:txBody>
      </p:sp>
      <p:pic>
        <p:nvPicPr>
          <p:cNvPr id="1638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362200"/>
            <a:ext cx="4179888" cy="3470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0566665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1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a:latin typeface="Arial" charset="0"/>
                <a:cs typeface="Arial"/>
              </a:rPr>
              <a:t>Interactivity of prototypes </a:t>
            </a:r>
          </a:p>
        </p:txBody>
      </p:sp>
      <p:sp>
        <p:nvSpPr>
          <p:cNvPr id="68611" name="Rectangle 3"/>
          <p:cNvSpPr>
            <a:spLocks noGrp="1" noChangeArrowheads="1"/>
          </p:cNvSpPr>
          <p:nvPr>
            <p:ph idx="1"/>
          </p:nvPr>
        </p:nvSpPr>
        <p:spPr/>
        <p:txBody>
          <a:bodyPr/>
          <a:lstStyle/>
          <a:p>
            <a:pPr eaLnBrk="1" hangingPunct="1"/>
            <a:r>
              <a:rPr lang="en-US">
                <a:latin typeface="Arial" charset="0"/>
                <a:ea typeface="ＭＳ Ｐゴシック" charset="0"/>
              </a:rPr>
              <a:t>Another dimension for classifying types of prototypes </a:t>
            </a:r>
          </a:p>
        </p:txBody>
      </p:sp>
      <p:sp>
        <p:nvSpPr>
          <p:cNvPr id="35843" name="Footer Placeholder 1"/>
          <p:cNvSpPr>
            <a:spLocks noGrp="1"/>
          </p:cNvSpPr>
          <p:nvPr>
            <p:ph type="ftr" sz="quarter" idx="4294967295"/>
          </p:nvPr>
        </p:nvSpPr>
        <p:spPr bwMode="auto">
          <a:xfrm>
            <a:off x="457200" y="6248400"/>
            <a:ext cx="7696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1701828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8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eaLnBrk="1" hangingPunct="1">
              <a:defRPr/>
            </a:pPr>
            <a:r>
              <a:rPr lang="ja-JP" altLang="en-US">
                <a:latin typeface="Arial" charset="0"/>
                <a:ea typeface="ＭＳ Ｐゴシック" charset="0"/>
                <a:cs typeface="Arial"/>
              </a:rPr>
              <a:t>“</a:t>
            </a:r>
            <a:r>
              <a:rPr lang="en-US" altLang="ja-JP">
                <a:latin typeface="Arial" charset="0"/>
                <a:ea typeface="ＭＳ Ｐゴシック" charset="0"/>
                <a:cs typeface="Arial"/>
              </a:rPr>
              <a:t>Click-through</a:t>
            </a:r>
            <a:r>
              <a:rPr lang="ja-JP" altLang="en-US">
                <a:latin typeface="Arial" charset="0"/>
                <a:ea typeface="ＭＳ Ｐゴシック" charset="0"/>
                <a:cs typeface="Arial"/>
              </a:rPr>
              <a:t>”</a:t>
            </a:r>
            <a:r>
              <a:rPr lang="en-US" altLang="ja-JP">
                <a:latin typeface="Arial" charset="0"/>
                <a:ea typeface="ＭＳ Ｐゴシック" charset="0"/>
                <a:cs typeface="Arial"/>
              </a:rPr>
              <a:t> prototype</a:t>
            </a:r>
            <a:endParaRPr lang="en-US">
              <a:latin typeface="Arial" charset="0"/>
              <a:ea typeface="ＭＳ Ｐゴシック" charset="0"/>
              <a:cs typeface="Arial"/>
            </a:endParaRPr>
          </a:p>
        </p:txBody>
      </p:sp>
      <p:sp>
        <p:nvSpPr>
          <p:cNvPr id="226307" name="Rectangle 3"/>
          <p:cNvSpPr>
            <a:spLocks noGrp="1" noChangeArrowheads="1"/>
          </p:cNvSpPr>
          <p:nvPr>
            <p:ph idx="1"/>
          </p:nvPr>
        </p:nvSpPr>
        <p:spPr/>
        <p:txBody>
          <a:bodyPr/>
          <a:lstStyle/>
          <a:p>
            <a:pPr eaLnBrk="1" hangingPunct="1"/>
            <a:r>
              <a:rPr lang="en-US" sz="2800" dirty="0">
                <a:latin typeface="Arial" charset="0"/>
                <a:ea typeface="ＭＳ Ｐゴシック" charset="0"/>
              </a:rPr>
              <a:t>Some ability to respond to user actions</a:t>
            </a:r>
          </a:p>
          <a:p>
            <a:pPr eaLnBrk="1" hangingPunct="1"/>
            <a:r>
              <a:rPr lang="en-US" sz="2800" dirty="0">
                <a:latin typeface="Arial" charset="0"/>
                <a:ea typeface="ＭＳ Ｐゴシック" charset="0"/>
              </a:rPr>
              <a:t>Show interaction flow and some kinds of behavior</a:t>
            </a:r>
          </a:p>
          <a:p>
            <a:pPr lvl="1" eaLnBrk="1" hangingPunct="1"/>
            <a:r>
              <a:rPr lang="en-US" dirty="0">
                <a:latin typeface="Arial" charset="0"/>
                <a:ea typeface="ＭＳ Ｐゴシック" charset="0"/>
              </a:rPr>
              <a:t>Medium-fidelity prototype with some active links or buttons</a:t>
            </a:r>
          </a:p>
          <a:p>
            <a:pPr lvl="1" eaLnBrk="1" hangingPunct="1"/>
            <a:r>
              <a:rPr lang="en-US" dirty="0">
                <a:latin typeface="Arial" charset="0"/>
                <a:ea typeface="ＭＳ Ｐゴシック" charset="0"/>
              </a:rPr>
              <a:t>Allows sequencing through screens by clicking</a:t>
            </a:r>
          </a:p>
          <a:p>
            <a:pPr lvl="1" eaLnBrk="1" hangingPunct="1"/>
            <a:r>
              <a:rPr lang="en-US" dirty="0">
                <a:latin typeface="Arial" charset="0"/>
                <a:ea typeface="ＭＳ Ｐゴシック" charset="0"/>
              </a:rPr>
              <a:t>Usually no more functionality than that</a:t>
            </a:r>
          </a:p>
          <a:p>
            <a:pPr eaLnBrk="1" hangingPunct="1"/>
            <a:r>
              <a:rPr lang="en-US" sz="2800" dirty="0">
                <a:latin typeface="Arial" charset="0"/>
                <a:ea typeface="ＭＳ Ｐゴシック" charset="0"/>
              </a:rPr>
              <a:t>Wireframes are good for this</a:t>
            </a:r>
          </a:p>
          <a:p>
            <a:pPr eaLnBrk="1" hangingPunct="1"/>
            <a:endParaRPr lang="en-US" dirty="0">
              <a:latin typeface="Arial" charset="0"/>
              <a:ea typeface="ＭＳ Ｐゴシック" charset="0"/>
            </a:endParaRPr>
          </a:p>
        </p:txBody>
      </p:sp>
      <p:sp>
        <p:nvSpPr>
          <p:cNvPr id="36867"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8020777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4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a:latin typeface="Arial" charset="0"/>
                <a:cs typeface="Arial"/>
              </a:rPr>
              <a:t>A fully programmed prototype</a:t>
            </a:r>
          </a:p>
        </p:txBody>
      </p:sp>
      <p:sp>
        <p:nvSpPr>
          <p:cNvPr id="81923" name="Rectangle 3"/>
          <p:cNvSpPr>
            <a:spLocks noGrp="1" noChangeArrowheads="1"/>
          </p:cNvSpPr>
          <p:nvPr>
            <p:ph idx="1"/>
          </p:nvPr>
        </p:nvSpPr>
        <p:spPr/>
        <p:txBody>
          <a:bodyPr/>
          <a:lstStyle/>
          <a:p>
            <a:pPr eaLnBrk="1" hangingPunct="1">
              <a:defRPr/>
            </a:pPr>
            <a:r>
              <a:rPr lang="en-US" dirty="0">
                <a:latin typeface="Arial" charset="0"/>
                <a:cs typeface="Arial"/>
              </a:rPr>
              <a:t>Expensive, limited call for this</a:t>
            </a:r>
          </a:p>
          <a:p>
            <a:pPr eaLnBrk="1" hangingPunct="1">
              <a:defRPr/>
            </a:pPr>
            <a:r>
              <a:rPr lang="en-US" dirty="0">
                <a:latin typeface="Arial" charset="0"/>
                <a:cs typeface="Arial"/>
              </a:rPr>
              <a:t>Good if you really need full-system operational prototype</a:t>
            </a:r>
          </a:p>
        </p:txBody>
      </p:sp>
      <p:sp>
        <p:nvSpPr>
          <p:cNvPr id="37891"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06651725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ja-JP" altLang="en-US">
                <a:latin typeface="Arial" charset="0"/>
                <a:cs typeface="Arial"/>
              </a:rPr>
              <a:t>“</a:t>
            </a:r>
            <a:r>
              <a:rPr lang="en-US">
                <a:latin typeface="Arial" charset="0"/>
                <a:cs typeface="Arial"/>
              </a:rPr>
              <a:t>Wizard of Oz</a:t>
            </a:r>
            <a:r>
              <a:rPr lang="ja-JP" altLang="en-US">
                <a:latin typeface="Arial" charset="0"/>
                <a:cs typeface="Arial"/>
              </a:rPr>
              <a:t>”</a:t>
            </a:r>
            <a:r>
              <a:rPr lang="en-US">
                <a:latin typeface="Arial" charset="0"/>
                <a:cs typeface="Arial"/>
              </a:rPr>
              <a:t> prototypes</a:t>
            </a:r>
          </a:p>
        </p:txBody>
      </p:sp>
      <p:sp>
        <p:nvSpPr>
          <p:cNvPr id="84995" name="Rectangle 3"/>
          <p:cNvSpPr>
            <a:spLocks noGrp="1" noChangeArrowheads="1"/>
          </p:cNvSpPr>
          <p:nvPr>
            <p:ph idx="1"/>
          </p:nvPr>
        </p:nvSpPr>
        <p:spPr/>
        <p:txBody>
          <a:bodyPr/>
          <a:lstStyle/>
          <a:p>
            <a:pPr eaLnBrk="1" hangingPunct="1">
              <a:defRPr/>
            </a:pPr>
            <a:r>
              <a:rPr lang="ja-JP" altLang="en-US">
                <a:latin typeface="Arial" charset="0"/>
                <a:cs typeface="Arial"/>
              </a:rPr>
              <a:t>“</a:t>
            </a:r>
            <a:r>
              <a:rPr lang="en-US">
                <a:latin typeface="Arial" charset="0"/>
                <a:cs typeface="Arial"/>
              </a:rPr>
              <a:t>Pay no attention to the man behind the curtain</a:t>
            </a:r>
            <a:r>
              <a:rPr lang="ja-JP" altLang="en-US">
                <a:latin typeface="Arial" charset="0"/>
                <a:cs typeface="Arial"/>
              </a:rPr>
              <a:t>”</a:t>
            </a:r>
            <a:endParaRPr lang="en-US">
              <a:latin typeface="Arial" charset="0"/>
              <a:cs typeface="Arial"/>
            </a:endParaRPr>
          </a:p>
          <a:p>
            <a:pPr eaLnBrk="1" hangingPunct="1">
              <a:defRPr/>
            </a:pPr>
            <a:r>
              <a:rPr lang="en-US">
                <a:latin typeface="Arial" charset="0"/>
                <a:cs typeface="Arial"/>
              </a:rPr>
              <a:t>Deceptively simple</a:t>
            </a:r>
          </a:p>
          <a:p>
            <a:pPr eaLnBrk="1" hangingPunct="1">
              <a:defRPr/>
            </a:pPr>
            <a:r>
              <a:rPr lang="en-US">
                <a:latin typeface="Arial" charset="0"/>
                <a:cs typeface="Arial"/>
              </a:rPr>
              <a:t>Appearance of a high degree of interactivity</a:t>
            </a:r>
          </a:p>
          <a:p>
            <a:pPr eaLnBrk="1" hangingPunct="1">
              <a:defRPr/>
            </a:pPr>
            <a:r>
              <a:rPr lang="en-US">
                <a:latin typeface="Arial" charset="0"/>
                <a:cs typeface="Arial"/>
              </a:rPr>
              <a:t>Highly flexible prototype</a:t>
            </a:r>
          </a:p>
        </p:txBody>
      </p:sp>
      <p:sp>
        <p:nvSpPr>
          <p:cNvPr id="38915"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3994875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0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ja-JP" altLang="en-US">
                <a:latin typeface="Arial" charset="0"/>
                <a:cs typeface="Arial"/>
              </a:rPr>
              <a:t>“</a:t>
            </a:r>
            <a:r>
              <a:rPr lang="en-US">
                <a:latin typeface="Arial" charset="0"/>
                <a:cs typeface="Arial"/>
              </a:rPr>
              <a:t>Wizard of Oz</a:t>
            </a:r>
            <a:r>
              <a:rPr lang="ja-JP" altLang="en-US">
                <a:latin typeface="Arial" charset="0"/>
                <a:cs typeface="Arial"/>
              </a:rPr>
              <a:t>”</a:t>
            </a:r>
            <a:r>
              <a:rPr lang="en-US">
                <a:latin typeface="Arial" charset="0"/>
                <a:cs typeface="Arial"/>
              </a:rPr>
              <a:t> prototypes</a:t>
            </a:r>
          </a:p>
        </p:txBody>
      </p:sp>
      <p:sp>
        <p:nvSpPr>
          <p:cNvPr id="90115" name="Rectangle 3"/>
          <p:cNvSpPr>
            <a:spLocks noGrp="1" noChangeArrowheads="1"/>
          </p:cNvSpPr>
          <p:nvPr>
            <p:ph idx="1"/>
          </p:nvPr>
        </p:nvSpPr>
        <p:spPr/>
        <p:txBody>
          <a:bodyPr/>
          <a:lstStyle/>
          <a:p>
            <a:pPr eaLnBrk="1" hangingPunct="1"/>
            <a:r>
              <a:rPr lang="en-US">
                <a:latin typeface="Arial" charset="0"/>
                <a:ea typeface="ＭＳ Ｐゴシック" charset="0"/>
              </a:rPr>
              <a:t>Simulate behavior</a:t>
            </a:r>
          </a:p>
          <a:p>
            <a:pPr lvl="1" eaLnBrk="1" hangingPunct="1"/>
            <a:r>
              <a:rPr lang="en-US">
                <a:latin typeface="Arial" charset="0"/>
                <a:ea typeface="ＭＳ Ｐゴシック" charset="0"/>
              </a:rPr>
              <a:t>In complex situations</a:t>
            </a:r>
          </a:p>
          <a:p>
            <a:pPr lvl="1" eaLnBrk="1" hangingPunct="1"/>
            <a:r>
              <a:rPr lang="en-US">
                <a:latin typeface="Arial" charset="0"/>
                <a:ea typeface="ＭＳ Ｐゴシック" charset="0"/>
              </a:rPr>
              <a:t>Where user inputs are unpredictable</a:t>
            </a:r>
          </a:p>
          <a:p>
            <a:pPr eaLnBrk="1" hangingPunct="1"/>
            <a:r>
              <a:rPr lang="en-US">
                <a:latin typeface="Arial" charset="0"/>
                <a:ea typeface="ＭＳ Ｐゴシック" charset="0"/>
              </a:rPr>
              <a:t>Two connected computers, each in a different room</a:t>
            </a:r>
          </a:p>
          <a:p>
            <a:pPr lvl="1" eaLnBrk="1" hangingPunct="1"/>
            <a:r>
              <a:rPr lang="en-US">
                <a:latin typeface="Arial" charset="0"/>
                <a:ea typeface="ＭＳ Ｐゴシック" charset="0"/>
              </a:rPr>
              <a:t>User</a:t>
            </a:r>
            <a:r>
              <a:rPr lang="ja-JP" altLang="en-US">
                <a:latin typeface="Arial" charset="0"/>
                <a:ea typeface="ＭＳ Ｐゴシック" charset="0"/>
              </a:rPr>
              <a:t>’</a:t>
            </a:r>
            <a:r>
              <a:rPr lang="en-US" altLang="ja-JP">
                <a:latin typeface="Arial" charset="0"/>
                <a:ea typeface="ＭＳ Ｐゴシック" charset="0"/>
              </a:rPr>
              <a:t>s computer connected to evaluator</a:t>
            </a:r>
            <a:r>
              <a:rPr lang="ja-JP" altLang="en-US">
                <a:latin typeface="Arial" charset="0"/>
                <a:ea typeface="ＭＳ Ｐゴシック" charset="0"/>
              </a:rPr>
              <a:t>’</a:t>
            </a:r>
            <a:r>
              <a:rPr lang="en-US" altLang="ja-JP">
                <a:latin typeface="Arial" charset="0"/>
                <a:ea typeface="ＭＳ Ｐゴシック" charset="0"/>
              </a:rPr>
              <a:t>s computer</a:t>
            </a:r>
            <a:endParaRPr lang="en-US">
              <a:latin typeface="Arial" charset="0"/>
              <a:ea typeface="ＭＳ Ｐゴシック" charset="0"/>
            </a:endParaRPr>
          </a:p>
        </p:txBody>
      </p:sp>
      <p:sp>
        <p:nvSpPr>
          <p:cNvPr id="39939"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66101860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0" y="0"/>
            <a:ext cx="9144000" cy="1143000"/>
          </a:xfrm>
        </p:spPr>
        <p:txBody>
          <a:bodyPr/>
          <a:lstStyle/>
          <a:p>
            <a:pPr eaLnBrk="1" hangingPunct="1">
              <a:defRPr/>
            </a:pPr>
            <a:r>
              <a:rPr lang="en-US" dirty="0">
                <a:latin typeface="Arial" charset="0"/>
                <a:cs typeface="Arial"/>
              </a:rPr>
              <a:t>Mockups for physical actions</a:t>
            </a:r>
          </a:p>
        </p:txBody>
      </p:sp>
      <p:sp>
        <p:nvSpPr>
          <p:cNvPr id="100355" name="Rectangle 3"/>
          <p:cNvSpPr>
            <a:spLocks noGrp="1" noChangeArrowheads="1"/>
          </p:cNvSpPr>
          <p:nvPr>
            <p:ph idx="1"/>
          </p:nvPr>
        </p:nvSpPr>
        <p:spPr>
          <a:xfrm>
            <a:off x="457200" y="1112838"/>
            <a:ext cx="8229600" cy="4525962"/>
          </a:xfrm>
        </p:spPr>
        <p:txBody>
          <a:bodyPr/>
          <a:lstStyle/>
          <a:p>
            <a:pPr eaLnBrk="1" hangingPunct="1">
              <a:defRPr/>
            </a:pPr>
            <a:endParaRPr lang="en-US" sz="2800" dirty="0" smtClean="0">
              <a:latin typeface="Arial" charset="0"/>
              <a:ea typeface="ＭＳ Ｐゴシック" charset="0"/>
              <a:cs typeface="Arial"/>
            </a:endParaRPr>
          </a:p>
          <a:p>
            <a:pPr eaLnBrk="1" hangingPunct="1">
              <a:defRPr/>
            </a:pPr>
            <a:r>
              <a:rPr lang="en-US" sz="2800" dirty="0" smtClean="0">
                <a:latin typeface="Arial" charset="0"/>
                <a:ea typeface="ＭＳ Ｐゴシック" charset="0"/>
                <a:cs typeface="Arial"/>
              </a:rPr>
              <a:t>Support </a:t>
            </a:r>
            <a:r>
              <a:rPr lang="en-US" sz="2800" dirty="0">
                <a:latin typeface="Arial" charset="0"/>
                <a:ea typeface="ＭＳ Ｐゴシック" charset="0"/>
                <a:cs typeface="Arial"/>
              </a:rPr>
              <a:t>physicality as a primary characteristic of product or system</a:t>
            </a:r>
          </a:p>
          <a:p>
            <a:pPr eaLnBrk="1" hangingPunct="1">
              <a:defRPr/>
            </a:pPr>
            <a:r>
              <a:rPr lang="en-US" sz="2800" dirty="0">
                <a:latin typeface="Arial" charset="0"/>
                <a:ea typeface="ＭＳ Ｐゴシック" charset="0"/>
                <a:cs typeface="Arial"/>
              </a:rPr>
              <a:t>Design comes alive in a 3D, embodied, and tangible way</a:t>
            </a:r>
          </a:p>
        </p:txBody>
      </p:sp>
      <p:pic>
        <p:nvPicPr>
          <p:cNvPr id="41987" name="Picture 4" descr="7-1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3505200"/>
            <a:ext cx="4362000" cy="264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en-US" smtClean="0"/>
              <a:t>© Kristian Secor 2014 UC San Diego Extension Online Learning Course: Principles of User Experience</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08622827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defRPr/>
            </a:pPr>
            <a:r>
              <a:rPr lang="en-US" sz="3600" dirty="0">
                <a:latin typeface="Arial" charset="0"/>
                <a:cs typeface="Arial"/>
              </a:rPr>
              <a:t>Physical mockups for physical interactivity</a:t>
            </a:r>
          </a:p>
        </p:txBody>
      </p:sp>
      <p:sp>
        <p:nvSpPr>
          <p:cNvPr id="103427" name="Rectangle 3"/>
          <p:cNvSpPr>
            <a:spLocks noGrp="1" noChangeArrowheads="1"/>
          </p:cNvSpPr>
          <p:nvPr>
            <p:ph idx="1"/>
          </p:nvPr>
        </p:nvSpPr>
        <p:spPr/>
        <p:txBody>
          <a:bodyPr/>
          <a:lstStyle/>
          <a:p>
            <a:pPr eaLnBrk="1" hangingPunct="1">
              <a:defRPr/>
            </a:pPr>
            <a:r>
              <a:rPr lang="en-US" dirty="0">
                <a:latin typeface="Arial" charset="0"/>
                <a:cs typeface="Arial"/>
              </a:rPr>
              <a:t>Example, handheld device</a:t>
            </a:r>
          </a:p>
          <a:p>
            <a:pPr eaLnBrk="1" hangingPunct="1">
              <a:defRPr/>
            </a:pPr>
            <a:r>
              <a:rPr lang="en-US" dirty="0">
                <a:latin typeface="Arial" charset="0"/>
                <a:cs typeface="Arial"/>
              </a:rPr>
              <a:t>Mobile device that users might hold in their hands</a:t>
            </a:r>
          </a:p>
          <a:p>
            <a:pPr eaLnBrk="1" hangingPunct="1">
              <a:defRPr/>
            </a:pPr>
            <a:r>
              <a:rPr lang="en-US" dirty="0">
                <a:latin typeface="Arial" charset="0"/>
                <a:cs typeface="Arial"/>
              </a:rPr>
              <a:t>Or a system might be </a:t>
            </a:r>
            <a:r>
              <a:rPr lang="ja-JP" altLang="en-US" dirty="0">
                <a:latin typeface="Arial" charset="0"/>
                <a:cs typeface="Arial"/>
              </a:rPr>
              <a:t>“</a:t>
            </a:r>
            <a:r>
              <a:rPr lang="en-US" dirty="0">
                <a:latin typeface="Arial" charset="0"/>
                <a:cs typeface="Arial"/>
              </a:rPr>
              <a:t>physical</a:t>
            </a:r>
            <a:r>
              <a:rPr lang="ja-JP" altLang="en-US" dirty="0">
                <a:latin typeface="Arial" charset="0"/>
                <a:cs typeface="Arial"/>
              </a:rPr>
              <a:t>”</a:t>
            </a:r>
            <a:r>
              <a:rPr lang="en-US" dirty="0">
                <a:latin typeface="Arial" charset="0"/>
                <a:cs typeface="Arial"/>
              </a:rPr>
              <a:t> like a kiosk</a:t>
            </a:r>
          </a:p>
          <a:p>
            <a:pPr eaLnBrk="1" hangingPunct="1">
              <a:defRPr/>
            </a:pPr>
            <a:r>
              <a:rPr lang="en-US" dirty="0">
                <a:latin typeface="Arial" charset="0"/>
                <a:cs typeface="Arial"/>
              </a:rPr>
              <a:t>Good for evaluating emotional impact</a:t>
            </a:r>
          </a:p>
        </p:txBody>
      </p:sp>
      <p:sp>
        <p:nvSpPr>
          <p:cNvPr id="43011"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475938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atin typeface="Arial" charset="0"/>
                <a:ea typeface="ＭＳ Ｐゴシック" charset="0"/>
              </a:rPr>
              <a:t>Physical mockups</a:t>
            </a:r>
          </a:p>
        </p:txBody>
      </p:sp>
      <p:sp>
        <p:nvSpPr>
          <p:cNvPr id="108547" name="Rectangle 3"/>
          <p:cNvSpPr>
            <a:spLocks noGrp="1" noChangeArrowheads="1"/>
          </p:cNvSpPr>
          <p:nvPr>
            <p:ph idx="1"/>
          </p:nvPr>
        </p:nvSpPr>
        <p:spPr/>
        <p:txBody>
          <a:bodyPr/>
          <a:lstStyle/>
          <a:p>
            <a:pPr eaLnBrk="1" hangingPunct="1">
              <a:defRPr/>
            </a:pPr>
            <a:r>
              <a:rPr lang="en-US">
                <a:latin typeface="Arial" charset="0"/>
                <a:cs typeface="Arial"/>
              </a:rPr>
              <a:t>Use materials at hand: cardboard, wood, or metal</a:t>
            </a:r>
          </a:p>
          <a:p>
            <a:pPr eaLnBrk="1" hangingPunct="1">
              <a:defRPr/>
            </a:pPr>
            <a:r>
              <a:rPr lang="en-US">
                <a:latin typeface="Arial" charset="0"/>
                <a:cs typeface="Arial"/>
              </a:rPr>
              <a:t>Glue on simulated buttons</a:t>
            </a:r>
          </a:p>
          <a:p>
            <a:pPr eaLnBrk="1" hangingPunct="1">
              <a:defRPr/>
            </a:pPr>
            <a:r>
              <a:rPr lang="en-US">
                <a:latin typeface="Arial" charset="0"/>
                <a:cs typeface="Arial"/>
              </a:rPr>
              <a:t>Use real hardware controls such as push buttons, tilt buttons, sliders</a:t>
            </a:r>
          </a:p>
          <a:p>
            <a:pPr lvl="1" eaLnBrk="1" hangingPunct="1">
              <a:defRPr/>
            </a:pPr>
            <a:r>
              <a:rPr lang="en-US">
                <a:latin typeface="Arial" charset="0"/>
              </a:rPr>
              <a:t>Example, knobs and dials, rocker switch</a:t>
            </a:r>
          </a:p>
          <a:p>
            <a:pPr lvl="1" eaLnBrk="1" hangingPunct="1">
              <a:defRPr/>
            </a:pPr>
            <a:r>
              <a:rPr lang="en-US">
                <a:latin typeface="Arial" charset="0"/>
              </a:rPr>
              <a:t>Example, joystick from an old Nintendo game</a:t>
            </a:r>
          </a:p>
        </p:txBody>
      </p:sp>
      <p:sp>
        <p:nvSpPr>
          <p:cNvPr id="44035"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8169496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9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defRPr/>
            </a:pPr>
            <a:r>
              <a:rPr lang="en-US" sz="3600" dirty="0">
                <a:latin typeface="Arial" charset="0"/>
                <a:cs typeface="Arial"/>
              </a:rPr>
              <a:t>Paper-in-device mockup </a:t>
            </a:r>
            <a:r>
              <a:rPr lang="en-US" sz="3600" dirty="0" smtClean="0">
                <a:latin typeface="Arial" charset="0"/>
                <a:cs typeface="Arial"/>
              </a:rPr>
              <a:t>prototype</a:t>
            </a:r>
            <a:endParaRPr lang="en-US" sz="3600" dirty="0">
              <a:latin typeface="Arial" charset="0"/>
              <a:cs typeface="Arial"/>
            </a:endParaRPr>
          </a:p>
        </p:txBody>
      </p:sp>
      <p:sp>
        <p:nvSpPr>
          <p:cNvPr id="114691" name="Rectangle 3"/>
          <p:cNvSpPr>
            <a:spLocks noGrp="1" noChangeArrowheads="1"/>
          </p:cNvSpPr>
          <p:nvPr>
            <p:ph idx="1"/>
          </p:nvPr>
        </p:nvSpPr>
        <p:spPr/>
        <p:txBody>
          <a:bodyPr/>
          <a:lstStyle/>
          <a:p>
            <a:pPr eaLnBrk="1" hangingPunct="1">
              <a:defRPr/>
            </a:pPr>
            <a:r>
              <a:rPr lang="en-US" dirty="0" smtClean="0">
                <a:latin typeface="Arial" charset="0"/>
                <a:cs typeface="Arial"/>
              </a:rPr>
              <a:t>Especially for </a:t>
            </a:r>
            <a:r>
              <a:rPr lang="en-US" dirty="0">
                <a:latin typeface="Arial" charset="0"/>
                <a:cs typeface="Arial"/>
              </a:rPr>
              <a:t>mobile applications</a:t>
            </a:r>
          </a:p>
          <a:p>
            <a:pPr eaLnBrk="1" hangingPunct="1">
              <a:defRPr/>
            </a:pPr>
            <a:r>
              <a:rPr lang="en-US" dirty="0">
                <a:latin typeface="Arial" charset="0"/>
                <a:cs typeface="Arial"/>
              </a:rPr>
              <a:t>Draw prototype screens on paper</a:t>
            </a:r>
          </a:p>
          <a:p>
            <a:pPr eaLnBrk="1" hangingPunct="1">
              <a:defRPr/>
            </a:pPr>
            <a:r>
              <a:rPr lang="en-US" dirty="0">
                <a:latin typeface="Arial" charset="0"/>
                <a:cs typeface="Arial"/>
              </a:rPr>
              <a:t>Scan and load into device </a:t>
            </a:r>
          </a:p>
          <a:p>
            <a:pPr eaLnBrk="1" hangingPunct="1">
              <a:defRPr/>
            </a:pPr>
            <a:r>
              <a:rPr lang="en-US" dirty="0">
                <a:latin typeface="Arial" charset="0"/>
                <a:cs typeface="Arial"/>
              </a:rPr>
              <a:t>Display as sequence of digital images in response to user navigation </a:t>
            </a:r>
          </a:p>
          <a:p>
            <a:pPr lvl="1" eaLnBrk="1" hangingPunct="1">
              <a:defRPr/>
            </a:pPr>
            <a:r>
              <a:rPr lang="en-US" dirty="0">
                <a:latin typeface="Arial" charset="0"/>
              </a:rPr>
              <a:t>Using touches or gestures that device already can recognize</a:t>
            </a:r>
          </a:p>
        </p:txBody>
      </p:sp>
      <p:sp>
        <p:nvSpPr>
          <p:cNvPr id="45059"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72523159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defRPr/>
            </a:pPr>
            <a:r>
              <a:rPr lang="en-US">
                <a:latin typeface="Arial" charset="0"/>
                <a:cs typeface="Arial"/>
              </a:rPr>
              <a:t>Animated prototypes</a:t>
            </a:r>
          </a:p>
        </p:txBody>
      </p:sp>
      <p:sp>
        <p:nvSpPr>
          <p:cNvPr id="120835" name="Rectangle 3"/>
          <p:cNvSpPr>
            <a:spLocks noGrp="1" noChangeArrowheads="1"/>
          </p:cNvSpPr>
          <p:nvPr>
            <p:ph idx="1"/>
          </p:nvPr>
        </p:nvSpPr>
        <p:spPr/>
        <p:txBody>
          <a:bodyPr/>
          <a:lstStyle/>
          <a:p>
            <a:pPr eaLnBrk="1" hangingPunct="1">
              <a:defRPr/>
            </a:pPr>
            <a:r>
              <a:rPr lang="en-US">
                <a:latin typeface="Arial" charset="0"/>
                <a:cs typeface="Arial"/>
              </a:rPr>
              <a:t>Video animations, usually based on series of sketches</a:t>
            </a:r>
          </a:p>
          <a:p>
            <a:pPr eaLnBrk="1" hangingPunct="1">
              <a:defRPr/>
            </a:pPr>
            <a:r>
              <a:rPr lang="en-US">
                <a:latin typeface="Arial" charset="0"/>
                <a:cs typeface="Arial"/>
              </a:rPr>
              <a:t>Storyboard frames in </a:t>
            </a:r>
            <a:r>
              <a:rPr lang="ja-JP" altLang="en-US">
                <a:latin typeface="Arial" charset="0"/>
                <a:cs typeface="Arial"/>
              </a:rPr>
              <a:t>“</a:t>
            </a:r>
            <a:r>
              <a:rPr lang="en-US">
                <a:latin typeface="Arial" charset="0"/>
                <a:cs typeface="Arial"/>
              </a:rPr>
              <a:t>flip book</a:t>
            </a:r>
            <a:r>
              <a:rPr lang="ja-JP" altLang="en-US">
                <a:latin typeface="Arial" charset="0"/>
                <a:cs typeface="Arial"/>
              </a:rPr>
              <a:t>”</a:t>
            </a:r>
            <a:r>
              <a:rPr lang="en-US">
                <a:latin typeface="Arial" charset="0"/>
                <a:cs typeface="Arial"/>
              </a:rPr>
              <a:t> style sequence on video</a:t>
            </a:r>
          </a:p>
          <a:p>
            <a:pPr eaLnBrk="1" hangingPunct="1">
              <a:defRPr/>
            </a:pPr>
            <a:r>
              <a:rPr lang="en-US">
                <a:latin typeface="Arial" charset="0"/>
                <a:cs typeface="Arial"/>
              </a:rPr>
              <a:t>Can be very engaging and stimulating of discussion</a:t>
            </a:r>
          </a:p>
        </p:txBody>
      </p:sp>
      <p:sp>
        <p:nvSpPr>
          <p:cNvPr id="46083" name="Footer Placeholder 1"/>
          <p:cNvSpPr>
            <a:spLocks noGrp="1"/>
          </p:cNvSpPr>
          <p:nvPr>
            <p:ph type="ftr" sz="quarter" idx="4294967295"/>
          </p:nvPr>
        </p:nvSpPr>
        <p:spPr bwMode="auto">
          <a:xfrm>
            <a:off x="457200" y="6248400"/>
            <a:ext cx="76200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58651673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7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a:latin typeface="Arial" charset="0"/>
                <a:cs typeface="Arial"/>
              </a:rPr>
              <a:t>Depth and breadth of a prototype </a:t>
            </a:r>
          </a:p>
        </p:txBody>
      </p:sp>
      <p:sp>
        <p:nvSpPr>
          <p:cNvPr id="5123" name="Rectangle 3"/>
          <p:cNvSpPr>
            <a:spLocks noGrp="1" noChangeArrowheads="1"/>
          </p:cNvSpPr>
          <p:nvPr>
            <p:ph idx="1"/>
          </p:nvPr>
        </p:nvSpPr>
        <p:spPr/>
        <p:txBody>
          <a:bodyPr/>
          <a:lstStyle/>
          <a:p>
            <a:pPr eaLnBrk="1" hangingPunct="1">
              <a:defRPr/>
            </a:pPr>
            <a:r>
              <a:rPr lang="en-US">
                <a:latin typeface="Arial" charset="0"/>
                <a:ea typeface="ＭＳ Ｐゴシック" charset="0"/>
                <a:cs typeface="Arial"/>
              </a:rPr>
              <a:t>To be fast and easily changed, prototype must be </a:t>
            </a:r>
            <a:r>
              <a:rPr lang="en-US" i="1">
                <a:latin typeface="Arial" charset="0"/>
                <a:ea typeface="ＭＳ Ｐゴシック" charset="0"/>
                <a:cs typeface="Arial"/>
              </a:rPr>
              <a:t>less</a:t>
            </a:r>
            <a:r>
              <a:rPr lang="en-US">
                <a:latin typeface="Arial" charset="0"/>
                <a:ea typeface="ＭＳ Ｐゴシック" charset="0"/>
                <a:cs typeface="Arial"/>
              </a:rPr>
              <a:t> than real system</a:t>
            </a:r>
          </a:p>
          <a:p>
            <a:pPr lvl="1" eaLnBrk="1" hangingPunct="1">
              <a:defRPr/>
            </a:pPr>
            <a:r>
              <a:rPr lang="en-US">
                <a:latin typeface="Arial" charset="0"/>
                <a:ea typeface="ＭＳ Ｐゴシック" charset="0"/>
              </a:rPr>
              <a:t>How to make it less?</a:t>
            </a:r>
          </a:p>
          <a:p>
            <a:pPr lvl="1" eaLnBrk="1" hangingPunct="1">
              <a:defRPr/>
            </a:pPr>
            <a:r>
              <a:rPr lang="en-US">
                <a:latin typeface="Arial" charset="0"/>
                <a:ea typeface="ＭＳ Ｐゴシック" charset="0"/>
              </a:rPr>
              <a:t>Focus on less than full fidelity of details</a:t>
            </a:r>
          </a:p>
          <a:p>
            <a:pPr lvl="2" eaLnBrk="1" hangingPunct="1">
              <a:defRPr/>
            </a:pPr>
            <a:r>
              <a:rPr lang="en-US">
                <a:latin typeface="Arial" charset="0"/>
                <a:ea typeface="ＭＳ Ｐゴシック" charset="0"/>
              </a:rPr>
              <a:t>Just breadth or just depth of tasks supported</a:t>
            </a:r>
          </a:p>
        </p:txBody>
      </p:sp>
      <p:sp>
        <p:nvSpPr>
          <p:cNvPr id="17411"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6822158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2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r>
              <a:rPr lang="en-US">
                <a:latin typeface="Arial" charset="0"/>
                <a:cs typeface="Arial"/>
              </a:rPr>
              <a:t>Choosing right kind of prototype </a:t>
            </a:r>
          </a:p>
        </p:txBody>
      </p:sp>
      <p:sp>
        <p:nvSpPr>
          <p:cNvPr id="124931" name="Rectangle 3"/>
          <p:cNvSpPr>
            <a:spLocks noGrp="1" noChangeArrowheads="1"/>
          </p:cNvSpPr>
          <p:nvPr>
            <p:ph idx="1"/>
          </p:nvPr>
        </p:nvSpPr>
        <p:spPr/>
        <p:txBody>
          <a:bodyPr/>
          <a:lstStyle/>
          <a:p>
            <a:pPr eaLnBrk="1" hangingPunct="1">
              <a:defRPr/>
            </a:pPr>
            <a:r>
              <a:rPr lang="en-US">
                <a:latin typeface="Arial" charset="0"/>
                <a:cs typeface="Arial"/>
              </a:rPr>
              <a:t>Choosing the right</a:t>
            </a:r>
          </a:p>
          <a:p>
            <a:pPr lvl="1" eaLnBrk="1" hangingPunct="1">
              <a:defRPr/>
            </a:pPr>
            <a:r>
              <a:rPr lang="en-US">
                <a:latin typeface="Arial" charset="0"/>
              </a:rPr>
              <a:t>Breadth</a:t>
            </a:r>
          </a:p>
          <a:p>
            <a:pPr lvl="1" eaLnBrk="1" hangingPunct="1">
              <a:defRPr/>
            </a:pPr>
            <a:r>
              <a:rPr lang="en-US">
                <a:latin typeface="Arial" charset="0"/>
              </a:rPr>
              <a:t>Depth</a:t>
            </a:r>
          </a:p>
          <a:p>
            <a:pPr lvl="1" eaLnBrk="1" hangingPunct="1">
              <a:defRPr/>
            </a:pPr>
            <a:r>
              <a:rPr lang="en-US">
                <a:latin typeface="Arial" charset="0"/>
              </a:rPr>
              <a:t>Level of fidelity</a:t>
            </a:r>
          </a:p>
          <a:p>
            <a:pPr lvl="1" eaLnBrk="1" hangingPunct="1">
              <a:defRPr/>
            </a:pPr>
            <a:r>
              <a:rPr lang="en-US">
                <a:latin typeface="Arial" charset="0"/>
              </a:rPr>
              <a:t>Amount of interactivity</a:t>
            </a:r>
          </a:p>
          <a:p>
            <a:pPr eaLnBrk="1" hangingPunct="1">
              <a:defRPr/>
            </a:pPr>
            <a:r>
              <a:rPr lang="en-US">
                <a:latin typeface="Arial" charset="0"/>
                <a:cs typeface="Arial"/>
              </a:rPr>
              <a:t>See text for this discussion</a:t>
            </a:r>
          </a:p>
        </p:txBody>
      </p:sp>
      <p:sp>
        <p:nvSpPr>
          <p:cNvPr id="47107"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7412187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00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en-US">
                <a:latin typeface="Arial" charset="0"/>
                <a:cs typeface="Arial"/>
              </a:rPr>
              <a:t>Using right level of fidelity </a:t>
            </a:r>
          </a:p>
        </p:txBody>
      </p:sp>
      <p:sp>
        <p:nvSpPr>
          <p:cNvPr id="132099" name="Rectangle 3"/>
          <p:cNvSpPr>
            <a:spLocks noGrp="1" noChangeArrowheads="1"/>
          </p:cNvSpPr>
          <p:nvPr>
            <p:ph idx="1"/>
          </p:nvPr>
        </p:nvSpPr>
        <p:spPr/>
        <p:txBody>
          <a:bodyPr/>
          <a:lstStyle/>
          <a:p>
            <a:pPr eaLnBrk="1" hangingPunct="1">
              <a:defRPr/>
            </a:pPr>
            <a:r>
              <a:rPr lang="en-US">
                <a:latin typeface="Arial" charset="0"/>
                <a:cs typeface="Arial"/>
              </a:rPr>
              <a:t>For current stage of progress</a:t>
            </a:r>
          </a:p>
          <a:p>
            <a:pPr eaLnBrk="1" hangingPunct="1">
              <a:defRPr/>
            </a:pPr>
            <a:r>
              <a:rPr lang="en-US">
                <a:latin typeface="Arial" charset="0"/>
                <a:cs typeface="Arial"/>
              </a:rPr>
              <a:t>Using right level of fidelity for design perspective being addressed</a:t>
            </a:r>
          </a:p>
          <a:p>
            <a:pPr lvl="1" eaLnBrk="1" hangingPunct="1">
              <a:defRPr/>
            </a:pPr>
            <a:r>
              <a:rPr lang="en-US">
                <a:latin typeface="Arial" charset="0"/>
              </a:rPr>
              <a:t>Ecological</a:t>
            </a:r>
          </a:p>
          <a:p>
            <a:pPr lvl="1" eaLnBrk="1" hangingPunct="1">
              <a:defRPr/>
            </a:pPr>
            <a:r>
              <a:rPr lang="en-US">
                <a:latin typeface="Arial" charset="0"/>
              </a:rPr>
              <a:t>Interaction</a:t>
            </a:r>
          </a:p>
          <a:p>
            <a:pPr lvl="1" eaLnBrk="1" hangingPunct="1">
              <a:defRPr/>
            </a:pPr>
            <a:r>
              <a:rPr lang="en-US">
                <a:latin typeface="Arial" charset="0"/>
              </a:rPr>
              <a:t>Emotional </a:t>
            </a:r>
          </a:p>
        </p:txBody>
      </p:sp>
      <p:sp>
        <p:nvSpPr>
          <p:cNvPr id="48131"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1382488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pPr eaLnBrk="1" hangingPunct="1">
              <a:defRPr/>
            </a:pPr>
            <a:r>
              <a:rPr lang="en-US" sz="4000" dirty="0">
                <a:latin typeface="Arial" charset="0"/>
                <a:cs typeface="Arial"/>
              </a:rPr>
              <a:t>Think about more than just evaluation tasks</a:t>
            </a:r>
          </a:p>
        </p:txBody>
      </p:sp>
      <p:sp>
        <p:nvSpPr>
          <p:cNvPr id="212995" name="Rectangle 3"/>
          <p:cNvSpPr>
            <a:spLocks noGrp="1" noChangeArrowheads="1"/>
          </p:cNvSpPr>
          <p:nvPr>
            <p:ph idx="1"/>
          </p:nvPr>
        </p:nvSpPr>
        <p:spPr/>
        <p:txBody>
          <a:bodyPr/>
          <a:lstStyle/>
          <a:p>
            <a:pPr eaLnBrk="1" hangingPunct="1">
              <a:defRPr/>
            </a:pPr>
            <a:r>
              <a:rPr lang="en-US">
                <a:latin typeface="Arial" charset="0"/>
                <a:cs typeface="Arial"/>
              </a:rPr>
              <a:t>Include </a:t>
            </a:r>
            <a:r>
              <a:rPr lang="ja-JP" altLang="en-US">
                <a:latin typeface="Arial" charset="0"/>
                <a:cs typeface="Arial"/>
              </a:rPr>
              <a:t>“</a:t>
            </a:r>
            <a:r>
              <a:rPr lang="en-US">
                <a:latin typeface="Arial" charset="0"/>
                <a:cs typeface="Arial"/>
              </a:rPr>
              <a:t>decoy</a:t>
            </a:r>
            <a:r>
              <a:rPr lang="ja-JP" altLang="en-US">
                <a:latin typeface="Arial" charset="0"/>
                <a:cs typeface="Arial"/>
              </a:rPr>
              <a:t>”</a:t>
            </a:r>
            <a:r>
              <a:rPr lang="en-US">
                <a:latin typeface="Arial" charset="0"/>
                <a:cs typeface="Arial"/>
              </a:rPr>
              <a:t> user interface objects</a:t>
            </a:r>
          </a:p>
          <a:p>
            <a:pPr eaLnBrk="1" hangingPunct="1">
              <a:defRPr/>
            </a:pPr>
            <a:r>
              <a:rPr lang="en-US">
                <a:latin typeface="Arial" charset="0"/>
                <a:cs typeface="Arial"/>
              </a:rPr>
              <a:t>Do not include only the user interface objects needed to do your evaluation tasks</a:t>
            </a:r>
          </a:p>
        </p:txBody>
      </p:sp>
      <p:sp>
        <p:nvSpPr>
          <p:cNvPr id="71683" name="Footer Placeholder 1"/>
          <p:cNvSpPr>
            <a:spLocks noGrp="1"/>
          </p:cNvSpPr>
          <p:nvPr>
            <p:ph type="ftr" sz="quarter" idx="4294967295"/>
          </p:nvPr>
        </p:nvSpPr>
        <p:spPr bwMode="auto">
          <a:xfrm>
            <a:off x="457200" y="6248400"/>
            <a:ext cx="77724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88328606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4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pPr eaLnBrk="1" hangingPunct="1">
              <a:defRPr/>
            </a:pPr>
            <a:r>
              <a:rPr lang="en-US">
                <a:latin typeface="Arial" charset="0"/>
                <a:cs typeface="Arial"/>
              </a:rPr>
              <a:t>Pilot test thoroughly</a:t>
            </a:r>
          </a:p>
        </p:txBody>
      </p:sp>
      <p:sp>
        <p:nvSpPr>
          <p:cNvPr id="217091" name="Rectangle 3"/>
          <p:cNvSpPr>
            <a:spLocks noGrp="1" noChangeArrowheads="1"/>
          </p:cNvSpPr>
          <p:nvPr>
            <p:ph idx="1"/>
          </p:nvPr>
        </p:nvSpPr>
        <p:spPr/>
        <p:txBody>
          <a:bodyPr/>
          <a:lstStyle/>
          <a:p>
            <a:pPr eaLnBrk="1" hangingPunct="1">
              <a:defRPr/>
            </a:pPr>
            <a:r>
              <a:rPr lang="en-US">
                <a:latin typeface="Arial" charset="0"/>
                <a:cs typeface="Arial"/>
              </a:rPr>
              <a:t>Test, test, and test</a:t>
            </a:r>
          </a:p>
        </p:txBody>
      </p:sp>
      <p:sp>
        <p:nvSpPr>
          <p:cNvPr id="73731"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419454915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6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a:latin typeface="Arial" charset="0"/>
                <a:cs typeface="Arial"/>
              </a:rPr>
              <a:t>Horizontal prototypes</a:t>
            </a:r>
          </a:p>
        </p:txBody>
      </p:sp>
      <p:sp>
        <p:nvSpPr>
          <p:cNvPr id="10243" name="Rectangle 3"/>
          <p:cNvSpPr>
            <a:spLocks noGrp="1" noChangeArrowheads="1"/>
          </p:cNvSpPr>
          <p:nvPr>
            <p:ph idx="1"/>
          </p:nvPr>
        </p:nvSpPr>
        <p:spPr/>
        <p:txBody>
          <a:bodyPr/>
          <a:lstStyle/>
          <a:p>
            <a:pPr eaLnBrk="1" hangingPunct="1">
              <a:defRPr/>
            </a:pPr>
            <a:r>
              <a:rPr lang="en-US">
                <a:latin typeface="Arial" charset="0"/>
                <a:cs typeface="Arial"/>
              </a:rPr>
              <a:t>From Nielsen</a:t>
            </a:r>
          </a:p>
          <a:p>
            <a:pPr eaLnBrk="1" hangingPunct="1">
              <a:defRPr/>
            </a:pPr>
            <a:r>
              <a:rPr lang="en-US">
                <a:latin typeface="Arial" charset="0"/>
                <a:cs typeface="Arial"/>
              </a:rPr>
              <a:t>Slice functionality by breadth</a:t>
            </a:r>
          </a:p>
          <a:p>
            <a:pPr lvl="1" eaLnBrk="1" hangingPunct="1">
              <a:defRPr/>
            </a:pPr>
            <a:r>
              <a:rPr lang="en-US">
                <a:latin typeface="Arial" charset="0"/>
              </a:rPr>
              <a:t>Broad in feature coverage, less depth of detail</a:t>
            </a:r>
          </a:p>
          <a:p>
            <a:pPr lvl="1" eaLnBrk="1" hangingPunct="1">
              <a:defRPr/>
            </a:pPr>
            <a:r>
              <a:rPr lang="en-US">
                <a:latin typeface="Arial" charset="0"/>
              </a:rPr>
              <a:t>Good overview for top-down approach</a:t>
            </a:r>
          </a:p>
          <a:p>
            <a:pPr lvl="1" eaLnBrk="1" hangingPunct="1">
              <a:defRPr/>
            </a:pPr>
            <a:r>
              <a:rPr lang="en-US">
                <a:latin typeface="Arial" charset="0"/>
              </a:rPr>
              <a:t>Will not support details of work flow </a:t>
            </a:r>
          </a:p>
          <a:p>
            <a:pPr lvl="1" eaLnBrk="1" hangingPunct="1">
              <a:defRPr/>
            </a:pPr>
            <a:r>
              <a:rPr lang="en-US">
                <a:latin typeface="Arial" charset="0"/>
              </a:rPr>
              <a:t>Evaluation not too realistic (design still too abstract)</a:t>
            </a:r>
          </a:p>
        </p:txBody>
      </p:sp>
      <p:sp>
        <p:nvSpPr>
          <p:cNvPr id="18435" name="Footer Placeholder 1"/>
          <p:cNvSpPr>
            <a:spLocks noGrp="1"/>
          </p:cNvSpPr>
          <p:nvPr>
            <p:ph type="ftr" sz="quarter" idx="4294967295"/>
          </p:nvPr>
        </p:nvSpPr>
        <p:spPr bwMode="auto">
          <a:xfrm>
            <a:off x="457200" y="6248400"/>
            <a:ext cx="7696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95467560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a:latin typeface="Arial" charset="0"/>
                <a:cs typeface="Arial"/>
              </a:rPr>
              <a:t>Horizontal prototypes</a:t>
            </a:r>
          </a:p>
        </p:txBody>
      </p:sp>
      <p:pic>
        <p:nvPicPr>
          <p:cNvPr id="17413" name="Picture 5"/>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0" r="1683"/>
          <a:stretch/>
        </p:blipFill>
        <p:spPr>
          <a:xfrm>
            <a:off x="153988" y="1752600"/>
            <a:ext cx="8913812" cy="38496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9459" name="Footer Placeholder 1"/>
          <p:cNvSpPr>
            <a:spLocks noGrp="1"/>
          </p:cNvSpPr>
          <p:nvPr>
            <p:ph type="ftr" sz="quarter" idx="4294967295"/>
          </p:nvPr>
        </p:nvSpPr>
        <p:spPr bwMode="auto">
          <a:xfrm>
            <a:off x="457200" y="6248400"/>
            <a:ext cx="7696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96773517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7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latin typeface="Arial" charset="0"/>
                <a:cs typeface="Arial"/>
              </a:rPr>
              <a:t>Vertical prototypes</a:t>
            </a:r>
          </a:p>
        </p:txBody>
      </p:sp>
      <p:sp>
        <p:nvSpPr>
          <p:cNvPr id="18435" name="Rectangle 3"/>
          <p:cNvSpPr>
            <a:spLocks noGrp="1" noChangeArrowheads="1"/>
          </p:cNvSpPr>
          <p:nvPr>
            <p:ph idx="1"/>
          </p:nvPr>
        </p:nvSpPr>
        <p:spPr/>
        <p:txBody>
          <a:bodyPr/>
          <a:lstStyle/>
          <a:p>
            <a:pPr eaLnBrk="1" hangingPunct="1">
              <a:defRPr/>
            </a:pPr>
            <a:r>
              <a:rPr lang="en-US" dirty="0">
                <a:latin typeface="Arial" charset="0"/>
                <a:cs typeface="Arial"/>
              </a:rPr>
              <a:t>Slice functionality vertically by depth</a:t>
            </a:r>
          </a:p>
          <a:p>
            <a:pPr lvl="1" eaLnBrk="1" hangingPunct="1">
              <a:defRPr/>
            </a:pPr>
            <a:r>
              <a:rPr lang="en-US" dirty="0">
                <a:latin typeface="Arial" charset="0"/>
              </a:rPr>
              <a:t>As much depth as possible in current state but only for few features</a:t>
            </a:r>
          </a:p>
          <a:p>
            <a:pPr lvl="1" eaLnBrk="1" hangingPunct="1">
              <a:defRPr/>
            </a:pPr>
            <a:r>
              <a:rPr lang="en-US" dirty="0">
                <a:latin typeface="Arial" charset="0"/>
              </a:rPr>
              <a:t>But those features included can be evaluated realistically</a:t>
            </a:r>
          </a:p>
        </p:txBody>
      </p:sp>
      <p:sp>
        <p:nvSpPr>
          <p:cNvPr id="20483"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235762661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6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eaLnBrk="1" hangingPunct="1">
              <a:defRPr/>
            </a:pPr>
            <a:r>
              <a:rPr lang="en-US">
                <a:latin typeface="Arial" charset="0"/>
                <a:cs typeface="Arial"/>
              </a:rPr>
              <a:t>Vertical prototypes</a:t>
            </a:r>
          </a:p>
        </p:txBody>
      </p:sp>
      <p:sp>
        <p:nvSpPr>
          <p:cNvPr id="21506" name="Footer Placeholder 1"/>
          <p:cNvSpPr>
            <a:spLocks noGrp="1"/>
          </p:cNvSpPr>
          <p:nvPr>
            <p:ph type="ftr" sz="quarter" idx="4294967295"/>
          </p:nvPr>
        </p:nvSpPr>
        <p:spPr bwMode="auto">
          <a:xfrm>
            <a:off x="457200" y="6248400"/>
            <a:ext cx="2895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smtClean="0"/>
              <a:t>© Kristian Secor 2014 UC San Diego Extension Online Learning Course: Principles of User Experience</a:t>
            </a:r>
            <a:endParaRPr lang="en-US" sz="1200"/>
          </a:p>
        </p:txBody>
      </p:sp>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0"/>
            <a:ext cx="91440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330758277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ja-JP" altLang="en-US">
                <a:latin typeface="Arial" charset="0"/>
                <a:cs typeface="Arial"/>
              </a:rPr>
              <a:t>“</a:t>
            </a:r>
            <a:r>
              <a:rPr lang="en-US">
                <a:latin typeface="Arial" charset="0"/>
                <a:cs typeface="Arial"/>
              </a:rPr>
              <a:t>T</a:t>
            </a:r>
            <a:r>
              <a:rPr lang="ja-JP" altLang="en-US">
                <a:latin typeface="Arial" charset="0"/>
                <a:cs typeface="Arial"/>
              </a:rPr>
              <a:t>”</a:t>
            </a:r>
            <a:r>
              <a:rPr lang="en-US">
                <a:latin typeface="Arial" charset="0"/>
                <a:cs typeface="Arial"/>
              </a:rPr>
              <a:t> prototypes</a:t>
            </a:r>
          </a:p>
        </p:txBody>
      </p:sp>
      <p:sp>
        <p:nvSpPr>
          <p:cNvPr id="22531" name="Rectangle 3"/>
          <p:cNvSpPr>
            <a:spLocks noGrp="1" noChangeArrowheads="1"/>
          </p:cNvSpPr>
          <p:nvPr>
            <p:ph idx="1"/>
          </p:nvPr>
        </p:nvSpPr>
        <p:spPr/>
        <p:txBody>
          <a:bodyPr/>
          <a:lstStyle/>
          <a:p>
            <a:pPr eaLnBrk="1" hangingPunct="1">
              <a:defRPr/>
            </a:pPr>
            <a:r>
              <a:rPr lang="en-US">
                <a:latin typeface="Arial" charset="0"/>
                <a:cs typeface="Arial"/>
              </a:rPr>
              <a:t>Most of user interface realized at shallow level (horizontal bar of </a:t>
            </a:r>
            <a:r>
              <a:rPr lang="ja-JP" altLang="en-US">
                <a:latin typeface="Arial" charset="0"/>
                <a:cs typeface="Arial"/>
              </a:rPr>
              <a:t>“</a:t>
            </a:r>
            <a:r>
              <a:rPr lang="en-US">
                <a:latin typeface="Arial" charset="0"/>
                <a:cs typeface="Arial"/>
              </a:rPr>
              <a:t>T</a:t>
            </a:r>
            <a:r>
              <a:rPr lang="ja-JP" altLang="en-US">
                <a:latin typeface="Arial" charset="0"/>
                <a:cs typeface="Arial"/>
              </a:rPr>
              <a:t>”</a:t>
            </a:r>
            <a:r>
              <a:rPr lang="en-US">
                <a:latin typeface="Arial" charset="0"/>
                <a:cs typeface="Arial"/>
              </a:rPr>
              <a:t>)</a:t>
            </a:r>
          </a:p>
          <a:p>
            <a:pPr eaLnBrk="1" hangingPunct="1">
              <a:defRPr/>
            </a:pPr>
            <a:r>
              <a:rPr lang="en-US">
                <a:latin typeface="Arial" charset="0"/>
                <a:cs typeface="Arial"/>
              </a:rPr>
              <a:t>A few parts done in depth (vertical stems of </a:t>
            </a:r>
            <a:r>
              <a:rPr lang="ja-JP" altLang="en-US">
                <a:latin typeface="Arial" charset="0"/>
                <a:cs typeface="Arial"/>
              </a:rPr>
              <a:t>“</a:t>
            </a:r>
            <a:r>
              <a:rPr lang="en-US">
                <a:latin typeface="Arial" charset="0"/>
                <a:cs typeface="Arial"/>
              </a:rPr>
              <a:t>T</a:t>
            </a:r>
            <a:r>
              <a:rPr lang="ja-JP" altLang="en-US">
                <a:latin typeface="Arial" charset="0"/>
                <a:cs typeface="Arial"/>
              </a:rPr>
              <a:t>”</a:t>
            </a:r>
            <a:r>
              <a:rPr lang="en-US">
                <a:latin typeface="Arial" charset="0"/>
                <a:cs typeface="Arial"/>
              </a:rPr>
              <a:t>)</a:t>
            </a:r>
          </a:p>
          <a:p>
            <a:pPr eaLnBrk="1" hangingPunct="1">
              <a:defRPr/>
            </a:pPr>
            <a:r>
              <a:rPr lang="en-US">
                <a:latin typeface="Arial" charset="0"/>
                <a:cs typeface="Arial"/>
              </a:rPr>
              <a:t>Nice balance, advantages of both</a:t>
            </a:r>
          </a:p>
        </p:txBody>
      </p:sp>
      <p:sp>
        <p:nvSpPr>
          <p:cNvPr id="2" name="Footer Placeholder 1"/>
          <p:cNvSpPr>
            <a:spLocks noGrp="1"/>
          </p:cNvSpPr>
          <p:nvPr>
            <p:ph type="ftr" sz="quarter" idx="4294967295"/>
          </p:nvPr>
        </p:nvSpPr>
        <p:spPr bwMode="auto">
          <a:xfrm>
            <a:off x="457200" y="6248400"/>
            <a:ext cx="73152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78094448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0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1143000"/>
          </a:xfrm>
        </p:spPr>
        <p:txBody>
          <a:bodyPr/>
          <a:lstStyle/>
          <a:p>
            <a:pPr eaLnBrk="1" hangingPunct="1">
              <a:defRPr/>
            </a:pPr>
            <a:r>
              <a:rPr lang="en-US">
                <a:latin typeface="Arial" charset="0"/>
                <a:cs typeface="Arial"/>
              </a:rPr>
              <a:t>Local prototypes</a:t>
            </a:r>
          </a:p>
        </p:txBody>
      </p:sp>
      <p:sp>
        <p:nvSpPr>
          <p:cNvPr id="26627" name="Rectangle 3"/>
          <p:cNvSpPr>
            <a:spLocks noGrp="1" noChangeArrowheads="1"/>
          </p:cNvSpPr>
          <p:nvPr>
            <p:ph idx="1"/>
          </p:nvPr>
        </p:nvSpPr>
        <p:spPr>
          <a:xfrm>
            <a:off x="457200" y="1570038"/>
            <a:ext cx="8229600" cy="4525962"/>
          </a:xfrm>
        </p:spPr>
        <p:txBody>
          <a:bodyPr/>
          <a:lstStyle/>
          <a:p>
            <a:pPr eaLnBrk="1" hangingPunct="1">
              <a:defRPr/>
            </a:pPr>
            <a:r>
              <a:rPr lang="en-US">
                <a:latin typeface="Arial" charset="0"/>
                <a:cs typeface="Arial"/>
              </a:rPr>
              <a:t>Small area where horizontal and vertical slices intersect</a:t>
            </a:r>
          </a:p>
          <a:p>
            <a:pPr eaLnBrk="1" hangingPunct="1">
              <a:defRPr/>
            </a:pPr>
            <a:r>
              <a:rPr lang="en-US">
                <a:latin typeface="Arial" charset="0"/>
                <a:cs typeface="Arial"/>
              </a:rPr>
              <a:t>Used to evaluate design alternatives</a:t>
            </a:r>
          </a:p>
          <a:p>
            <a:pPr eaLnBrk="1" hangingPunct="1">
              <a:defRPr/>
            </a:pPr>
            <a:r>
              <a:rPr lang="en-US">
                <a:latin typeface="Arial" charset="0"/>
                <a:cs typeface="Arial"/>
              </a:rPr>
              <a:t>For particular isolated interaction details</a:t>
            </a:r>
          </a:p>
        </p:txBody>
      </p:sp>
      <p:sp>
        <p:nvSpPr>
          <p:cNvPr id="24579" name="Footer Placeholder 1"/>
          <p:cNvSpPr>
            <a:spLocks noGrp="1"/>
          </p:cNvSpPr>
          <p:nvPr>
            <p:ph type="ftr" sz="quarter" idx="4294967295"/>
          </p:nvPr>
        </p:nvSpPr>
        <p:spPr bwMode="auto">
          <a:xfrm>
            <a:off x="457200" y="6248400"/>
            <a:ext cx="7848600" cy="47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smtClean="0"/>
              <a:t>© Kristian Secor 2014 UC San Diego Extension Online Learning Course: Principles of User Experience</a:t>
            </a:r>
            <a:endParaRPr lang="en-US" sz="1200" dirty="0"/>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132069178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2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Radial">
  <a:themeElements>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
      <a:clrScheme name="Radial 11">
        <a:dk1>
          <a:srgbClr val="000000"/>
        </a:dk1>
        <a:lt1>
          <a:srgbClr val="FFFFFF"/>
        </a:lt1>
        <a:dk2>
          <a:srgbClr val="FFFFFF"/>
        </a:dk2>
        <a:lt2>
          <a:srgbClr val="A9B1B5"/>
        </a:lt2>
        <a:accent1>
          <a:srgbClr val="99CCFF"/>
        </a:accent1>
        <a:accent2>
          <a:srgbClr val="241EB5"/>
        </a:accent2>
        <a:accent3>
          <a:srgbClr val="FFFFFF"/>
        </a:accent3>
        <a:accent4>
          <a:srgbClr val="000000"/>
        </a:accent4>
        <a:accent5>
          <a:srgbClr val="CAE2FF"/>
        </a:accent5>
        <a:accent6>
          <a:srgbClr val="201AA4"/>
        </a:accent6>
        <a:hlink>
          <a:srgbClr val="2C14C1"/>
        </a:hlink>
        <a:folHlink>
          <a:srgbClr val="6666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Radial</Template>
  <TotalTime>17437</TotalTime>
  <Words>1453</Words>
  <Application>Microsoft Macintosh PowerPoint</Application>
  <PresentationFormat>On-screen Show (4:3)</PresentationFormat>
  <Paragraphs>173</Paragraphs>
  <Slides>33</Slides>
  <Notes>2</Notes>
  <HiddenSlides>0</HiddenSlides>
  <MMClips>33</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Radial</vt:lpstr>
      <vt:lpstr>Session #9:Prototyping</vt:lpstr>
      <vt:lpstr> Introduction </vt:lpstr>
      <vt:lpstr>Depth and breadth of a prototype </vt:lpstr>
      <vt:lpstr>Horizontal prototypes</vt:lpstr>
      <vt:lpstr>Horizontal prototypes</vt:lpstr>
      <vt:lpstr>Vertical prototypes</vt:lpstr>
      <vt:lpstr>Vertical prototypes</vt:lpstr>
      <vt:lpstr>“T” prototypes</vt:lpstr>
      <vt:lpstr>Local prototypes</vt:lpstr>
      <vt:lpstr>Local prototypes</vt:lpstr>
      <vt:lpstr>Local prototypes</vt:lpstr>
      <vt:lpstr>Fidelity of prototypes</vt:lpstr>
      <vt:lpstr>Low-fidelity prototypes</vt:lpstr>
      <vt:lpstr>Low-fidelity prototypes</vt:lpstr>
      <vt:lpstr>Testimonial</vt:lpstr>
      <vt:lpstr>Medium-fidelity prototypes</vt:lpstr>
      <vt:lpstr>Medium-fidelity prototypes</vt:lpstr>
      <vt:lpstr>High-fidelity prototypes</vt:lpstr>
      <vt:lpstr>High-fidelity prototypes</vt:lpstr>
      <vt:lpstr>Interactivity of prototypes </vt:lpstr>
      <vt:lpstr>“Click-through” prototype</vt:lpstr>
      <vt:lpstr>A fully programmed prototype</vt:lpstr>
      <vt:lpstr>“Wizard of Oz” prototypes</vt:lpstr>
      <vt:lpstr>“Wizard of Oz” prototypes</vt:lpstr>
      <vt:lpstr>Mockups for physical actions</vt:lpstr>
      <vt:lpstr>Physical mockups for physical interactivity</vt:lpstr>
      <vt:lpstr>Physical mockups</vt:lpstr>
      <vt:lpstr>Paper-in-device mockup prototype</vt:lpstr>
      <vt:lpstr>Animated prototypes</vt:lpstr>
      <vt:lpstr>Choosing right kind of prototype </vt:lpstr>
      <vt:lpstr>Using right level of fidelity </vt:lpstr>
      <vt:lpstr>Think about more than just evaluation tasks</vt:lpstr>
      <vt:lpstr>Pilot test thoroughly</vt:lpstr>
    </vt:vector>
  </TitlesOfParts>
  <Company>Pfizer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Discovery Toxicology</dc:title>
  <dc:creator>gfurman</dc:creator>
  <cp:lastModifiedBy>Kristian Secor</cp:lastModifiedBy>
  <cp:revision>317</cp:revision>
  <dcterms:created xsi:type="dcterms:W3CDTF">2012-07-09T18:05:37Z</dcterms:created>
  <dcterms:modified xsi:type="dcterms:W3CDTF">2014-08-31T18:06:12Z</dcterms:modified>
</cp:coreProperties>
</file>