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8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12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6DFC0-5BF1-9342-9E90-CEB260060600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BBC58-4054-9F4E-8320-91278F39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1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3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14325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813184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1377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57610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61260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54008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26926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39203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6196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70577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9929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t>10/28/18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2015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56335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manpichler.com/" TargetMode="External"/><Relationship Id="rId2" Type="http://schemas.openxmlformats.org/officeDocument/2006/relationships/hyperlink" Target="http://www.indeed.com/jobs?q=agile%2Bdesig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giledesigners.com/" TargetMode="External"/><Relationship Id="rId4" Type="http://schemas.openxmlformats.org/officeDocument/2006/relationships/hyperlink" Target="https://www.smashingmagazine.com/2017/09/importance-project-retrospectives-part-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#5: Agile</a:t>
            </a:r>
            <a:r>
              <a:rPr lang="en-US" spc="-105" dirty="0"/>
              <a:t> </a:t>
            </a:r>
            <a:r>
              <a:rPr lang="en-US" dirty="0"/>
              <a:t>Interface  Design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54BD8599-BD50-4141-8FB7-8722A8B4F9D5}"/>
              </a:ext>
            </a:extLst>
          </p:cNvPr>
          <p:cNvSpPr txBox="1">
            <a:spLocks/>
          </p:cNvSpPr>
          <p:nvPr/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pic>
        <p:nvPicPr>
          <p:cNvPr id="3" name="a24x1.mp3">
            <a:hlinkClick r:id="" action="ppaction://media"/>
            <a:extLst>
              <a:ext uri="{FF2B5EF4-FFF2-40B4-BE49-F238E27FC236}">
                <a16:creationId xmlns:a16="http://schemas.microsoft.com/office/drawing/2014/main" id="{913A8A8D-7BCD-B44D-8A62-4C7849D89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0739" y="398729"/>
            <a:ext cx="411861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Benefits of</a:t>
            </a:r>
            <a:r>
              <a:rPr sz="4200" spc="-95" dirty="0"/>
              <a:t> </a:t>
            </a:r>
            <a:r>
              <a:rPr sz="4200" dirty="0"/>
              <a:t>Agility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2002663"/>
            <a:ext cx="7386955" cy="3148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More testing and user </a:t>
            </a:r>
            <a:r>
              <a:rPr sz="3200" spc="-5" dirty="0">
                <a:latin typeface="Arial"/>
                <a:cs typeface="Arial"/>
              </a:rPr>
              <a:t>feedback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means  better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interfaces</a:t>
            </a:r>
          </a:p>
          <a:p>
            <a:pPr marL="355600" marR="99441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Improved knowledge sharing and  communication across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disciplines</a:t>
            </a:r>
          </a:p>
          <a:p>
            <a:pPr marL="355600" marR="589915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 design process is better </a:t>
            </a:r>
            <a:r>
              <a:rPr sz="3200" spc="-5" dirty="0">
                <a:latin typeface="Arial"/>
                <a:cs typeface="Arial"/>
              </a:rPr>
              <a:t>able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to  </a:t>
            </a:r>
            <a:r>
              <a:rPr sz="3200" dirty="0">
                <a:latin typeface="Arial"/>
                <a:cs typeface="Arial"/>
              </a:rPr>
              <a:t>accommodate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change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74F9373-DDB7-CE47-AA54-0BD63B6271BA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9.mp3">
            <a:hlinkClick r:id="" action="ppaction://media"/>
            <a:extLst>
              <a:ext uri="{FF2B5EF4-FFF2-40B4-BE49-F238E27FC236}">
                <a16:creationId xmlns:a16="http://schemas.microsoft.com/office/drawing/2014/main" id="{4BB1B99B-83B3-1044-A5B3-AFEA486D8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627634"/>
            <a:ext cx="5933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Agile Design</a:t>
            </a:r>
            <a:r>
              <a:rPr sz="4200" spc="-65" dirty="0"/>
              <a:t> </a:t>
            </a:r>
            <a:r>
              <a:rPr sz="4200" dirty="0"/>
              <a:t>Techniques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953895"/>
            <a:ext cx="7118984" cy="412869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spcBef>
                <a:spcPts val="53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Include real </a:t>
            </a:r>
            <a:r>
              <a:rPr sz="3200" spc="-5" dirty="0">
                <a:latin typeface="Arial"/>
                <a:cs typeface="Arial"/>
              </a:rPr>
              <a:t>users </a:t>
            </a:r>
            <a:r>
              <a:rPr sz="320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development  </a:t>
            </a:r>
            <a:r>
              <a:rPr sz="3200" dirty="0">
                <a:latin typeface="Arial"/>
                <a:cs typeface="Arial"/>
              </a:rPr>
              <a:t>process</a:t>
            </a: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Create </a:t>
            </a:r>
            <a:r>
              <a:rPr sz="3200" spc="-5" dirty="0">
                <a:latin typeface="Arial"/>
                <a:cs typeface="Arial"/>
              </a:rPr>
              <a:t>lightweight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wireframes</a:t>
            </a: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Don’t invest in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throw-aways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Get something working, then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refactor</a:t>
            </a: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Release early, release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often</a:t>
            </a:r>
            <a:endParaRPr sz="3200" dirty="0">
              <a:latin typeface="Arial"/>
              <a:cs typeface="Arial"/>
            </a:endParaRPr>
          </a:p>
          <a:p>
            <a:pPr marL="355600" marR="522605" indent="-342900">
              <a:lnSpc>
                <a:spcPts val="3460"/>
              </a:lnSpc>
              <a:spcBef>
                <a:spcPts val="81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 acceptance tests to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document  expectations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8BF88B1-0982-A841-9401-4C07C38E36B1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10.mp3">
            <a:hlinkClick r:id="" action="ppaction://media"/>
            <a:extLst>
              <a:ext uri="{FF2B5EF4-FFF2-40B4-BE49-F238E27FC236}">
                <a16:creationId xmlns:a16="http://schemas.microsoft.com/office/drawing/2014/main" id="{6878DCF8-56B9-BF4C-AB29-4036A0CE0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22564" y="6533177"/>
            <a:ext cx="140335" cy="141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000" spc="-10" dirty="0">
                <a:latin typeface="Arial"/>
                <a:cs typeface="Arial"/>
              </a:rPr>
              <a:t>12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474929"/>
            <a:ext cx="560451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Lightweight</a:t>
            </a:r>
            <a:r>
              <a:rPr sz="4200" spc="-70" dirty="0"/>
              <a:t> </a:t>
            </a:r>
            <a:r>
              <a:rPr sz="4200" dirty="0"/>
              <a:t>Wireframes</a:t>
            </a:r>
            <a:endParaRPr sz="4200"/>
          </a:p>
        </p:txBody>
      </p:sp>
      <p:sp>
        <p:nvSpPr>
          <p:cNvPr id="4" name="object 4"/>
          <p:cNvSpPr/>
          <p:nvPr/>
        </p:nvSpPr>
        <p:spPr>
          <a:xfrm>
            <a:off x="764540" y="1099438"/>
            <a:ext cx="7467600" cy="4571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730FFE3-1CDF-8B42-8889-8B8850A95097}"/>
              </a:ext>
            </a:extLst>
          </p:cNvPr>
          <p:cNvSpPr txBox="1">
            <a:spLocks/>
          </p:cNvSpPr>
          <p:nvPr/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pic>
        <p:nvPicPr>
          <p:cNvPr id="5" name="a24x11.mp3">
            <a:hlinkClick r:id="" action="ppaction://media"/>
            <a:extLst>
              <a:ext uri="{FF2B5EF4-FFF2-40B4-BE49-F238E27FC236}">
                <a16:creationId xmlns:a16="http://schemas.microsoft.com/office/drawing/2014/main" id="{79E2C175-F79D-1244-8378-47E327107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627634"/>
            <a:ext cx="47117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Acceptance</a:t>
            </a:r>
            <a:r>
              <a:rPr sz="4200" spc="-100" dirty="0"/>
              <a:t> </a:t>
            </a:r>
            <a:r>
              <a:rPr sz="4200" dirty="0"/>
              <a:t>Testing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905736"/>
            <a:ext cx="6602095" cy="33426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Test with real users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first</a:t>
            </a:r>
          </a:p>
          <a:p>
            <a:pPr marL="355600" marR="113792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Implement their feedback as  </a:t>
            </a:r>
            <a:r>
              <a:rPr sz="3200" dirty="0">
                <a:latin typeface="Arial"/>
                <a:cs typeface="Arial"/>
              </a:rPr>
              <a:t>acceptance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tests</a:t>
            </a:r>
          </a:p>
          <a:p>
            <a:pPr marL="355600" marR="72898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Tests should encapsulate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user  expectations </a:t>
            </a:r>
            <a:r>
              <a:rPr sz="3200" spc="-5" dirty="0">
                <a:latin typeface="Arial"/>
                <a:cs typeface="Arial"/>
              </a:rPr>
              <a:t>about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behaviour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Tests provides a </a:t>
            </a:r>
            <a:r>
              <a:rPr sz="3200" spc="-5" dirty="0">
                <a:latin typeface="Arial"/>
                <a:cs typeface="Arial"/>
              </a:rPr>
              <a:t>metric </a:t>
            </a:r>
            <a:r>
              <a:rPr sz="3200" spc="-10" dirty="0">
                <a:latin typeface="Arial"/>
                <a:cs typeface="Arial"/>
              </a:rPr>
              <a:t>of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success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C5C2FA7-FB13-274D-989C-970809FA7292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12.mp3">
            <a:hlinkClick r:id="" action="ppaction://media"/>
            <a:extLst>
              <a:ext uri="{FF2B5EF4-FFF2-40B4-BE49-F238E27FC236}">
                <a16:creationId xmlns:a16="http://schemas.microsoft.com/office/drawing/2014/main" id="{7AE32574-7955-6346-BDD3-35D36E8C5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156781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Scrum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1625930"/>
            <a:ext cx="7620634" cy="39837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43815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80000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Scrum is a management framework for incremental product  development using one or more cross-functional,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self-organizing  teams of about seven people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each.</a:t>
            </a: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C000"/>
              </a:buClr>
              <a:buFont typeface="Wingdings"/>
              <a:buChar char=""/>
            </a:pPr>
            <a:endParaRPr sz="29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buClr>
                <a:srgbClr val="FFC000"/>
              </a:buClr>
              <a:buSzPct val="80000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It provides a structure of roles, meetings, rules, and artifacts.  Teams are responsible for creating and adapting their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processes  within this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framework.</a:t>
            </a: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C000"/>
              </a:buClr>
              <a:buFont typeface="Wingdings"/>
              <a:buChar char=""/>
            </a:pPr>
            <a:endParaRPr sz="2900" dirty="0">
              <a:latin typeface="Times New Roman"/>
              <a:cs typeface="Times New Roman"/>
            </a:endParaRPr>
          </a:p>
          <a:p>
            <a:pPr marL="355600" marR="117475" indent="-342900">
              <a:lnSpc>
                <a:spcPct val="100000"/>
              </a:lnSpc>
              <a:buClr>
                <a:srgbClr val="FFC000"/>
              </a:buClr>
              <a:buSzPct val="80000"/>
              <a:buFont typeface="Wingdings"/>
              <a:buChar char="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Scrum uses fixed-length iterations, called Sprints, which are  </a:t>
            </a:r>
            <a:r>
              <a:rPr sz="2000" spc="-5" dirty="0">
                <a:latin typeface="Arial"/>
                <a:cs typeface="Arial"/>
              </a:rPr>
              <a:t>typically </a:t>
            </a:r>
            <a:r>
              <a:rPr sz="2000" dirty="0">
                <a:latin typeface="Arial"/>
                <a:cs typeface="Arial"/>
              </a:rPr>
              <a:t>two weeks or 30 days long. Scrum teams attempt to  build a potentially shippable (properly tested) product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increment  every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iteration.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C33697C-182D-7D40-9AB7-1830EA3B2B8F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13.mp3">
            <a:hlinkClick r:id="" action="ppaction://media"/>
            <a:extLst>
              <a:ext uri="{FF2B5EF4-FFF2-40B4-BE49-F238E27FC236}">
                <a16:creationId xmlns:a16="http://schemas.microsoft.com/office/drawing/2014/main" id="{1FFEE0F4-A575-264C-B65A-6169F2330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165608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/>
              <a:t>Next…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1621358"/>
            <a:ext cx="7000875" cy="2172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week’s </a:t>
            </a:r>
            <a:r>
              <a:rPr sz="3200" dirty="0">
                <a:latin typeface="Arial"/>
                <a:cs typeface="Arial"/>
              </a:rPr>
              <a:t>6 </a:t>
            </a:r>
            <a:r>
              <a:rPr sz="3200" spc="-5" dirty="0">
                <a:latin typeface="Arial"/>
                <a:cs typeface="Arial"/>
              </a:rPr>
              <a:t>and </a:t>
            </a:r>
            <a:r>
              <a:rPr sz="3200" dirty="0">
                <a:latin typeface="Arial"/>
                <a:cs typeface="Arial"/>
              </a:rPr>
              <a:t>7 </a:t>
            </a:r>
            <a:r>
              <a:rPr sz="3200" spc="-5" dirty="0">
                <a:latin typeface="Arial"/>
                <a:cs typeface="Arial"/>
              </a:rPr>
              <a:t>we’ll </a:t>
            </a:r>
            <a:r>
              <a:rPr sz="3200" dirty="0">
                <a:latin typeface="Arial"/>
                <a:cs typeface="Arial"/>
              </a:rPr>
              <a:t>cover </a:t>
            </a:r>
            <a:r>
              <a:rPr sz="3200" spc="-10" dirty="0">
                <a:latin typeface="Arial"/>
                <a:cs typeface="Arial"/>
              </a:rPr>
              <a:t>other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ui  design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methodologies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Week </a:t>
            </a:r>
            <a:r>
              <a:rPr sz="3200" spc="-5" dirty="0">
                <a:latin typeface="Arial"/>
                <a:cs typeface="Arial"/>
              </a:rPr>
              <a:t>6- Iterative </a:t>
            </a:r>
            <a:r>
              <a:rPr sz="3200" dirty="0">
                <a:latin typeface="Arial"/>
                <a:cs typeface="Arial"/>
              </a:rPr>
              <a:t>UI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Design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Week </a:t>
            </a:r>
            <a:r>
              <a:rPr sz="3200" spc="-5" dirty="0">
                <a:latin typeface="Arial"/>
                <a:cs typeface="Arial"/>
              </a:rPr>
              <a:t>7-Waterfall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Design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8AB3A8F9-0C68-4644-8E0B-F76882216E66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14.mp3">
            <a:hlinkClick r:id="" action="ppaction://media"/>
            <a:extLst>
              <a:ext uri="{FF2B5EF4-FFF2-40B4-BE49-F238E27FC236}">
                <a16:creationId xmlns:a16="http://schemas.microsoft.com/office/drawing/2014/main" id="{A3DABD15-EBF2-A847-83EA-A30FA23CB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257810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Resou</a:t>
            </a:r>
            <a:r>
              <a:rPr sz="4200" spc="10" dirty="0"/>
              <a:t>r</a:t>
            </a:r>
            <a:r>
              <a:rPr sz="4200" dirty="0"/>
              <a:t>ces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1524420"/>
            <a:ext cx="4047490" cy="236728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2"/>
              </a:rPr>
              <a:t>Indeed.com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3"/>
              </a:rPr>
              <a:t>Roman</a:t>
            </a:r>
            <a:r>
              <a:rPr sz="3200" u="heavy" spc="-5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3200" u="heavy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3"/>
              </a:rPr>
              <a:t>Pinchler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Smashing</a:t>
            </a:r>
            <a:r>
              <a:rPr sz="3200" u="heavy" spc="-60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4"/>
              </a:rPr>
              <a:t>Magazine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u="heavy" spc="-5" dirty="0">
                <a:solidFill>
                  <a:srgbClr val="2C13C1"/>
                </a:solidFill>
                <a:uFill>
                  <a:solidFill>
                    <a:srgbClr val="2C13C1"/>
                  </a:solidFill>
                </a:uFill>
                <a:latin typeface="Arial"/>
                <a:cs typeface="Arial"/>
                <a:hlinkClick r:id="rId5"/>
              </a:rPr>
              <a:t>Agile Designers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FB252205-C730-2245-94FA-CCB576F97495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251460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What is</a:t>
            </a:r>
            <a:r>
              <a:rPr sz="4200" spc="-110" dirty="0"/>
              <a:t> </a:t>
            </a:r>
            <a:r>
              <a:rPr sz="4200" dirty="0"/>
              <a:t>it?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1524420"/>
            <a:ext cx="2940685" cy="236728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Design that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is: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User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Centric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Collaborative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Iterative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21093" y="1905000"/>
            <a:ext cx="4024142" cy="3170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97164" y="6520477"/>
            <a:ext cx="1212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000" spc="-5" dirty="0">
                <a:latin typeface="Arial"/>
                <a:cs typeface="Arial"/>
              </a:rPr>
              <a:t>2</a:t>
            </a:fld>
            <a:endParaRPr sz="1000">
              <a:latin typeface="Arial"/>
              <a:cs typeface="Arial"/>
            </a:endParaRPr>
          </a:p>
        </p:txBody>
      </p:sp>
      <p:pic>
        <p:nvPicPr>
          <p:cNvPr id="8" name="a24x2.mp3">
            <a:hlinkClick r:id="" action="ppaction://media"/>
            <a:extLst>
              <a:ext uri="{FF2B5EF4-FFF2-40B4-BE49-F238E27FC236}">
                <a16:creationId xmlns:a16="http://schemas.microsoft.com/office/drawing/2014/main" id="{C74323CD-DC08-9D49-B881-1443752C5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139001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Why?</a:t>
            </a:r>
            <a:endParaRPr sz="4200"/>
          </a:p>
        </p:txBody>
      </p:sp>
      <p:sp>
        <p:nvSpPr>
          <p:cNvPr id="5" name="object 5"/>
          <p:cNvSpPr txBox="1"/>
          <p:nvPr/>
        </p:nvSpPr>
        <p:spPr>
          <a:xfrm>
            <a:off x="8297164" y="6520477"/>
            <a:ext cx="12128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z="1000" spc="-5" dirty="0">
                <a:latin typeface="Arial"/>
                <a:cs typeface="Arial"/>
              </a:rPr>
              <a:t>3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8310D08-127B-074D-A603-97C2FCC9B7E6}"/>
              </a:ext>
            </a:extLst>
          </p:cNvPr>
          <p:cNvSpPr txBox="1">
            <a:spLocks/>
          </p:cNvSpPr>
          <p:nvPr/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pc="-5"/>
              <a:t>© Kristian Secor 2018 UC San Diego Extension Online Learning Course: User Experience Design</a:t>
            </a:r>
            <a:r>
              <a:rPr lang="en-US" spc="15"/>
              <a:t> </a:t>
            </a:r>
            <a:r>
              <a:rPr lang="en-US" spc="-5"/>
              <a:t>I</a:t>
            </a:r>
            <a:endParaRPr lang="en-US" spc="-5" dirty="0"/>
          </a:p>
        </p:txBody>
      </p:sp>
      <p:pic>
        <p:nvPicPr>
          <p:cNvPr id="4" name="slide3.mp4">
            <a:hlinkClick r:id="" action="ppaction://media"/>
            <a:extLst>
              <a:ext uri="{FF2B5EF4-FFF2-40B4-BE49-F238E27FC236}">
                <a16:creationId xmlns:a16="http://schemas.microsoft.com/office/drawing/2014/main" id="{BE1F4073-90BC-2E44-B5A1-136115F28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525" y="1143000"/>
            <a:ext cx="7846949" cy="4731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09864" y="6508495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35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Software </a:t>
            </a:r>
            <a:r>
              <a:rPr sz="4400" dirty="0"/>
              <a:t>Engineering</a:t>
            </a:r>
            <a:r>
              <a:rPr sz="4400" spc="-100" dirty="0"/>
              <a:t> </a:t>
            </a:r>
            <a:r>
              <a:rPr sz="4400" dirty="0"/>
              <a:t>Disasters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98194" y="1496274"/>
            <a:ext cx="5525770" cy="364807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15"/>
              </a:spcBef>
              <a:buClr>
                <a:srgbClr val="FFC000"/>
              </a:buClr>
              <a:buSzPct val="80555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"/>
                <a:cs typeface="Arial"/>
              </a:rPr>
              <a:t>Windows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Vista</a:t>
            </a:r>
          </a:p>
          <a:p>
            <a:pPr marL="756285" lvl="1" indent="-286385">
              <a:lnSpc>
                <a:spcPct val="100000"/>
              </a:lnSpc>
              <a:spcBef>
                <a:spcPts val="220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dirty="0">
                <a:latin typeface="Arial"/>
                <a:cs typeface="Arial"/>
              </a:rPr>
              <a:t>Too </a:t>
            </a:r>
            <a:r>
              <a:rPr sz="1800" spc="-5" dirty="0">
                <a:latin typeface="Arial"/>
                <a:cs typeface="Arial"/>
              </a:rPr>
              <a:t>many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features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5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5" dirty="0">
                <a:latin typeface="Arial"/>
                <a:cs typeface="Arial"/>
              </a:rPr>
              <a:t>Haphazard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development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5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5" dirty="0">
                <a:latin typeface="Arial"/>
                <a:cs typeface="Arial"/>
              </a:rPr>
              <a:t>Development “reset” in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2004-2005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22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SzPct val="80555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FAA </a:t>
            </a:r>
            <a:r>
              <a:rPr sz="1800" spc="-5" dirty="0">
                <a:latin typeface="Arial"/>
                <a:cs typeface="Arial"/>
              </a:rPr>
              <a:t>Advanced Automation System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5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5" dirty="0">
                <a:latin typeface="Arial"/>
                <a:cs typeface="Arial"/>
              </a:rPr>
              <a:t>Cost overruns, </a:t>
            </a:r>
            <a:r>
              <a:rPr sz="1800" spc="-10" dirty="0">
                <a:latin typeface="Arial"/>
                <a:cs typeface="Arial"/>
              </a:rPr>
              <a:t>delays </a:t>
            </a:r>
            <a:r>
              <a:rPr sz="1800" spc="-5" dirty="0">
                <a:latin typeface="Arial"/>
                <a:cs typeface="Arial"/>
              </a:rPr>
              <a:t>and failures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(1982-1994)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5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5" dirty="0">
                <a:latin typeface="Arial"/>
                <a:cs typeface="Arial"/>
              </a:rPr>
              <a:t>$3-6 billion before project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scrapped</a:t>
            </a:r>
            <a:endParaRPr sz="18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FFC000"/>
              </a:buClr>
              <a:buFont typeface="Wingdings"/>
              <a:buChar char=""/>
            </a:pPr>
            <a:endParaRPr sz="22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FFC000"/>
              </a:buClr>
              <a:buSzPct val="80555"/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1800" spc="-5" dirty="0">
                <a:latin typeface="Arial"/>
                <a:cs typeface="Arial"/>
              </a:rPr>
              <a:t>Duke Nukem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Forever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9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5" dirty="0">
                <a:latin typeface="Arial"/>
                <a:cs typeface="Arial"/>
              </a:rPr>
              <a:t>Development begins in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1997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215"/>
              </a:spcBef>
              <a:buClr>
                <a:srgbClr val="FFC000"/>
              </a:buClr>
              <a:buSzPct val="69444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800" spc="-15" dirty="0">
                <a:latin typeface="Arial"/>
                <a:cs typeface="Arial"/>
              </a:rPr>
              <a:t>Two </a:t>
            </a:r>
            <a:r>
              <a:rPr sz="1800" spc="-5" dirty="0">
                <a:latin typeface="Arial"/>
                <a:cs typeface="Arial"/>
              </a:rPr>
              <a:t>project resets, </a:t>
            </a:r>
            <a:r>
              <a:rPr sz="1800" dirty="0">
                <a:latin typeface="Arial"/>
                <a:cs typeface="Arial"/>
              </a:rPr>
              <a:t>staff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overturns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47995" y="1757070"/>
            <a:ext cx="799198" cy="782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0" y="4191000"/>
            <a:ext cx="1698625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9E07B79-7F1C-CF4E-BAEE-E5DFAC67E511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8" name="a24x3.mp3">
            <a:hlinkClick r:id="" action="ppaction://media"/>
            <a:extLst>
              <a:ext uri="{FF2B5EF4-FFF2-40B4-BE49-F238E27FC236}">
                <a16:creationId xmlns:a16="http://schemas.microsoft.com/office/drawing/2014/main" id="{AE3B2B4E-CBF7-6C4C-8AB2-F3A1867EB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3761104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5 Danger</a:t>
            </a:r>
            <a:r>
              <a:rPr sz="4200" spc="-90" dirty="0"/>
              <a:t> </a:t>
            </a:r>
            <a:r>
              <a:rPr sz="4200" spc="-5" dirty="0"/>
              <a:t>Areas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1524420"/>
            <a:ext cx="7247255" cy="298415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Increasing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complexity</a:t>
            </a: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Project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mismanagement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Staff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overturn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Changing and Ill-defined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requirements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Miscommunication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674F3AD-1C37-AB45-B61A-48FDF01D61EE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4.mp3">
            <a:hlinkClick r:id="" action="ppaction://media"/>
            <a:extLst>
              <a:ext uri="{FF2B5EF4-FFF2-40B4-BE49-F238E27FC236}">
                <a16:creationId xmlns:a16="http://schemas.microsoft.com/office/drawing/2014/main" id="{982B9181-C1DE-A241-8800-72DC5EADA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398729"/>
            <a:ext cx="16586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Valu</a:t>
            </a:r>
            <a:r>
              <a:rPr sz="4200" spc="10" dirty="0"/>
              <a:t>e</a:t>
            </a:r>
            <a:r>
              <a:rPr sz="4200" dirty="0"/>
              <a:t>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902071"/>
            <a:ext cx="7277100" cy="377731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4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Four values of software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development:</a:t>
            </a:r>
            <a:endParaRPr sz="32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90"/>
              </a:spcBef>
              <a:buClr>
                <a:srgbClr val="FFC000"/>
              </a:buClr>
              <a:buSzPct val="69642"/>
              <a:buFont typeface="Wingdings"/>
              <a:buChar char="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Communication</a:t>
            </a:r>
            <a:endParaRPr sz="2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Clr>
                <a:srgbClr val="FFC000"/>
              </a:buClr>
              <a:buSzPct val="69642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Simplicity</a:t>
            </a:r>
          </a:p>
          <a:p>
            <a:pPr marL="756285" lvl="1" indent="-286385">
              <a:lnSpc>
                <a:spcPct val="100000"/>
              </a:lnSpc>
              <a:spcBef>
                <a:spcPts val="675"/>
              </a:spcBef>
              <a:buClr>
                <a:srgbClr val="FFC000"/>
              </a:buClr>
              <a:buSzPct val="69642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Feedback</a:t>
            </a:r>
          </a:p>
          <a:p>
            <a:pPr marL="756285" lvl="1" indent="-286385">
              <a:lnSpc>
                <a:spcPct val="100000"/>
              </a:lnSpc>
              <a:spcBef>
                <a:spcPts val="675"/>
              </a:spcBef>
              <a:buClr>
                <a:srgbClr val="FFC000"/>
              </a:buClr>
              <a:buSzPct val="69642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Courage</a:t>
            </a:r>
          </a:p>
          <a:p>
            <a:pPr marL="355600" marR="5080" indent="-342900">
              <a:lnSpc>
                <a:spcPct val="100000"/>
              </a:lnSpc>
              <a:spcBef>
                <a:spcPts val="75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These values are </a:t>
            </a:r>
            <a:r>
              <a:rPr sz="3200" spc="-5" dirty="0">
                <a:latin typeface="Arial"/>
                <a:cs typeface="Arial"/>
              </a:rPr>
              <a:t>equally applicable</a:t>
            </a:r>
            <a:r>
              <a:rPr sz="3200" spc="-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  user </a:t>
            </a:r>
            <a:r>
              <a:rPr sz="3200" spc="-5" dirty="0">
                <a:latin typeface="Arial"/>
                <a:cs typeface="Arial"/>
              </a:rPr>
              <a:t>interface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design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2CBD702-349F-8E46-9FAD-72EBC3C34C74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5.mp3">
            <a:hlinkClick r:id="" action="ppaction://media"/>
            <a:extLst>
              <a:ext uri="{FF2B5EF4-FFF2-40B4-BE49-F238E27FC236}">
                <a16:creationId xmlns:a16="http://schemas.microsoft.com/office/drawing/2014/main" id="{0E7568BF-FB42-9141-B96B-872A0A2F2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905736"/>
            <a:ext cx="5649595" cy="357854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Lightweight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process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User-driven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Integrated development</a:t>
            </a:r>
            <a:r>
              <a:rPr sz="3200" spc="-13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team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Constant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Testing</a:t>
            </a:r>
          </a:p>
          <a:p>
            <a:pPr marL="355600" indent="-342900">
              <a:lnSpc>
                <a:spcPct val="100000"/>
              </a:lnSpc>
              <a:spcBef>
                <a:spcPts val="77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Continuous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Integration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Short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Iterations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29E6C0-22B9-3E4F-A41A-21A3926940BA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A093610-D279-6243-915B-D637567EBA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540" y="398729"/>
            <a:ext cx="815086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200" dirty="0"/>
              <a:t>Agile Development Specifically</a:t>
            </a:r>
            <a:endParaRPr sz="4200" dirty="0"/>
          </a:p>
        </p:txBody>
      </p:sp>
      <p:pic>
        <p:nvPicPr>
          <p:cNvPr id="4" name="a24x6.mp3">
            <a:hlinkClick r:id="" action="ppaction://media"/>
            <a:extLst>
              <a:ext uri="{FF2B5EF4-FFF2-40B4-BE49-F238E27FC236}">
                <a16:creationId xmlns:a16="http://schemas.microsoft.com/office/drawing/2014/main" id="{96AD46CB-02CA-EC46-81B2-8DA872681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29514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Heavy</a:t>
            </a:r>
            <a:r>
              <a:rPr sz="4200" spc="-45" dirty="0"/>
              <a:t> </a:t>
            </a:r>
            <a:r>
              <a:rPr sz="4200" spc="-5" dirty="0"/>
              <a:t>Investment</a:t>
            </a:r>
            <a:endParaRPr sz="4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688340" y="1524420"/>
            <a:ext cx="7518400" cy="334264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Agile is a </a:t>
            </a:r>
            <a:r>
              <a:rPr sz="3200" spc="-5" dirty="0">
                <a:latin typeface="Arial"/>
                <a:cs typeface="Arial"/>
              </a:rPr>
              <a:t>major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change</a:t>
            </a:r>
            <a:endParaRPr sz="3200" dirty="0">
              <a:latin typeface="Arial"/>
              <a:cs typeface="Arial"/>
            </a:endParaRPr>
          </a:p>
          <a:p>
            <a:pPr marL="355600" marR="298450" indent="-342900">
              <a:lnSpc>
                <a:spcPct val="10000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It </a:t>
            </a:r>
            <a:r>
              <a:rPr sz="3200" spc="-5" dirty="0">
                <a:latin typeface="Arial"/>
                <a:cs typeface="Arial"/>
              </a:rPr>
              <a:t>requires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change </a:t>
            </a:r>
            <a:r>
              <a:rPr sz="3200" dirty="0">
                <a:latin typeface="Arial"/>
                <a:cs typeface="Arial"/>
              </a:rPr>
              <a:t>in the way</a:t>
            </a:r>
            <a:r>
              <a:rPr sz="3200" spc="-11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people  </a:t>
            </a:r>
            <a:r>
              <a:rPr sz="3200" dirty="0">
                <a:latin typeface="Arial"/>
                <a:cs typeface="Arial"/>
              </a:rPr>
              <a:t>go </a:t>
            </a:r>
            <a:r>
              <a:rPr sz="3200" spc="-5" dirty="0">
                <a:latin typeface="Arial"/>
                <a:cs typeface="Arial"/>
              </a:rPr>
              <a:t>about their daily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work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It </a:t>
            </a:r>
            <a:r>
              <a:rPr sz="3200" spc="-5" dirty="0">
                <a:latin typeface="Arial"/>
                <a:cs typeface="Arial"/>
              </a:rPr>
              <a:t>requires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different management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style</a:t>
            </a:r>
          </a:p>
          <a:p>
            <a:pPr marL="355600" marR="908685" indent="-342900">
              <a:lnSpc>
                <a:spcPct val="100000"/>
              </a:lnSpc>
              <a:spcBef>
                <a:spcPts val="77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It </a:t>
            </a:r>
            <a:r>
              <a:rPr sz="3200" spc="-5" dirty="0">
                <a:latin typeface="Arial"/>
                <a:cs typeface="Arial"/>
              </a:rPr>
              <a:t>requires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change </a:t>
            </a:r>
            <a:r>
              <a:rPr sz="3200" dirty="0">
                <a:latin typeface="Arial"/>
                <a:cs typeface="Arial"/>
              </a:rPr>
              <a:t>in </a:t>
            </a:r>
            <a:r>
              <a:rPr sz="3200" spc="-5" dirty="0">
                <a:latin typeface="Arial"/>
                <a:cs typeface="Arial"/>
              </a:rPr>
              <a:t>attitude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and  behavior for </a:t>
            </a:r>
            <a:r>
              <a:rPr sz="3200" dirty="0">
                <a:latin typeface="Arial"/>
                <a:cs typeface="Arial"/>
              </a:rPr>
              <a:t>everyone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involved.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31382E2-150A-4B43-B8D3-BF6292DA9F49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7.mp3">
            <a:hlinkClick r:id="" action="ppaction://media"/>
            <a:extLst>
              <a:ext uri="{FF2B5EF4-FFF2-40B4-BE49-F238E27FC236}">
                <a16:creationId xmlns:a16="http://schemas.microsoft.com/office/drawing/2014/main" id="{19ECC9A6-5A63-5947-8951-ACDAD5B9F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362754"/>
            <a:ext cx="868426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What’s </a:t>
            </a:r>
            <a:r>
              <a:rPr sz="4000" spc="-5" dirty="0"/>
              <a:t>Different about </a:t>
            </a:r>
            <a:r>
              <a:rPr sz="4000" dirty="0"/>
              <a:t>Agile</a:t>
            </a:r>
            <a:r>
              <a:rPr sz="4000" spc="-100" dirty="0"/>
              <a:t> </a:t>
            </a:r>
            <a:r>
              <a:rPr sz="4000" spc="-5" dirty="0"/>
              <a:t>Design</a:t>
            </a:r>
            <a:r>
              <a:rPr spc="-5" dirty="0"/>
              <a:t>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648790"/>
            <a:ext cx="7433309" cy="404149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66420" indent="-342900">
              <a:lnSpc>
                <a:spcPts val="3460"/>
              </a:lnSpc>
              <a:spcBef>
                <a:spcPts val="53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Users, testers, UI designers all</a:t>
            </a:r>
            <a:r>
              <a:rPr sz="3200" spc="-1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work  </a:t>
            </a:r>
            <a:r>
              <a:rPr sz="3200" spc="-5" dirty="0">
                <a:latin typeface="Arial"/>
                <a:cs typeface="Arial"/>
              </a:rPr>
              <a:t>alongside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programmers</a:t>
            </a:r>
          </a:p>
          <a:p>
            <a:pPr marL="355600" marR="5080" indent="-342900">
              <a:lnSpc>
                <a:spcPts val="3460"/>
              </a:lnSpc>
              <a:spcBef>
                <a:spcPts val="76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Focus shifts from the </a:t>
            </a:r>
            <a:r>
              <a:rPr sz="3200" spc="-5" dirty="0">
                <a:latin typeface="Arial"/>
                <a:cs typeface="Arial"/>
              </a:rPr>
              <a:t>artifacts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design  </a:t>
            </a:r>
            <a:r>
              <a:rPr sz="3200" dirty="0">
                <a:latin typeface="Arial"/>
                <a:cs typeface="Arial"/>
              </a:rPr>
              <a:t>to working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software</a:t>
            </a:r>
          </a:p>
          <a:p>
            <a:pPr marL="355600" marR="144780" indent="-342900">
              <a:lnSpc>
                <a:spcPts val="3460"/>
              </a:lnSpc>
              <a:spcBef>
                <a:spcPts val="76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Testing is a constant process, not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last-  </a:t>
            </a:r>
            <a:r>
              <a:rPr sz="3200" dirty="0">
                <a:latin typeface="Arial"/>
                <a:cs typeface="Arial"/>
              </a:rPr>
              <a:t>minute</a:t>
            </a: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Design is incremental, not all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upfront</a:t>
            </a:r>
            <a:endParaRPr sz="3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lr>
                <a:srgbClr val="FFC000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spc="-5" dirty="0">
                <a:latin typeface="Arial"/>
                <a:cs typeface="Arial"/>
              </a:rPr>
              <a:t>Change isn’t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bad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thing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BB4667D2-8FB0-B240-A6F6-611A839958E9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xfrm>
            <a:off x="850950" y="6443287"/>
            <a:ext cx="555614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© Kristian Secor 201</a:t>
            </a:r>
            <a:r>
              <a:rPr lang="en-US" spc="-5" dirty="0"/>
              <a:t>8</a:t>
            </a:r>
            <a:r>
              <a:rPr spc="-5" dirty="0"/>
              <a:t> UC San Diego Extension Online Learning Course: User Experience Design</a:t>
            </a:r>
            <a:r>
              <a:rPr spc="15" dirty="0"/>
              <a:t> </a:t>
            </a:r>
            <a:r>
              <a:rPr spc="-5" dirty="0"/>
              <a:t>I</a:t>
            </a:r>
          </a:p>
        </p:txBody>
      </p:sp>
      <p:pic>
        <p:nvPicPr>
          <p:cNvPr id="5" name="a24x8.mp3">
            <a:hlinkClick r:id="" action="ppaction://media"/>
            <a:extLst>
              <a:ext uri="{FF2B5EF4-FFF2-40B4-BE49-F238E27FC236}">
                <a16:creationId xmlns:a16="http://schemas.microsoft.com/office/drawing/2014/main" id="{F675FB21-9F3C-EB49-A3CF-3F211E056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1023</TotalTime>
  <Words>695</Words>
  <Application>Microsoft Macintosh PowerPoint</Application>
  <PresentationFormat>On-screen Show (4:3)</PresentationFormat>
  <Paragraphs>116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News Gothic MT</vt:lpstr>
      <vt:lpstr>Roboto</vt:lpstr>
      <vt:lpstr>Roboto Light</vt:lpstr>
      <vt:lpstr>Times New Roman</vt:lpstr>
      <vt:lpstr>Wingdings</vt:lpstr>
      <vt:lpstr>Executive</vt:lpstr>
      <vt:lpstr>Session #5: Agile Interface  Design</vt:lpstr>
      <vt:lpstr>What is it?</vt:lpstr>
      <vt:lpstr>Why?</vt:lpstr>
      <vt:lpstr>Software Engineering Disasters</vt:lpstr>
      <vt:lpstr>5 Danger Areas</vt:lpstr>
      <vt:lpstr>Values</vt:lpstr>
      <vt:lpstr>Agile Development Specifically</vt:lpstr>
      <vt:lpstr>Heavy Investment</vt:lpstr>
      <vt:lpstr>What’s Different about Agile Design?</vt:lpstr>
      <vt:lpstr>Benefits of Agility</vt:lpstr>
      <vt:lpstr>Agile Design Techniques</vt:lpstr>
      <vt:lpstr>Lightweight Wireframes</vt:lpstr>
      <vt:lpstr>Acceptance Testing</vt:lpstr>
      <vt:lpstr>Scrum</vt:lpstr>
      <vt:lpstr>Next…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Discovery Toxicology</dc:title>
  <dc:creator>gfurman</dc:creator>
  <cp:lastModifiedBy>Kristian Secor</cp:lastModifiedBy>
  <cp:revision>7</cp:revision>
  <dcterms:created xsi:type="dcterms:W3CDTF">2018-10-27T20:11:06Z</dcterms:created>
  <dcterms:modified xsi:type="dcterms:W3CDTF">2018-10-28T23:25:31Z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2018-10-27T00:00:00Z</vt:filetime>
  </property>
</Properties>
</file>