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CE6DAE-3028-9A4B-A71B-7F46E503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fld id="{C5EE0559-CA72-EA42-B605-A699F73FB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1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EA7881-4EBD-BA43-B198-2E4176B01F0F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AF5AD-5CDA-5A4F-A040-66729065DFA4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5EDE5D5-6AB0-644B-92D9-0BB0B35ADEEA}" type="slidenum">
              <a:rPr lang="en-US" sz="1200">
                <a:latin typeface="Times" charset="0"/>
              </a:rPr>
              <a:pPr algn="r"/>
              <a:t>11</a:t>
            </a:fld>
            <a:endParaRPr lang="en-US" sz="1200">
              <a:latin typeface="Times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4EFD0-101D-7542-8E47-5222F13EF1BA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725E3FA-BCC0-E348-AEC5-FC70EC6EF542}" type="slidenum">
              <a:rPr lang="en-US" sz="1200">
                <a:latin typeface="Times" charset="0"/>
              </a:rPr>
              <a:pPr algn="r"/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2B43B6-DF67-4F4D-AAD0-4496B10621E0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6880038-373D-F144-891A-F504B0D8A86F}" type="slidenum">
              <a:rPr lang="en-US" sz="1200">
                <a:latin typeface="Times" charset="0"/>
              </a:rPr>
              <a:pPr algn="r"/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7823AC-D859-4B4A-851F-6788D35B3267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EDE4CA3-EAC7-E444-89C5-D70C65249BE4}" type="slidenum">
              <a:rPr lang="en-US" sz="1200">
                <a:latin typeface="Times" charset="0"/>
              </a:rPr>
              <a:pPr algn="r"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006D-1190-A246-8816-883BDEE135A1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BD0BAFF-4BFF-0144-B4CC-EDCE01EF2BD7}" type="slidenum">
              <a:rPr lang="en-US" sz="1200">
                <a:latin typeface="Times" charset="0"/>
              </a:rPr>
              <a:pPr algn="r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FEC41-6B84-3A41-88E5-0FDCD50B02C5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C77689A-7D3D-DA46-94B3-69EF5515BC2C}" type="slidenum">
              <a:rPr lang="en-US" sz="1200">
                <a:latin typeface="Times" charset="0"/>
              </a:rPr>
              <a:pPr algn="r"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B908C-02D8-4040-876E-09F38C974F2F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C595594-ED3D-B147-8680-E1563BBD8DD6}" type="slidenum">
              <a:rPr lang="en-US" sz="1200">
                <a:latin typeface="Times" charset="0"/>
              </a:rPr>
              <a:pPr algn="r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606977-FBC9-184F-B60B-8F41C7154FDE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DB99B9E-8926-014A-A49E-93E116BE51DE}" type="slidenum">
              <a:rPr lang="en-US" sz="1200">
                <a:latin typeface="Times" charset="0"/>
              </a:rPr>
              <a:pPr algn="r"/>
              <a:t>21</a:t>
            </a:fld>
            <a:endParaRPr lang="en-US" sz="1200">
              <a:latin typeface="Times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98B1F0-0C72-1147-A720-91BA070D0DA9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A6D16FD-0812-C948-B5CF-A14B88F09F52}" type="slidenum">
              <a:rPr lang="en-US" sz="1200">
                <a:latin typeface="Times" charset="0"/>
              </a:rPr>
              <a:pPr algn="r"/>
              <a:t>22</a:t>
            </a:fld>
            <a:endParaRPr lang="en-US" sz="1200">
              <a:latin typeface="Times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65912D-5030-A54B-9594-F9F1BAAF177A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EDF2F2-D9A9-DF45-BC9D-48F56219159B}" type="slidenum">
              <a:rPr lang="en-US" sz="1200">
                <a:latin typeface="Times" charset="0"/>
              </a:rPr>
              <a:pPr algn="r"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22BF3C-07DD-404E-8CF2-6937223CAC2C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D7F6B14-4B77-FE43-AD54-5A86B2912738}" type="slidenum">
              <a:rPr lang="en-US" sz="1200">
                <a:latin typeface="Times" charset="0"/>
              </a:rPr>
              <a:pPr algn="r"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303923-156D-2B49-8C9D-D7EEED51896C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13593BD-ECAD-D343-AB1E-E5C364366CFF}" type="slidenum">
              <a:rPr lang="en-US" sz="1200">
                <a:latin typeface="Times" charset="0"/>
              </a:rPr>
              <a:pPr algn="r"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B626E-45A3-1548-AD0A-3531145DF7B0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5D27EFA-971D-9D44-B54C-3512EBD89325}" type="slidenum">
              <a:rPr lang="en-US" sz="1200">
                <a:latin typeface="Times" charset="0"/>
              </a:rPr>
              <a:pPr algn="r"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45122-C674-114D-8807-4432668AE818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834AC7D-2CAA-E346-97C2-2B319863BE43}" type="slidenum">
              <a:rPr lang="en-US" sz="1200">
                <a:latin typeface="Times" charset="0"/>
              </a:rPr>
              <a:pPr algn="r"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2E811-0EDE-334C-93E9-DA9A8D8D885C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DB3059C-C5F8-ED4B-9824-53DC535DB5AA}" type="slidenum">
              <a:rPr lang="en-US" sz="1200">
                <a:latin typeface="Times" charset="0"/>
              </a:rPr>
              <a:pPr algn="r"/>
              <a:t>7</a:t>
            </a:fld>
            <a:endParaRPr lang="en-US" sz="1200">
              <a:latin typeface="Times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0791E-2FA3-2746-9C8F-C53F96CA256B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BF792F2-B5D3-E242-A237-10C93D0C679C}" type="slidenum">
              <a:rPr lang="en-US" sz="1200">
                <a:latin typeface="Times" charset="0"/>
              </a:rPr>
              <a:pPr algn="r"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995D1-FDDF-124A-BAA6-92000C66F900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EF1591B-BE35-0F4B-B182-56E9C5E7E2B4}" type="slidenum">
              <a:rPr lang="en-US" sz="1200">
                <a:latin typeface="Times" charset="0"/>
              </a:rPr>
              <a:pPr algn="r"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4417 w 4917"/>
                <a:gd name="T3" fmla="*/ -1 h 1000"/>
                <a:gd name="T4" fmla="*/ 4917 w 4917"/>
                <a:gd name="T5" fmla="*/ 500 h 1000"/>
                <a:gd name="T6" fmla="*/ 4416 w 4917"/>
                <a:gd name="T7" fmla="*/ 1000 h 1000"/>
                <a:gd name="T8" fmla="*/ 0 w 4917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3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9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3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7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6500 w 7000"/>
                <a:gd name="T3" fmla="*/ -1 h 1000"/>
                <a:gd name="T4" fmla="*/ 7000 w 7000"/>
                <a:gd name="T5" fmla="*/ 500 h 1000"/>
                <a:gd name="T6" fmla="*/ 6499 w 7000"/>
                <a:gd name="T7" fmla="*/ 1000 h 1000"/>
                <a:gd name="T8" fmla="*/ 0 w 7000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smtClean="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105475E-5B6C-F440-B662-9C5F4D81025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6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microsoft.com/office/2007/relationships/media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7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#10:Analytical Evaluation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Heuristics for websites focus on key criteria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Clarity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Minimize unnecessary complexity &amp; cognitive load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Provide users with context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Promote positive &amp; pleasurable user experience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Cognitive walkthroughs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295400"/>
            <a:ext cx="7772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Focus on ease of learning.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Designer presents an aspect of the design &amp; usage scenarios.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Expert is told the assumptions about user population, context of use, task details.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One or more experts walk through the  design prototype with the scenario.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Experts are guided by 3 questions.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The 3 questions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Will the correct action be sufficiently evident to the user?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Will the user notice that the correct action is available?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Will the user associate and interpret the response from the action correctly? </a:t>
            </a:r>
            <a:br>
              <a:rPr lang="en-US" sz="2800" smtClean="0">
                <a:cs typeface="+mn-cs"/>
              </a:rPr>
            </a:br>
            <a:r>
              <a:rPr lang="en-US" sz="2800" smtClean="0">
                <a:cs typeface="+mn-cs"/>
              </a:rPr>
              <a:t/>
            </a:r>
            <a:br>
              <a:rPr lang="en-US" sz="2800" smtClean="0">
                <a:cs typeface="+mn-cs"/>
              </a:rPr>
            </a:br>
            <a:r>
              <a:rPr lang="en-US" sz="2800" smtClean="0">
                <a:cs typeface="+mn-cs"/>
              </a:rPr>
              <a:t>As the experts work through the scenario they note problems.</a:t>
            </a:r>
          </a:p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Pluralistic walkthrough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80010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Variation on the cognitive walkthrough theme.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Performed by a carefully managed team.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The panel of experts begins by working separately.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Then there is managed discussion that leads to agreed decisions.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The approach lends itself well to participatory design.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Analytics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305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A method for evaluating user traffic through a system or part of a system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Many examples including Google Analytics, Visistat </a:t>
            </a:r>
            <a:r>
              <a:rPr lang="en-US" sz="2400" smtClean="0">
                <a:cs typeface="+mn-cs"/>
              </a:rPr>
              <a:t>(shown below)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Times of day &amp; visitor IP addresses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307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4279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9210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Predictive models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153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Provide a way of evaluating products or designs without directly involving users.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Less expensive than user testing.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Usefulness limited to systems with predictable tasks - e.g., telephone answering systems, mobiles, cell phones,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Based on expert error-free behavior.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GOMS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95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Goals – what the user wants to achieve </a:t>
            </a:r>
            <a:r>
              <a:rPr lang="en-US" sz="2800" dirty="0" err="1" smtClean="0">
                <a:cs typeface="+mn-cs"/>
              </a:rPr>
              <a:t>eg</a:t>
            </a:r>
            <a:r>
              <a:rPr lang="en-US" sz="2800" dirty="0" smtClean="0">
                <a:cs typeface="+mn-cs"/>
              </a:rPr>
              <a:t>. find a website.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Operators - the cognitive processes &amp; physical actions needed to attain goals, </a:t>
            </a:r>
            <a:r>
              <a:rPr lang="en-US" sz="2800" dirty="0" err="1" smtClean="0">
                <a:cs typeface="+mn-cs"/>
              </a:rPr>
              <a:t>eg</a:t>
            </a:r>
            <a:r>
              <a:rPr lang="en-US" sz="2800" dirty="0" smtClean="0">
                <a:cs typeface="+mn-cs"/>
              </a:rPr>
              <a:t>. decide which search engine to use.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Methods - the procedures to accomplish the goals, </a:t>
            </a:r>
            <a:r>
              <a:rPr lang="en-US" sz="2800" dirty="0" err="1" smtClean="0">
                <a:cs typeface="+mn-cs"/>
              </a:rPr>
              <a:t>eg</a:t>
            </a:r>
            <a:r>
              <a:rPr lang="en-US" sz="2800" dirty="0" smtClean="0">
                <a:cs typeface="+mn-cs"/>
              </a:rPr>
              <a:t>. drag mouse over field, type in keywords, press the go button.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Selection rules - decide which method to select when there is more than one.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Keystroke level model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371600"/>
            <a:ext cx="7772400" cy="4800600"/>
          </a:xfrm>
        </p:spPr>
        <p:txBody>
          <a:bodyPr/>
          <a:lstStyle/>
          <a:p>
            <a:pPr eaLnBrk="1" hangingPunct="1">
              <a:buFont typeface="Times" charset="0"/>
              <a:buChar char="•"/>
              <a:defRPr/>
            </a:pPr>
            <a:r>
              <a:rPr lang="en-US" smtClean="0">
                <a:cs typeface="+mn-cs"/>
              </a:rPr>
              <a:t>GOMS has also been developed to provide a quantitative model - the keystroke level model.</a:t>
            </a:r>
            <a:endParaRPr lang="en-US" b="1" smtClean="0">
              <a:cs typeface="+mn-cs"/>
            </a:endParaRPr>
          </a:p>
          <a:p>
            <a:pPr eaLnBrk="1" hangingPunct="1">
              <a:buFont typeface="Times" charset="0"/>
              <a:buChar char="•"/>
              <a:defRPr/>
            </a:pPr>
            <a:r>
              <a:rPr lang="en-US" smtClean="0">
                <a:cs typeface="+mn-cs"/>
              </a:rPr>
              <a:t>The keystroke model allows predictions to be made about how long it takes an expert user to perform a task.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0010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Response times for keystroke level operators </a:t>
            </a:r>
            <a:r>
              <a:rPr lang="en-US" sz="2800" smtClean="0">
                <a:cs typeface="+mj-cs"/>
              </a:rPr>
              <a:t>(Card et al., 1983)</a:t>
            </a:r>
            <a:endParaRPr lang="en-US" smtClean="0">
              <a:solidFill>
                <a:schemeClr val="tx1"/>
              </a:solidFill>
              <a:cs typeface="+mj-cs"/>
            </a:endParaRPr>
          </a:p>
        </p:txBody>
      </p:sp>
      <p:graphicFrame>
        <p:nvGraphicFramePr>
          <p:cNvPr id="38916" name="Object 3"/>
          <p:cNvGraphicFramePr>
            <a:graphicFrameLocks noChangeAspect="1"/>
          </p:cNvGraphicFramePr>
          <p:nvPr/>
        </p:nvGraphicFramePr>
        <p:xfrm>
          <a:off x="990600" y="1905000"/>
          <a:ext cx="72390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Document" r:id="rId6" imgW="5626100" imgH="2679700" progId="Word.Document.8">
                  <p:embed/>
                </p:oleObj>
              </mc:Choice>
              <mc:Fallback>
                <p:oleObj name="Document" r:id="rId6" imgW="5626100" imgH="2679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905000"/>
                        <a:ext cx="72390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Summing together</a:t>
            </a: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8294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Aims: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447800"/>
            <a:ext cx="8077200" cy="4876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sz="2800" smtClean="0">
                <a:cs typeface="+mn-cs"/>
              </a:rPr>
              <a:t>Describe the key concepts associated with inspection methods. </a:t>
            </a: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en-US" sz="2800" smtClean="0">
                <a:cs typeface="+mn-cs"/>
              </a:rPr>
              <a:t>• Explain how to do heuristic evaluation and walkthroughs. </a:t>
            </a: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en-US" sz="2800" smtClean="0">
                <a:cs typeface="+mn-cs"/>
              </a:rPr>
              <a:t>• Explain the role of analytics in evaluation. </a:t>
            </a: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en-US" sz="2800" smtClean="0">
                <a:cs typeface="+mn-cs"/>
              </a:rPr>
              <a:t>• Describe how to perform two types of predictive methods, GOMS and Fitts’ Law.</a:t>
            </a:r>
            <a:endParaRPr lang="en-GB" sz="2800" smtClean="0">
              <a:cs typeface="+mn-cs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34925" y="-219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Using KLM to calculate time to change </a:t>
            </a:r>
            <a:r>
              <a:rPr lang="en-US" sz="3600" dirty="0" smtClean="0">
                <a:cs typeface="+mj-cs"/>
              </a:rPr>
              <a:t>gaze</a:t>
            </a:r>
            <a:endParaRPr lang="en-US" sz="3600" dirty="0" smtClean="0">
              <a:cs typeface="+mj-cs"/>
            </a:endParaRPr>
          </a:p>
        </p:txBody>
      </p:sp>
      <p:pic>
        <p:nvPicPr>
          <p:cNvPr id="4198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2559050"/>
            <a:ext cx="44323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Fitts’ Law </a:t>
            </a:r>
            <a:r>
              <a:rPr lang="en-US" sz="2800" smtClean="0">
                <a:cs typeface="+mj-cs"/>
              </a:rPr>
              <a:t>(Fitts, 1954)</a:t>
            </a:r>
            <a:endParaRPr lang="en-US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Fitts’ Law predicts that the time to point at an object using a device is a function of the distance from the target object &amp; the object’s size.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The further away &amp; the smaller the object, the longer the time to locate it &amp; point to it.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Fitts’ Law is useful for evaluating systems for which the time to locate an object is important, e.g., a cell phone,</a:t>
            </a:r>
            <a:br>
              <a:rPr lang="en-US" sz="2800" smtClean="0">
                <a:cs typeface="+mn-cs"/>
              </a:rPr>
            </a:br>
            <a:r>
              <a:rPr lang="en-US" sz="2800" smtClean="0">
                <a:cs typeface="+mn-cs"/>
              </a:rPr>
              <a:t>a handheld devices.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Key points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8610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 </a:t>
            </a:r>
            <a:r>
              <a:rPr lang="en-US" sz="2400" dirty="0" smtClean="0">
                <a:cs typeface="+mn-cs"/>
              </a:rPr>
              <a:t>Inspections can be used to evaluate requirements, mockups, functional prototypes, or systems.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User testing &amp; heuristic evaluation may reveal different usability problems.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+mn-cs"/>
              </a:rPr>
              <a:t>• Walkthroughs are focused so are suitable for evaluating small parts of  a product.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+mn-cs"/>
              </a:rPr>
              <a:t>• Analytics involves collecting data about users activity on a website or product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+mn-cs"/>
              </a:rPr>
              <a:t>• The GOMS and KLM models and </a:t>
            </a:r>
            <a:r>
              <a:rPr lang="en-US" sz="2400" dirty="0" err="1" smtClean="0">
                <a:cs typeface="+mn-cs"/>
              </a:rPr>
              <a:t>Fitts</a:t>
            </a:r>
            <a:r>
              <a:rPr lang="en-US" sz="2400" dirty="0" smtClean="0">
                <a:cs typeface="+mn-cs"/>
              </a:rPr>
              <a:t>’ Law can be used to predict expert, error-free performance for certain kinds of tasks</a:t>
            </a:r>
            <a:r>
              <a:rPr lang="en-US" sz="2800" dirty="0" smtClean="0">
                <a:cs typeface="+mn-cs"/>
              </a:rPr>
              <a:t>. </a:t>
            </a:r>
            <a:endParaRPr lang="en-US" sz="2800" dirty="0" smtClean="0">
              <a:cs typeface="+mn-c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Inspections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Several kinds.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Experts use their knowledge of users &amp; technology to review software usability.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Expert critiques (crits) can be formal or informal reports.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Heuristic evaluation is a review guided by a set of heuristics.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Walkthroughs involve stepping through a pre-planned scenario noting potential problems.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Heuristic evaluation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16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Developed Jacob Nielsen in the early 1990s.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Based on heuristics distilled from an empirical analysis of 249 usability problems.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These heuristics have been revised for current technology.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Heuristics being developed for mobile devices, wearables, virtual worlds,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Design guidelines form a basis for developing heuristics.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Nielsen’s original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382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Visibility of system status.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Match between system and real world.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User control and freedom.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Consistency and standards.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Error prevention.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Recognition rather than recall.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Flexibility and efficiency of use.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Aesthetic and minimalist design.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Help users recognize, diagnose, recover from errors.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Help and documentation.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Discount evaluation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Heuristic evaluation is referred to as discount evaluation when 5 evaluators are used.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Empirical evidence suggests that on average 5 evaluators identify 75-80% of usability problems.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457200"/>
            <a:ext cx="8001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No. of evaluators &amp; problems</a:t>
            </a:r>
          </a:p>
        </p:txBody>
      </p:sp>
      <p:graphicFrame>
        <p:nvGraphicFramePr>
          <p:cNvPr id="15364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619125" y="1600200"/>
          <a:ext cx="72691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Document" r:id="rId6" imgW="3035300" imgH="1816100" progId="Word.Document.8">
                  <p:embed/>
                </p:oleObj>
              </mc:Choice>
              <mc:Fallback>
                <p:oleObj name="Document" r:id="rId6" imgW="3035300" imgH="18161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1600200"/>
                        <a:ext cx="72691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12700"/>
            <a:ext cx="7848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3 stages for doing heuristic evaluation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752600"/>
            <a:ext cx="7772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Briefing session to tell experts what to do.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Evaluation period of 1-2 hours in which:</a:t>
            </a:r>
          </a:p>
          <a:p>
            <a:pPr lvl="1" eaLnBrk="1" hangingPunct="1">
              <a:defRPr/>
            </a:pPr>
            <a:r>
              <a:rPr lang="en-US" sz="2400" smtClean="0"/>
              <a:t>Each expert works separately;</a:t>
            </a:r>
          </a:p>
          <a:p>
            <a:pPr lvl="1" eaLnBrk="1" hangingPunct="1">
              <a:defRPr/>
            </a:pPr>
            <a:r>
              <a:rPr lang="en-US" sz="2400" smtClean="0"/>
              <a:t>Take one pass to get a feel for the product;</a:t>
            </a:r>
          </a:p>
          <a:p>
            <a:pPr lvl="1" eaLnBrk="1" hangingPunct="1">
              <a:defRPr/>
            </a:pPr>
            <a:r>
              <a:rPr lang="en-US" sz="2400" smtClean="0"/>
              <a:t>Take a second pass to focus on specific 	features.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Debriefing session in which experts work together to prioritize problems.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Advantages and problems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Few ethical &amp; practical issues to consider because users not involved.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Can be difficult &amp; expensive to find experts.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Best experts have knowledge of application domain &amp; users.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Biggest problems: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Important problems may get missed;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Many trivial problems are often identified;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Experts have biases.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14976</TotalTime>
  <Words>953</Words>
  <Application>Microsoft Macintosh PowerPoint</Application>
  <PresentationFormat>On-screen Show (4:3)</PresentationFormat>
  <Paragraphs>135</Paragraphs>
  <Slides>22</Slides>
  <Notes>18</Notes>
  <HiddenSlides>0</HiddenSlides>
  <MMClips>22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Radial</vt:lpstr>
      <vt:lpstr>Document</vt:lpstr>
      <vt:lpstr>Session #10:Analytical Evaluation</vt:lpstr>
      <vt:lpstr>Aims:</vt:lpstr>
      <vt:lpstr>Inspections</vt:lpstr>
      <vt:lpstr>Heuristic evaluation</vt:lpstr>
      <vt:lpstr>Nielsen’s original heuristics</vt:lpstr>
      <vt:lpstr>Discount evaluation</vt:lpstr>
      <vt:lpstr>No. of evaluators &amp; problems</vt:lpstr>
      <vt:lpstr>3 stages for doing heuristic evaluation</vt:lpstr>
      <vt:lpstr>Advantages and problems</vt:lpstr>
      <vt:lpstr>Heuristics for websites focus on key criteria </vt:lpstr>
      <vt:lpstr>Cognitive walkthroughs</vt:lpstr>
      <vt:lpstr>The 3 questions</vt:lpstr>
      <vt:lpstr>Pluralistic walkthrough</vt:lpstr>
      <vt:lpstr>Analytics</vt:lpstr>
      <vt:lpstr>Predictive models</vt:lpstr>
      <vt:lpstr>GOMS</vt:lpstr>
      <vt:lpstr>Keystroke level model</vt:lpstr>
      <vt:lpstr>Response times for keystroke level operators (Card et al., 1983)</vt:lpstr>
      <vt:lpstr>Summing together</vt:lpstr>
      <vt:lpstr>Using KLM to calculate time to change gaze</vt:lpstr>
      <vt:lpstr>Fitts’ Law (Fitts, 1954)</vt:lpstr>
      <vt:lpstr>Key points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306</cp:revision>
  <dcterms:created xsi:type="dcterms:W3CDTF">2013-11-26T05:39:39Z</dcterms:created>
  <dcterms:modified xsi:type="dcterms:W3CDTF">2015-03-08T19:28:02Z</dcterms:modified>
</cp:coreProperties>
</file>