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wav" ContentType="audio/wav"/>
  <Default Extension="bin" ContentType="application/vnd.openxmlformats-officedocument.presentationml.printerSettings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9" r:id="rId1"/>
  </p:sldMasterIdLst>
  <p:notesMasterIdLst>
    <p:notesMasterId r:id="rId20"/>
  </p:notesMasterIdLst>
  <p:handoutMasterIdLst>
    <p:handoutMasterId r:id="rId21"/>
  </p:handout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</p:sldIdLst>
  <p:sldSz cx="9144000" cy="6858000" type="screen4x3"/>
  <p:notesSz cx="6997700" cy="9271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3366"/>
    <a:srgbClr val="CCCCFF"/>
    <a:srgbClr val="FFFF66"/>
    <a:srgbClr val="FF0000"/>
    <a:srgbClr val="777777"/>
    <a:srgbClr val="C0C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104" y="-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2" d="100"/>
          <a:sy n="72" d="100"/>
        </p:scale>
        <p:origin x="-2256" y="-96"/>
      </p:cViewPr>
      <p:guideLst>
        <p:guide orient="horz" pos="2920"/>
        <p:guide pos="22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handoutMaster" Target="handoutMasters/handout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62400" y="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1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92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1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62400" y="88392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81CE6DAE-3028-9A4B-A71B-7F46E50395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027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9" tIns="46480" rIns="92959" bIns="46480" numCol="1" anchor="t" anchorCtr="0" compatLnSpc="1">
            <a:prstTxWarp prst="textNoShape">
              <a:avLst/>
            </a:prstTxWarp>
          </a:bodyPr>
          <a:lstStyle>
            <a:lvl1pPr defTabSz="930275" eaLnBrk="1" hangingPunct="1">
              <a:defRPr sz="13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3988" y="0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9" tIns="46480" rIns="92959" bIns="46480" numCol="1" anchor="t" anchorCtr="0" compatLnSpc="1">
            <a:prstTxWarp prst="textNoShape">
              <a:avLst/>
            </a:prstTxWarp>
          </a:bodyPr>
          <a:lstStyle>
            <a:lvl1pPr algn="r" defTabSz="930275" eaLnBrk="1" hangingPunct="1">
              <a:defRPr sz="13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5325"/>
            <a:ext cx="4635500" cy="3476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0088" y="4403725"/>
            <a:ext cx="5597525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9" tIns="46480" rIns="92959" bIns="464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05863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9" tIns="46480" rIns="92959" bIns="46480" numCol="1" anchor="b" anchorCtr="0" compatLnSpc="1">
            <a:prstTxWarp prst="textNoShape">
              <a:avLst/>
            </a:prstTxWarp>
          </a:bodyPr>
          <a:lstStyle>
            <a:lvl1pPr defTabSz="930275" eaLnBrk="1" hangingPunct="1">
              <a:defRPr sz="13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3988" y="8805863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9" tIns="46480" rIns="92959" bIns="46480" numCol="1" anchor="b" anchorCtr="0" compatLnSpc="1">
            <a:prstTxWarp prst="textNoShape">
              <a:avLst/>
            </a:prstTxWarp>
          </a:bodyPr>
          <a:lstStyle>
            <a:lvl1pPr algn="r" defTabSz="930275" eaLnBrk="1" hangingPunct="1">
              <a:defRPr sz="1300" smtClean="0"/>
            </a:lvl1pPr>
          </a:lstStyle>
          <a:p>
            <a:pPr>
              <a:defRPr/>
            </a:pPr>
            <a:fld id="{C5EE0559-CA72-EA42-B605-A699F73FB0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34110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8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8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8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8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8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302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302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302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302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7EA7881-4EBD-BA43-B198-2E4176B01F0F}" type="slidenum">
              <a:rPr lang="en-US" sz="1300"/>
              <a:pPr/>
              <a:t>1</a:t>
            </a:fld>
            <a:endParaRPr lang="en-US" sz="130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sz="70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3A680F1-DBAA-1B47-A78B-7B3F011AA61A}" type="slidenum">
              <a:rPr lang="en-GB"/>
              <a:pPr/>
              <a:t>2</a:t>
            </a:fld>
            <a:endParaRPr lang="en-GB"/>
          </a:p>
        </p:txBody>
      </p:sp>
      <p:sp>
        <p:nvSpPr>
          <p:cNvPr id="13314" name="Rectangle 2"/>
          <p:cNvSpPr>
            <a:spLocks noRo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3027" y="4403725"/>
            <a:ext cx="5131647" cy="4171950"/>
          </a:xfrm>
        </p:spPr>
        <p:txBody>
          <a:bodyPr/>
          <a:lstStyle/>
          <a:p>
            <a:r>
              <a:rPr lang="en-US" dirty="0" smtClean="0"/>
              <a:t>Interaction Design: “the practice of designing interactive digital products, environments, systems, and services”</a:t>
            </a:r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8434C8-3160-A949-BC13-F5B8ED384B2A}" type="slidenum">
              <a:rPr lang="en-GB"/>
              <a:pPr/>
              <a:t>3</a:t>
            </a:fld>
            <a:endParaRPr lang="en-GB"/>
          </a:p>
        </p:txBody>
      </p:sp>
      <p:sp>
        <p:nvSpPr>
          <p:cNvPr id="15362" name="Rectangle 2"/>
          <p:cNvSpPr>
            <a:spLocks noRo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3027" y="4403725"/>
            <a:ext cx="5131647" cy="417195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914400"/>
            <a:ext cx="8991600" cy="4495800"/>
            <a:chOff x="0" y="584"/>
            <a:chExt cx="5664" cy="2832"/>
          </a:xfrm>
        </p:grpSpPr>
        <p:sp>
          <p:nvSpPr>
            <p:cNvPr id="5" name="AutoShape 3"/>
            <p:cNvSpPr>
              <a:spLocks noChangeArrowheads="1"/>
            </p:cNvSpPr>
            <p:nvPr userDrawn="1"/>
          </p:nvSpPr>
          <p:spPr bwMode="auto">
            <a:xfrm>
              <a:off x="432" y="1304"/>
              <a:ext cx="4656" cy="2112"/>
            </a:xfrm>
            <a:prstGeom prst="roundRect">
              <a:avLst>
                <a:gd name="adj" fmla="val 16667"/>
              </a:avLst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 userDrawn="1"/>
          </p:nvSpPr>
          <p:spPr bwMode="blackWhite">
            <a:xfrm>
              <a:off x="144" y="584"/>
              <a:ext cx="4512" cy="624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  <p:sp>
          <p:nvSpPr>
            <p:cNvPr id="7" name="AutoShape 5"/>
            <p:cNvSpPr>
              <a:spLocks noChangeArrowheads="1"/>
            </p:cNvSpPr>
            <p:nvPr userDrawn="1"/>
          </p:nvSpPr>
          <p:spPr bwMode="blackWhite">
            <a:xfrm>
              <a:off x="0" y="872"/>
              <a:ext cx="5664" cy="1152"/>
            </a:xfrm>
            <a:custGeom>
              <a:avLst/>
              <a:gdLst>
                <a:gd name="T0" fmla="*/ 0 w 4917"/>
                <a:gd name="T1" fmla="*/ 0 h 1000"/>
                <a:gd name="T2" fmla="*/ 4417 w 4917"/>
                <a:gd name="T3" fmla="*/ -1 h 1000"/>
                <a:gd name="T4" fmla="*/ 4917 w 4917"/>
                <a:gd name="T5" fmla="*/ 500 h 1000"/>
                <a:gd name="T6" fmla="*/ 4416 w 4917"/>
                <a:gd name="T7" fmla="*/ 1000 h 1000"/>
                <a:gd name="T8" fmla="*/ 0 w 4917"/>
                <a:gd name="T9" fmla="*/ 1000 h 10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917"/>
                <a:gd name="T16" fmla="*/ 0 h 1000"/>
                <a:gd name="T17" fmla="*/ 2459 w 4917"/>
                <a:gd name="T18" fmla="*/ 1000 h 10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917" h="1000">
                  <a:moveTo>
                    <a:pt x="0" y="0"/>
                  </a:moveTo>
                  <a:lnTo>
                    <a:pt x="4417" y="-1"/>
                  </a:lnTo>
                  <a:cubicBezTo>
                    <a:pt x="4693" y="0"/>
                    <a:pt x="4917" y="223"/>
                    <a:pt x="4917" y="500"/>
                  </a:cubicBezTo>
                  <a:cubicBezTo>
                    <a:pt x="4917" y="776"/>
                    <a:pt x="4693" y="1000"/>
                    <a:pt x="4416" y="1000"/>
                  </a:cubicBezTo>
                  <a:lnTo>
                    <a:pt x="0" y="1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Line 6"/>
            <p:cNvSpPr>
              <a:spLocks noChangeShapeType="1"/>
            </p:cNvSpPr>
            <p:nvPr userDrawn="1"/>
          </p:nvSpPr>
          <p:spPr bwMode="auto">
            <a:xfrm>
              <a:off x="0" y="1928"/>
              <a:ext cx="5232" cy="0"/>
            </a:xfrm>
            <a:prstGeom prst="line">
              <a:avLst/>
            </a:prstGeom>
            <a:noFill/>
            <a:ln w="508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127" name="Rectangle 7"/>
          <p:cNvSpPr>
            <a:spLocks noGrp="1" noChangeArrowheads="1"/>
          </p:cNvSpPr>
          <p:nvPr>
            <p:ph type="ctrTitle"/>
          </p:nvPr>
        </p:nvSpPr>
        <p:spPr>
          <a:xfrm>
            <a:off x="228600" y="1427163"/>
            <a:ext cx="8077200" cy="1609725"/>
          </a:xfrm>
        </p:spPr>
        <p:txBody>
          <a:bodyPr/>
          <a:lstStyle>
            <a:lvl1pPr>
              <a:defRPr sz="4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8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1066800" y="3441700"/>
            <a:ext cx="6629400" cy="1676400"/>
          </a:xfrm>
        </p:spPr>
        <p:txBody>
          <a:bodyPr/>
          <a:lstStyle>
            <a:lvl1pPr marL="0" indent="0">
              <a:buFont typeface="Wingdings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Rectangle 10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248400"/>
            <a:ext cx="9144000" cy="457200"/>
          </a:xfrm>
        </p:spPr>
        <p:txBody>
          <a:bodyPr/>
          <a:lstStyle>
            <a:lvl1pPr algn="ctr">
              <a:defRPr smtClean="0"/>
            </a:lvl1pPr>
          </a:lstStyle>
          <a:p>
            <a:pPr>
              <a:defRPr/>
            </a:pPr>
            <a:r>
              <a:rPr lang="en-US"/>
              <a:t>© Donna Sandsmark 2015 UC San Diego Extension Online Learning Course: User Experience II</a:t>
            </a:r>
          </a:p>
        </p:txBody>
      </p:sp>
    </p:spTree>
    <p:extLst>
      <p:ext uri="{BB962C8B-B14F-4D97-AF65-F5344CB8AC3E}">
        <p14:creationId xmlns:p14="http://schemas.microsoft.com/office/powerpoint/2010/main" val="8507502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Donna Sandsmark 2015 UC San Diego Extension Online Learning Course: User Experience II</a:t>
            </a:r>
          </a:p>
        </p:txBody>
      </p:sp>
    </p:spTree>
    <p:extLst>
      <p:ext uri="{BB962C8B-B14F-4D97-AF65-F5344CB8AC3E}">
        <p14:creationId xmlns:p14="http://schemas.microsoft.com/office/powerpoint/2010/main" val="3897295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50013" y="228600"/>
            <a:ext cx="2084387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5263" y="228600"/>
            <a:ext cx="6102350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Donna Sandsmark 2015 UC San Diego Extension Online Learning Course: User Experience II</a:t>
            </a:r>
          </a:p>
        </p:txBody>
      </p:sp>
    </p:spTree>
    <p:extLst>
      <p:ext uri="{BB962C8B-B14F-4D97-AF65-F5344CB8AC3E}">
        <p14:creationId xmlns:p14="http://schemas.microsoft.com/office/powerpoint/2010/main" val="11847308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987675" y="638175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© Donna Sandsmark 2015 UC San Diego Extension Online Learning Course: User Experience II</a:t>
            </a:r>
            <a:endParaRPr lang="en-GB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>
          <a:xfrm>
            <a:off x="179388" y="638175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081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Donna Sandsmark 2015 UC San Diego Extension Online Learning Course: User Experience II</a:t>
            </a:r>
          </a:p>
        </p:txBody>
      </p:sp>
    </p:spTree>
    <p:extLst>
      <p:ext uri="{BB962C8B-B14F-4D97-AF65-F5344CB8AC3E}">
        <p14:creationId xmlns:p14="http://schemas.microsoft.com/office/powerpoint/2010/main" val="3436924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Donna Sandsmark 2015 UC San Diego Extension Online Learning Course: User Experience II</a:t>
            </a:r>
          </a:p>
        </p:txBody>
      </p:sp>
    </p:spTree>
    <p:extLst>
      <p:ext uri="{BB962C8B-B14F-4D97-AF65-F5344CB8AC3E}">
        <p14:creationId xmlns:p14="http://schemas.microsoft.com/office/powerpoint/2010/main" val="20509966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38862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862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Donna Sandsmark 2015 UC San Diego Extension Online Learning Course: User Experience II</a:t>
            </a:r>
          </a:p>
        </p:txBody>
      </p:sp>
    </p:spTree>
    <p:extLst>
      <p:ext uri="{BB962C8B-B14F-4D97-AF65-F5344CB8AC3E}">
        <p14:creationId xmlns:p14="http://schemas.microsoft.com/office/powerpoint/2010/main" val="34820097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Donna Sandsmark 2015 UC San Diego Extension Online Learning Course: User Experience II</a:t>
            </a:r>
          </a:p>
        </p:txBody>
      </p:sp>
    </p:spTree>
    <p:extLst>
      <p:ext uri="{BB962C8B-B14F-4D97-AF65-F5344CB8AC3E}">
        <p14:creationId xmlns:p14="http://schemas.microsoft.com/office/powerpoint/2010/main" val="33074030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Donna Sandsmark 2015 UC San Diego Extension Online Learning Course: User Experience II</a:t>
            </a:r>
          </a:p>
        </p:txBody>
      </p:sp>
    </p:spTree>
    <p:extLst>
      <p:ext uri="{BB962C8B-B14F-4D97-AF65-F5344CB8AC3E}">
        <p14:creationId xmlns:p14="http://schemas.microsoft.com/office/powerpoint/2010/main" val="3676933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Donna Sandsmark 2015 UC San Diego Extension Online Learning Course: User Experience II</a:t>
            </a:r>
          </a:p>
        </p:txBody>
      </p:sp>
    </p:spTree>
    <p:extLst>
      <p:ext uri="{BB962C8B-B14F-4D97-AF65-F5344CB8AC3E}">
        <p14:creationId xmlns:p14="http://schemas.microsoft.com/office/powerpoint/2010/main" val="30776038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Donna Sandsmark 2015 UC San Diego Extension Online Learning Course: User Experience II</a:t>
            </a:r>
          </a:p>
        </p:txBody>
      </p:sp>
    </p:spTree>
    <p:extLst>
      <p:ext uri="{BB962C8B-B14F-4D97-AF65-F5344CB8AC3E}">
        <p14:creationId xmlns:p14="http://schemas.microsoft.com/office/powerpoint/2010/main" val="3656472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Donna Sandsmark 2015 UC San Diego Extension Online Learning Course: User Experience II</a:t>
            </a:r>
          </a:p>
        </p:txBody>
      </p:sp>
    </p:spTree>
    <p:extLst>
      <p:ext uri="{BB962C8B-B14F-4D97-AF65-F5344CB8AC3E}">
        <p14:creationId xmlns:p14="http://schemas.microsoft.com/office/powerpoint/2010/main" val="3904437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152400"/>
            <a:ext cx="8686800" cy="6096000"/>
            <a:chOff x="0" y="96"/>
            <a:chExt cx="5472" cy="3840"/>
          </a:xfrm>
        </p:grpSpPr>
        <p:sp>
          <p:nvSpPr>
            <p:cNvPr id="1031" name="AutoShape 3"/>
            <p:cNvSpPr>
              <a:spLocks noChangeArrowheads="1"/>
            </p:cNvSpPr>
            <p:nvPr/>
          </p:nvSpPr>
          <p:spPr bwMode="auto">
            <a:xfrm>
              <a:off x="240" y="336"/>
              <a:ext cx="5232" cy="3600"/>
            </a:xfrm>
            <a:prstGeom prst="roundRect">
              <a:avLst>
                <a:gd name="adj" fmla="val 13727"/>
              </a:avLst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  <p:sp>
          <p:nvSpPr>
            <p:cNvPr id="1032" name="AutoShape 4"/>
            <p:cNvSpPr>
              <a:spLocks noChangeArrowheads="1"/>
            </p:cNvSpPr>
            <p:nvPr/>
          </p:nvSpPr>
          <p:spPr bwMode="blackWhite">
            <a:xfrm>
              <a:off x="0" y="96"/>
              <a:ext cx="5376" cy="768"/>
            </a:xfrm>
            <a:custGeom>
              <a:avLst/>
              <a:gdLst>
                <a:gd name="T0" fmla="*/ 0 w 7000"/>
                <a:gd name="T1" fmla="*/ 0 h 1000"/>
                <a:gd name="T2" fmla="*/ 6500 w 7000"/>
                <a:gd name="T3" fmla="*/ -1 h 1000"/>
                <a:gd name="T4" fmla="*/ 7000 w 7000"/>
                <a:gd name="T5" fmla="*/ 500 h 1000"/>
                <a:gd name="T6" fmla="*/ 6499 w 7000"/>
                <a:gd name="T7" fmla="*/ 1000 h 1000"/>
                <a:gd name="T8" fmla="*/ 0 w 7000"/>
                <a:gd name="T9" fmla="*/ 1000 h 10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00"/>
                <a:gd name="T16" fmla="*/ 0 h 1000"/>
                <a:gd name="T17" fmla="*/ 3500 w 7000"/>
                <a:gd name="T18" fmla="*/ 1000 h 10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00" h="1000">
                  <a:moveTo>
                    <a:pt x="0" y="0"/>
                  </a:moveTo>
                  <a:lnTo>
                    <a:pt x="6500" y="-1"/>
                  </a:lnTo>
                  <a:cubicBezTo>
                    <a:pt x="6776" y="0"/>
                    <a:pt x="7000" y="223"/>
                    <a:pt x="7000" y="500"/>
                  </a:cubicBezTo>
                  <a:cubicBezTo>
                    <a:pt x="7000" y="776"/>
                    <a:pt x="6776" y="1000"/>
                    <a:pt x="6499" y="1000"/>
                  </a:cubicBezTo>
                  <a:lnTo>
                    <a:pt x="0" y="1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3" name="Line 5"/>
            <p:cNvSpPr>
              <a:spLocks noChangeShapeType="1"/>
            </p:cNvSpPr>
            <p:nvPr/>
          </p:nvSpPr>
          <p:spPr bwMode="auto">
            <a:xfrm>
              <a:off x="0" y="768"/>
              <a:ext cx="5088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27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95263" y="228600"/>
            <a:ext cx="801528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79248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11" name="Rectangle 1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7200" y="6248400"/>
            <a:ext cx="6553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000" smtClean="0"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© Donna Sandsmark 2015 UC San Diego Extension Online Learning Course: User Experience II</a:t>
            </a:r>
          </a:p>
        </p:txBody>
      </p:sp>
      <p:sp>
        <p:nvSpPr>
          <p:cNvPr id="4112" name="Text Box 16"/>
          <p:cNvSpPr txBox="1">
            <a:spLocks noChangeArrowheads="1"/>
          </p:cNvSpPr>
          <p:nvPr userDrawn="1"/>
        </p:nvSpPr>
        <p:spPr bwMode="auto">
          <a:xfrm>
            <a:off x="8229600" y="6477000"/>
            <a:ext cx="5334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fld id="{2105475E-5B6C-F440-B662-9C5F4D81025C}" type="slidenum">
              <a:rPr lang="en-US" sz="1000" smtClean="0"/>
              <a:pPr>
                <a:spcBef>
                  <a:spcPct val="50000"/>
                </a:spcBef>
                <a:defRPr/>
              </a:pPr>
              <a:t>‹#›</a:t>
            </a:fld>
            <a:endParaRPr lang="en-US" sz="100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  <p:sldLayoutId id="2147483841" r:id="rId12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0"/>
        <a:buChar char="l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charset="0"/>
        <a:buChar char="l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charset="0"/>
        <a:buChar char="l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charset="0"/>
        <a:buChar char="l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charset="0"/>
        <a:buChar char="l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charset="2"/>
        <a:buChar char="l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charset="2"/>
        <a:buChar char="l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charset="2"/>
        <a:buChar char="l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charset="2"/>
        <a:buChar char="l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1.jpeg"/><Relationship Id="rId6" Type="http://schemas.openxmlformats.org/officeDocument/2006/relationships/image" Target="../media/image2.png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5" Type="http://schemas.openxmlformats.org/officeDocument/2006/relationships/image" Target="../media/image5.emf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2.png"/><Relationship Id="rId1" Type="http://schemas.microsoft.com/office/2007/relationships/media" Target="../media/media10.wav"/><Relationship Id="rId2" Type="http://schemas.openxmlformats.org/officeDocument/2006/relationships/audio" Target="../media/media10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8.png"/><Relationship Id="rId5" Type="http://schemas.openxmlformats.org/officeDocument/2006/relationships/image" Target="../media/image2.png"/><Relationship Id="rId1" Type="http://schemas.microsoft.com/office/2007/relationships/media" Target="../media/media11.wav"/><Relationship Id="rId2" Type="http://schemas.openxmlformats.org/officeDocument/2006/relationships/audio" Target="../media/media1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12.wav"/><Relationship Id="rId2" Type="http://schemas.openxmlformats.org/officeDocument/2006/relationships/audio" Target="../media/media12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9.png"/><Relationship Id="rId5" Type="http://schemas.openxmlformats.org/officeDocument/2006/relationships/image" Target="../media/image2.png"/><Relationship Id="rId1" Type="http://schemas.microsoft.com/office/2007/relationships/media" Target="../media/media13.wav"/><Relationship Id="rId2" Type="http://schemas.openxmlformats.org/officeDocument/2006/relationships/audio" Target="../media/media13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2.png"/><Relationship Id="rId1" Type="http://schemas.microsoft.com/office/2007/relationships/media" Target="../media/media14.wav"/><Relationship Id="rId2" Type="http://schemas.openxmlformats.org/officeDocument/2006/relationships/audio" Target="../media/media14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15.wav"/><Relationship Id="rId2" Type="http://schemas.openxmlformats.org/officeDocument/2006/relationships/audio" Target="../media/media15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2.png"/><Relationship Id="rId1" Type="http://schemas.microsoft.com/office/2007/relationships/media" Target="../media/media16.wav"/><Relationship Id="rId2" Type="http://schemas.openxmlformats.org/officeDocument/2006/relationships/audio" Target="../media/media16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17.wav"/><Relationship Id="rId2" Type="http://schemas.openxmlformats.org/officeDocument/2006/relationships/audio" Target="../media/media17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18.wav"/><Relationship Id="rId2" Type="http://schemas.openxmlformats.org/officeDocument/2006/relationships/audio" Target="../media/media18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4" Type="http://schemas.openxmlformats.org/officeDocument/2006/relationships/slideLayout" Target="../slideLayouts/slideLayout12.xml"/><Relationship Id="rId5" Type="http://schemas.openxmlformats.org/officeDocument/2006/relationships/notesSlide" Target="../notesSlides/notesSlide2.xml"/><Relationship Id="rId6" Type="http://schemas.openxmlformats.org/officeDocument/2006/relationships/oleObject" Target="../embeddings/oleObject1.bin"/><Relationship Id="rId7" Type="http://schemas.openxmlformats.org/officeDocument/2006/relationships/image" Target="../media/image3.wmf"/><Relationship Id="rId8" Type="http://schemas.openxmlformats.org/officeDocument/2006/relationships/image" Target="../media/image2.png"/><Relationship Id="rId1" Type="http://schemas.openxmlformats.org/officeDocument/2006/relationships/vmlDrawing" Target="../drawings/vmlDrawing1.vml"/><Relationship Id="rId2" Type="http://schemas.microsoft.com/office/2007/relationships/media" Target="../media/media2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2.png"/><Relationship Id="rId1" Type="http://schemas.microsoft.com/office/2007/relationships/media" Target="../media/media3.wav"/><Relationship Id="rId2" Type="http://schemas.openxmlformats.org/officeDocument/2006/relationships/audio" Target="../media/media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4.wav"/><Relationship Id="rId2" Type="http://schemas.openxmlformats.org/officeDocument/2006/relationships/audio" Target="../media/media4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5.wav"/><Relationship Id="rId2" Type="http://schemas.openxmlformats.org/officeDocument/2006/relationships/audio" Target="../media/media5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6.wav"/><Relationship Id="rId2" Type="http://schemas.openxmlformats.org/officeDocument/2006/relationships/audio" Target="../media/media6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7.wav"/><Relationship Id="rId2" Type="http://schemas.openxmlformats.org/officeDocument/2006/relationships/audio" Target="../media/media7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8.wav"/><Relationship Id="rId2" Type="http://schemas.openxmlformats.org/officeDocument/2006/relationships/audio" Target="../media/media8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9.wav"/><Relationship Id="rId2" Type="http://schemas.openxmlformats.org/officeDocument/2006/relationships/audio" Target="../media/media9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0"/>
          <p:cNvSpPr>
            <a:spLocks noGrp="1" noChangeArrowheads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000">
                <a:cs typeface="Arial" charset="0"/>
              </a:rPr>
              <a:t>© Donna Sandsmark 2015 UC San Diego Extension Online Learning Course: User Experience II</a:t>
            </a: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z="4200" dirty="0">
                <a:latin typeface="Arial" charset="0"/>
                <a:ea typeface="ＭＳ Ｐゴシック" charset="0"/>
                <a:cs typeface="ＭＳ Ｐゴシック" charset="0"/>
              </a:rPr>
              <a:t>Session </a:t>
            </a:r>
            <a:r>
              <a:rPr lang="en-US" sz="4200" dirty="0" smtClean="0">
                <a:latin typeface="Arial" charset="0"/>
                <a:ea typeface="ＭＳ Ｐゴシック" charset="0"/>
                <a:cs typeface="ＭＳ Ｐゴシック" charset="0"/>
              </a:rPr>
              <a:t>#6: </a:t>
            </a:r>
            <a:r>
              <a:rPr lang="en-US" sz="3600" b="1" dirty="0" smtClean="0">
                <a:latin typeface="Arial" charset="0"/>
                <a:ea typeface="ＭＳ Ｐゴシック" charset="0"/>
                <a:cs typeface="ＭＳ Ｐゴシック" charset="0"/>
              </a:rPr>
              <a:t>The Process of Interaction Design</a:t>
            </a:r>
            <a:endParaRPr lang="en-US" sz="36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5363" name="Picture 7" descr="keyboar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343400"/>
            <a:ext cx="2387600" cy="171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Rectangle 9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buFont typeface="Wingdings" charset="0"/>
              <a:buNone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© Donna Sandsmark 2015 UC San Diego Extension Online Learning Course: User Experience II</a:t>
            </a:r>
            <a:endParaRPr lang="en-GB"/>
          </a:p>
        </p:txBody>
      </p:sp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723900" y="304800"/>
            <a:ext cx="84201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4000" dirty="0">
                <a:solidFill>
                  <a:srgbClr val="FFFFFF"/>
                </a:solidFill>
                <a:latin typeface="Verdana" charset="0"/>
              </a:rPr>
              <a:t>Who are the stakeholders?</a:t>
            </a: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2420938"/>
            <a:ext cx="2514600" cy="326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6443663" y="1700213"/>
            <a:ext cx="24828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5715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7145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2860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743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200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657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114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2000"/>
              <a:t>Check-out operators</a:t>
            </a:r>
          </a:p>
        </p:txBody>
      </p:sp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7086600" y="5791200"/>
            <a:ext cx="14112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5715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7145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2860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743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200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657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114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2000" dirty="0"/>
              <a:t>Customers</a:t>
            </a:r>
          </a:p>
        </p:txBody>
      </p:sp>
      <p:sp>
        <p:nvSpPr>
          <p:cNvPr id="23558" name="Line 6"/>
          <p:cNvSpPr>
            <a:spLocks noChangeShapeType="1"/>
          </p:cNvSpPr>
          <p:nvPr/>
        </p:nvSpPr>
        <p:spPr bwMode="auto">
          <a:xfrm>
            <a:off x="7235825" y="2060575"/>
            <a:ext cx="533400" cy="457200"/>
          </a:xfrm>
          <a:prstGeom prst="line">
            <a:avLst/>
          </a:prstGeom>
          <a:noFill/>
          <a:ln w="12700">
            <a:solidFill>
              <a:srgbClr val="FF015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355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648200"/>
            <a:ext cx="2292350" cy="100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60" name="Text Box 8"/>
          <p:cNvSpPr txBox="1">
            <a:spLocks noChangeArrowheads="1"/>
          </p:cNvSpPr>
          <p:nvPr/>
        </p:nvSpPr>
        <p:spPr bwMode="auto">
          <a:xfrm>
            <a:off x="838200" y="5715000"/>
            <a:ext cx="26955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5715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7145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2860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743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200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657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114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2000" dirty="0"/>
              <a:t>Managers and owners</a:t>
            </a:r>
            <a:endParaRPr lang="en-US" sz="2000" b="1" dirty="0"/>
          </a:p>
        </p:txBody>
      </p:sp>
      <p:sp>
        <p:nvSpPr>
          <p:cNvPr id="23561" name="Text Box 9"/>
          <p:cNvSpPr txBox="1">
            <a:spLocks noChangeArrowheads="1"/>
          </p:cNvSpPr>
          <p:nvPr/>
        </p:nvSpPr>
        <p:spPr bwMode="auto">
          <a:xfrm>
            <a:off x="685800" y="2514600"/>
            <a:ext cx="164147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5715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7145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2860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743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200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657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114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2000"/>
              <a:t>• Suppliers</a:t>
            </a:r>
          </a:p>
          <a:p>
            <a:pPr eaLnBrk="0" hangingPunct="0"/>
            <a:r>
              <a:rPr lang="en-US" sz="2000"/>
              <a:t>• Local shop </a:t>
            </a:r>
            <a:br>
              <a:rPr lang="en-US" sz="2000"/>
            </a:br>
            <a:r>
              <a:rPr lang="en-US" sz="2000"/>
              <a:t>  owners</a:t>
            </a:r>
          </a:p>
        </p:txBody>
      </p:sp>
      <p:sp>
        <p:nvSpPr>
          <p:cNvPr id="23562" name="Rectangle 10"/>
          <p:cNvSpPr>
            <a:spLocks noChangeArrowheads="1"/>
          </p:cNvSpPr>
          <p:nvPr/>
        </p:nvSpPr>
        <p:spPr bwMode="auto">
          <a:xfrm>
            <a:off x="6326188" y="3048000"/>
            <a:ext cx="1370012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3563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773238"/>
            <a:ext cx="3467100" cy="260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3564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4652963"/>
            <a:ext cx="2555875" cy="1493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3565" name="AutoShape 13"/>
          <p:cNvSpPr>
            <a:spLocks noChangeArrowheads="1"/>
          </p:cNvSpPr>
          <p:nvPr/>
        </p:nvSpPr>
        <p:spPr bwMode="auto">
          <a:xfrm>
            <a:off x="382588" y="1447800"/>
            <a:ext cx="2513012" cy="3276600"/>
          </a:xfrm>
          <a:prstGeom prst="irregularSeal1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66" name="Line 14"/>
          <p:cNvSpPr>
            <a:spLocks noChangeShapeType="1"/>
          </p:cNvSpPr>
          <p:nvPr/>
        </p:nvSpPr>
        <p:spPr bwMode="auto">
          <a:xfrm flipH="1" flipV="1">
            <a:off x="5724525" y="5229225"/>
            <a:ext cx="2209800" cy="762000"/>
          </a:xfrm>
          <a:prstGeom prst="line">
            <a:avLst/>
          </a:prstGeom>
          <a:noFill/>
          <a:ln w="12700">
            <a:solidFill>
              <a:srgbClr val="FF015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© Donna Sandsmark 2015 UC San Diego Extension Online Learning Course: User Experience II</a:t>
            </a:r>
            <a:endParaRPr lang="en-GB"/>
          </a:p>
        </p:txBody>
      </p:sp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323850" y="304800"/>
            <a:ext cx="8839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GB" sz="3600" dirty="0">
                <a:solidFill>
                  <a:srgbClr val="FFFFFF"/>
                </a:solidFill>
                <a:latin typeface="Verdana" charset="0"/>
              </a:rPr>
              <a:t>What do we mean by </a:t>
            </a:r>
            <a:r>
              <a:rPr lang="ja-JP" altLang="en-GB" sz="3600" dirty="0">
                <a:solidFill>
                  <a:srgbClr val="FFFFFF"/>
                </a:solidFill>
                <a:latin typeface="Arial"/>
              </a:rPr>
              <a:t>‘</a:t>
            </a:r>
            <a:r>
              <a:rPr lang="en-GB" sz="3600" dirty="0">
                <a:solidFill>
                  <a:srgbClr val="FFFFFF"/>
                </a:solidFill>
                <a:latin typeface="Verdana" charset="0"/>
              </a:rPr>
              <a:t>needs</a:t>
            </a:r>
            <a:r>
              <a:rPr lang="ja-JP" altLang="en-GB" sz="3600" dirty="0">
                <a:solidFill>
                  <a:srgbClr val="FFFFFF"/>
                </a:solidFill>
                <a:latin typeface="Arial"/>
              </a:rPr>
              <a:t>’</a:t>
            </a:r>
            <a:r>
              <a:rPr lang="en-GB" sz="3600" dirty="0">
                <a:solidFill>
                  <a:srgbClr val="FFFFFF"/>
                </a:solidFill>
                <a:latin typeface="Verdana" charset="0"/>
              </a:rPr>
              <a:t>?</a:t>
            </a:r>
            <a:endParaRPr lang="en-GB" sz="3600" i="1" dirty="0">
              <a:solidFill>
                <a:srgbClr val="FFFFFF"/>
              </a:solidFill>
              <a:latin typeface="Verdana" charset="0"/>
            </a:endParaRPr>
          </a:p>
        </p:txBody>
      </p:sp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395288" y="1484313"/>
            <a:ext cx="84201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0" hangingPunct="0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en-GB" sz="2000" dirty="0">
                <a:solidFill>
                  <a:srgbClr val="0070C0"/>
                </a:solidFill>
                <a:latin typeface="Verdana" charset="0"/>
              </a:rPr>
              <a:t>Users rarely know what is possible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en-GB" sz="2000" dirty="0">
                <a:solidFill>
                  <a:srgbClr val="0070C0"/>
                </a:solidFill>
                <a:latin typeface="Verdana" charset="0"/>
              </a:rPr>
              <a:t>Users can</a:t>
            </a:r>
            <a:r>
              <a:rPr lang="ja-JP" altLang="en-GB" sz="2000" dirty="0">
                <a:solidFill>
                  <a:srgbClr val="0070C0"/>
                </a:solidFill>
                <a:latin typeface="Arial"/>
              </a:rPr>
              <a:t>’</a:t>
            </a:r>
            <a:r>
              <a:rPr lang="en-GB" sz="2000" dirty="0">
                <a:solidFill>
                  <a:srgbClr val="0070C0"/>
                </a:solidFill>
                <a:latin typeface="Verdana" charset="0"/>
              </a:rPr>
              <a:t>t  tell you what they </a:t>
            </a:r>
            <a:r>
              <a:rPr lang="ja-JP" altLang="en-GB" sz="2000" dirty="0">
                <a:solidFill>
                  <a:srgbClr val="0070C0"/>
                </a:solidFill>
                <a:latin typeface="Arial"/>
              </a:rPr>
              <a:t>‘</a:t>
            </a:r>
            <a:r>
              <a:rPr lang="en-GB" sz="2000" dirty="0">
                <a:solidFill>
                  <a:srgbClr val="0070C0"/>
                </a:solidFill>
                <a:latin typeface="Verdana" charset="0"/>
              </a:rPr>
              <a:t>need</a:t>
            </a:r>
            <a:r>
              <a:rPr lang="ja-JP" altLang="en-GB" sz="2000" dirty="0">
                <a:solidFill>
                  <a:srgbClr val="0070C0"/>
                </a:solidFill>
                <a:latin typeface="Arial"/>
              </a:rPr>
              <a:t>’</a:t>
            </a:r>
            <a:r>
              <a:rPr lang="en-GB" sz="2000" dirty="0">
                <a:solidFill>
                  <a:srgbClr val="0070C0"/>
                </a:solidFill>
                <a:latin typeface="Verdana" charset="0"/>
              </a:rPr>
              <a:t> to help them achieve their goals 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en-GB" sz="2000" dirty="0">
                <a:solidFill>
                  <a:srgbClr val="0070C0"/>
                </a:solidFill>
                <a:latin typeface="Verdana" charset="0"/>
              </a:rPr>
              <a:t>Instead, look at existing tasks:</a:t>
            </a:r>
          </a:p>
          <a:p>
            <a:pPr marL="742950" lvl="1" indent="-285750" eaLnBrk="0" hangingPunct="0">
              <a:lnSpc>
                <a:spcPct val="90000"/>
              </a:lnSpc>
              <a:spcBef>
                <a:spcPct val="50000"/>
              </a:spcBef>
              <a:buFontTx/>
              <a:buChar char="–"/>
            </a:pPr>
            <a:r>
              <a:rPr lang="en-GB" sz="2000" dirty="0">
                <a:latin typeface="Verdana" charset="0"/>
              </a:rPr>
              <a:t>their context</a:t>
            </a:r>
          </a:p>
          <a:p>
            <a:pPr marL="742950" lvl="1" indent="-285750" eaLnBrk="0" hangingPunct="0">
              <a:lnSpc>
                <a:spcPct val="90000"/>
              </a:lnSpc>
              <a:spcBef>
                <a:spcPct val="50000"/>
              </a:spcBef>
              <a:buFontTx/>
              <a:buChar char="–"/>
            </a:pPr>
            <a:r>
              <a:rPr lang="en-GB" sz="2000" dirty="0">
                <a:latin typeface="Verdana" charset="0"/>
              </a:rPr>
              <a:t>what information do they require?</a:t>
            </a:r>
          </a:p>
          <a:p>
            <a:pPr marL="742950" lvl="1" indent="-285750" eaLnBrk="0" hangingPunct="0">
              <a:lnSpc>
                <a:spcPct val="90000"/>
              </a:lnSpc>
              <a:spcBef>
                <a:spcPct val="50000"/>
              </a:spcBef>
              <a:buFontTx/>
              <a:buChar char="–"/>
            </a:pPr>
            <a:r>
              <a:rPr lang="en-GB" sz="2000" dirty="0">
                <a:latin typeface="Verdana" charset="0"/>
              </a:rPr>
              <a:t>who collaborates to achieve the task?</a:t>
            </a:r>
          </a:p>
          <a:p>
            <a:pPr marL="742950" lvl="1" indent="-285750" eaLnBrk="0" hangingPunct="0">
              <a:lnSpc>
                <a:spcPct val="90000"/>
              </a:lnSpc>
              <a:spcBef>
                <a:spcPct val="50000"/>
              </a:spcBef>
              <a:buFontTx/>
              <a:buChar char="–"/>
            </a:pPr>
            <a:r>
              <a:rPr lang="en-GB" sz="2000" dirty="0">
                <a:latin typeface="Verdana" charset="0"/>
              </a:rPr>
              <a:t>why is the task achieved the way it is?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en-GB" sz="2000" dirty="0">
                <a:solidFill>
                  <a:srgbClr val="0070C0"/>
                </a:solidFill>
                <a:latin typeface="Verdana" charset="0"/>
              </a:rPr>
              <a:t>Envisioned tasks:</a:t>
            </a:r>
          </a:p>
          <a:p>
            <a:pPr marL="742950" lvl="1" indent="-285750" eaLnBrk="0" hangingPunct="0">
              <a:lnSpc>
                <a:spcPct val="90000"/>
              </a:lnSpc>
              <a:spcBef>
                <a:spcPct val="50000"/>
              </a:spcBef>
              <a:buFontTx/>
              <a:buChar char="–"/>
            </a:pPr>
            <a:r>
              <a:rPr lang="en-GB" sz="2000" dirty="0">
                <a:latin typeface="Verdana" charset="0"/>
              </a:rPr>
              <a:t>can be rooted in existing behaviour</a:t>
            </a:r>
          </a:p>
          <a:p>
            <a:pPr marL="742950" lvl="1" indent="-285750" eaLnBrk="0" hangingPunct="0">
              <a:lnSpc>
                <a:spcPct val="90000"/>
              </a:lnSpc>
              <a:spcBef>
                <a:spcPct val="50000"/>
              </a:spcBef>
              <a:buFontTx/>
              <a:buChar char="–"/>
            </a:pPr>
            <a:r>
              <a:rPr lang="en-GB" sz="2000" dirty="0">
                <a:latin typeface="Verdana" charset="0"/>
              </a:rPr>
              <a:t>can be described as future scenarios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GB" sz="3600" dirty="0">
              <a:solidFill>
                <a:srgbClr val="0070C0"/>
              </a:solidFill>
              <a:latin typeface="Verdana" charset="0"/>
            </a:endParaRPr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438400"/>
            <a:ext cx="2696893" cy="1495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© Donna Sandsmark 2015 UC San Diego Extension Online Learning Course: User Experience II</a:t>
            </a:r>
            <a:endParaRPr lang="en-GB"/>
          </a:p>
        </p:txBody>
      </p:sp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/>
              <a:t>How to generate alternatives</a:t>
            </a:r>
            <a:endParaRPr lang="en-GB" sz="3600" i="1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752600"/>
            <a:ext cx="7772400" cy="4114800"/>
          </a:xfrm>
        </p:spPr>
        <p:txBody>
          <a:bodyPr/>
          <a:lstStyle/>
          <a:p>
            <a:pPr eaLnBrk="0" hangingPunct="0">
              <a:spcBef>
                <a:spcPct val="0"/>
              </a:spcBef>
              <a:spcAft>
                <a:spcPts val="600"/>
              </a:spcAft>
            </a:pPr>
            <a:r>
              <a:rPr lang="en-GB" sz="2400" dirty="0"/>
              <a:t>Humans stick to what they know works</a:t>
            </a:r>
          </a:p>
          <a:p>
            <a:pPr eaLnBrk="0" hangingPunct="0">
              <a:spcBef>
                <a:spcPct val="0"/>
              </a:spcBef>
              <a:spcAft>
                <a:spcPts val="600"/>
              </a:spcAft>
            </a:pPr>
            <a:r>
              <a:rPr lang="en-GB" sz="2400" dirty="0"/>
              <a:t>But considering alternatives is important to </a:t>
            </a:r>
            <a:r>
              <a:rPr lang="ja-JP" altLang="en-GB" sz="2400" dirty="0">
                <a:latin typeface="Arial"/>
              </a:rPr>
              <a:t>‘</a:t>
            </a:r>
            <a:r>
              <a:rPr lang="en-GB" sz="2400" dirty="0"/>
              <a:t>break out of the box</a:t>
            </a:r>
            <a:r>
              <a:rPr lang="ja-JP" altLang="en-GB" sz="2400" dirty="0">
                <a:latin typeface="Arial"/>
              </a:rPr>
              <a:t>’</a:t>
            </a:r>
            <a:endParaRPr lang="en-GB" sz="2400" dirty="0"/>
          </a:p>
          <a:p>
            <a:pPr eaLnBrk="0" hangingPunct="0">
              <a:spcBef>
                <a:spcPct val="0"/>
              </a:spcBef>
              <a:spcAft>
                <a:spcPts val="600"/>
              </a:spcAft>
            </a:pPr>
            <a:r>
              <a:rPr lang="en-GB" sz="2400" dirty="0"/>
              <a:t>Designers are trained to consider alternatives, software people generally are not</a:t>
            </a:r>
          </a:p>
          <a:p>
            <a:pPr eaLnBrk="0" hangingPunct="0">
              <a:spcBef>
                <a:spcPct val="0"/>
              </a:spcBef>
              <a:spcAft>
                <a:spcPts val="600"/>
              </a:spcAft>
            </a:pPr>
            <a:r>
              <a:rPr lang="en-GB" sz="2400" dirty="0"/>
              <a:t>How do you generate alternatives?</a:t>
            </a:r>
          </a:p>
          <a:p>
            <a:pPr lvl="1" eaLnBrk="0" hangingPunct="0">
              <a:spcBef>
                <a:spcPct val="0"/>
              </a:spcBef>
              <a:spcAft>
                <a:spcPts val="600"/>
              </a:spcAft>
              <a:buFontTx/>
              <a:buChar char="—"/>
            </a:pPr>
            <a:r>
              <a:rPr lang="ja-JP" altLang="en-GB" sz="2400" dirty="0">
                <a:latin typeface="Arial"/>
              </a:rPr>
              <a:t>‘</a:t>
            </a:r>
            <a:r>
              <a:rPr lang="en-GB" sz="2400" dirty="0"/>
              <a:t>Flair and creativity</a:t>
            </a:r>
            <a:r>
              <a:rPr lang="ja-JP" altLang="en-GB" sz="2400" dirty="0">
                <a:latin typeface="Arial"/>
              </a:rPr>
              <a:t>’</a:t>
            </a:r>
            <a:r>
              <a:rPr lang="en-GB" sz="2400" dirty="0"/>
              <a:t>: research and synthesis </a:t>
            </a:r>
          </a:p>
          <a:p>
            <a:pPr lvl="1" eaLnBrk="0" hangingPunct="0">
              <a:spcBef>
                <a:spcPct val="0"/>
              </a:spcBef>
              <a:spcAft>
                <a:spcPts val="600"/>
              </a:spcAft>
              <a:buFontTx/>
              <a:buChar char="—"/>
            </a:pPr>
            <a:r>
              <a:rPr lang="en-GB" sz="2400" dirty="0"/>
              <a:t>Seek inspiration: look at similar products or look at very different products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© Donna Sandsmark 2015 UC San Diego Extension Online Learning Course: User Experience II</a:t>
            </a:r>
            <a:endParaRPr lang="en-GB"/>
          </a:p>
        </p:txBody>
      </p:sp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IDEO TechBox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44550" y="1600200"/>
            <a:ext cx="7772400" cy="4114800"/>
          </a:xfrm>
        </p:spPr>
        <p:txBody>
          <a:bodyPr/>
          <a:lstStyle/>
          <a:p>
            <a:r>
              <a:rPr lang="en-US" sz="2400"/>
              <a:t>Library, database, website - all-in-one</a:t>
            </a:r>
          </a:p>
          <a:p>
            <a:r>
              <a:rPr lang="en-US" sz="2400"/>
              <a:t>Contains physical gizmos for inspiration</a:t>
            </a:r>
            <a:endParaRPr lang="en-US"/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" y="3276600"/>
            <a:ext cx="8404225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6629" name="Rectangle 5"/>
          <p:cNvSpPr>
            <a:spLocks noChangeArrowheads="1"/>
          </p:cNvSpPr>
          <p:nvPr/>
        </p:nvSpPr>
        <p:spPr bwMode="auto">
          <a:xfrm>
            <a:off x="561975" y="5829300"/>
            <a:ext cx="30353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000">
                <a:latin typeface="Verdana" charset="0"/>
              </a:rPr>
              <a:t>From: www.ideo.com/</a:t>
            </a:r>
            <a:endParaRPr lang="en-US" sz="2400">
              <a:latin typeface="Times New Roman" charset="0"/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© Donna Sandsmark 2015 UC San Diego Extension Online Learning Course: User Experience II</a:t>
            </a:r>
            <a:endParaRPr lang="en-GB"/>
          </a:p>
        </p:txBody>
      </p:sp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TechBox </a:t>
            </a: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663" y="4114800"/>
            <a:ext cx="5580062" cy="222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" y="1600200"/>
            <a:ext cx="8486775" cy="222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© Donna Sandsmark 2015 UC San Diego Extension Online Learning Course: User Experience II</a:t>
            </a:r>
            <a:endParaRPr lang="en-GB"/>
          </a:p>
        </p:txBody>
      </p:sp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/>
              <a:t>How to choose among </a:t>
            </a:r>
            <a:br>
              <a:rPr lang="en-GB" sz="3200" dirty="0"/>
            </a:br>
            <a:r>
              <a:rPr lang="en-GB" sz="3200" dirty="0"/>
              <a:t>alternatives</a:t>
            </a:r>
            <a:endParaRPr lang="en-GB" sz="3200" i="1" dirty="0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GB" sz="2400"/>
              <a:t>Evaluation with users or with peers, e.g. prototypes</a:t>
            </a:r>
          </a:p>
          <a:p>
            <a:pPr ea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GB" sz="2400"/>
              <a:t>Technical feasibility: some not possible</a:t>
            </a:r>
          </a:p>
          <a:p>
            <a:pPr ea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GB" sz="2400"/>
              <a:t>Quality thresholds: Usability goals lead to usability criteria set early on and check regularly</a:t>
            </a:r>
          </a:p>
          <a:p>
            <a:pPr lvl="2" ea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Char char="—"/>
            </a:pPr>
            <a:r>
              <a:rPr lang="en-GB" sz="2000"/>
              <a:t>safety: how safe?</a:t>
            </a:r>
          </a:p>
          <a:p>
            <a:pPr lvl="2" ea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Char char="—"/>
            </a:pPr>
            <a:r>
              <a:rPr lang="en-GB" sz="2000"/>
              <a:t>utility: which functions are superfluous? </a:t>
            </a:r>
          </a:p>
          <a:p>
            <a:pPr lvl="2" eaLnBrk="0" hangingPunct="0">
              <a:lnSpc>
                <a:spcPct val="90000"/>
              </a:lnSpc>
              <a:spcBef>
                <a:spcPts val="600"/>
              </a:spcBef>
              <a:buFontTx/>
              <a:buChar char="—"/>
            </a:pPr>
            <a:r>
              <a:rPr lang="en-GB" sz="2000"/>
              <a:t>effectiveness: appropriate support? task coverage, information available</a:t>
            </a:r>
          </a:p>
          <a:p>
            <a:pPr lvl="2" eaLnBrk="0" hangingPunct="0">
              <a:lnSpc>
                <a:spcPct val="90000"/>
              </a:lnSpc>
              <a:spcBef>
                <a:spcPts val="600"/>
              </a:spcBef>
              <a:buFontTx/>
              <a:buChar char="—"/>
            </a:pPr>
            <a:r>
              <a:rPr lang="en-GB" sz="2000"/>
              <a:t>efficiency: performance measurements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© Donna Sandsmark 2015 UC San Diego Extension Online Learning Course: User Experience II</a:t>
            </a:r>
            <a:endParaRPr lang="en-GB"/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Testing prototypes to choose among alternatives</a:t>
            </a:r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752600"/>
            <a:ext cx="3762375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038600"/>
            <a:ext cx="2662237" cy="1989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9701" name="Picture 5"/>
          <p:cNvPicPr>
            <a:picLocks noChangeAspect="1" noChangeArrowheads="1"/>
          </p:cNvPicPr>
          <p:nvPr>
            <p:ph type="body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86400" y="1752600"/>
            <a:ext cx="2814637" cy="2257425"/>
          </a:xfrm>
          <a:noFill/>
          <a:ln/>
          <a:extLst>
            <a:ext uri="{91240B29-F687-4f45-9708-019B960494DF}">
              <a14:hiddenLine xmlns:a14="http://schemas.microsoft.com/office/drawing/2010/main" w="12700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© Donna Sandsmark 2015 UC San Diego Extension Online Learning Course: User Experience II</a:t>
            </a:r>
            <a:endParaRPr lang="en-GB"/>
          </a:p>
        </p:txBody>
      </p:sp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/>
              <a:t>How to integrate interaction design in other models</a:t>
            </a:r>
            <a:endParaRPr lang="en-GB" sz="3200" i="1" dirty="0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0" hangingPunct="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GB" sz="2800"/>
              <a:t>Lifecycle models from other disciplines</a:t>
            </a:r>
          </a:p>
          <a:p>
            <a:pPr eaLnBrk="0" hangingPunct="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GB" sz="2800"/>
              <a:t>Agile software development promising</a:t>
            </a:r>
          </a:p>
          <a:p>
            <a:pPr lvl="1">
              <a:lnSpc>
                <a:spcPct val="110000"/>
              </a:lnSpc>
            </a:pPr>
            <a:r>
              <a:rPr lang="en-GB" sz="2400"/>
              <a:t>have development and design running in separate tracks</a:t>
            </a:r>
          </a:p>
          <a:p>
            <a:pPr lvl="1">
              <a:lnSpc>
                <a:spcPct val="110000"/>
              </a:lnSpc>
            </a:pPr>
            <a:r>
              <a:rPr lang="en-GB" sz="2400"/>
              <a:t>maintain a coherent vision of the interface architecture </a:t>
            </a:r>
          </a:p>
          <a:p>
            <a:pPr lvl="1" eaLnBrk="0" hangingPunct="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Tx/>
              <a:buChar char="—"/>
            </a:pPr>
            <a:endParaRPr lang="en-GB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© Donna Sandsmark 2015 UC San Diego Extension Online Learning Course: User Experience II</a:t>
            </a:r>
            <a:endParaRPr lang="en-GB"/>
          </a:p>
        </p:txBody>
      </p:sp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/>
              <a:t>Summary</a:t>
            </a:r>
            <a:endParaRPr lang="en-GB" sz="4400" i="1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773238"/>
            <a:ext cx="7772400" cy="4114800"/>
          </a:xfrm>
        </p:spPr>
        <p:txBody>
          <a:bodyPr/>
          <a:lstStyle/>
          <a:p>
            <a:pPr marL="990600" lvl="1" indent="-533400" eaLnBrk="0" hangingPunct="0">
              <a:spcBef>
                <a:spcPts val="300"/>
              </a:spcBef>
              <a:buFontTx/>
              <a:buNone/>
            </a:pPr>
            <a:r>
              <a:rPr lang="en-US" sz="2400"/>
              <a:t>Four basic activities in the design process</a:t>
            </a:r>
          </a:p>
          <a:p>
            <a:pPr marL="1371600" lvl="2" indent="-457200" eaLnBrk="0" hangingPunct="0">
              <a:spcBef>
                <a:spcPts val="300"/>
              </a:spcBef>
              <a:buFontTx/>
              <a:buAutoNum type="arabicPeriod"/>
            </a:pPr>
            <a:r>
              <a:rPr lang="en-US" sz="2000"/>
              <a:t>Establishing requirements</a:t>
            </a:r>
          </a:p>
          <a:p>
            <a:pPr marL="1371600" lvl="2" indent="-457200" eaLnBrk="0" hangingPunct="0">
              <a:spcBef>
                <a:spcPts val="300"/>
              </a:spcBef>
              <a:buFontTx/>
              <a:buAutoNum type="arabicPeriod"/>
            </a:pPr>
            <a:r>
              <a:rPr lang="en-GB" sz="2000"/>
              <a:t>Designing alternatives</a:t>
            </a:r>
          </a:p>
          <a:p>
            <a:pPr marL="1371600" lvl="2" indent="-457200" eaLnBrk="0" hangingPunct="0">
              <a:spcBef>
                <a:spcPts val="300"/>
              </a:spcBef>
              <a:buFontTx/>
              <a:buAutoNum type="arabicPeriod"/>
            </a:pPr>
            <a:r>
              <a:rPr lang="en-GB" sz="2000"/>
              <a:t>Prototyping</a:t>
            </a:r>
          </a:p>
          <a:p>
            <a:pPr marL="1371600" lvl="2" indent="-457200" eaLnBrk="0" hangingPunct="0">
              <a:spcBef>
                <a:spcPts val="300"/>
              </a:spcBef>
              <a:buFontTx/>
              <a:buAutoNum type="arabicPeriod"/>
            </a:pPr>
            <a:r>
              <a:rPr lang="en-GB" sz="2000"/>
              <a:t>Evaluating</a:t>
            </a:r>
          </a:p>
          <a:p>
            <a:pPr marL="1371600" lvl="2" indent="-457200" eaLnBrk="0" hangingPunct="0">
              <a:spcBef>
                <a:spcPts val="300"/>
              </a:spcBef>
              <a:buFontTx/>
              <a:buAutoNum type="arabicPeriod"/>
            </a:pPr>
            <a:endParaRPr lang="en-US" sz="800"/>
          </a:p>
          <a:p>
            <a:pPr marL="990600" lvl="1" indent="-533400" eaLnBrk="0" hangingPunct="0">
              <a:spcBef>
                <a:spcPts val="300"/>
              </a:spcBef>
              <a:buFontTx/>
              <a:buNone/>
            </a:pPr>
            <a:r>
              <a:rPr lang="en-US" sz="2400"/>
              <a:t>User-centered design rests on three principles</a:t>
            </a:r>
          </a:p>
          <a:p>
            <a:pPr marL="1371600" lvl="2" indent="-457200" eaLnBrk="0" hangingPunct="0">
              <a:spcBef>
                <a:spcPts val="300"/>
              </a:spcBef>
              <a:buFontTx/>
              <a:buAutoNum type="arabicPeriod"/>
            </a:pPr>
            <a:r>
              <a:rPr lang="en-GB" sz="2000"/>
              <a:t>Early focus on users and tasks</a:t>
            </a:r>
          </a:p>
          <a:p>
            <a:pPr marL="1371600" lvl="2" indent="-457200" eaLnBrk="0" hangingPunct="0">
              <a:spcBef>
                <a:spcPts val="300"/>
              </a:spcBef>
              <a:buFontTx/>
              <a:buAutoNum type="arabicPeriod"/>
            </a:pPr>
            <a:r>
              <a:rPr lang="en-GB" sz="2000"/>
              <a:t>Empirical measurement using quantifiable &amp; measurable usability criteria</a:t>
            </a:r>
          </a:p>
          <a:p>
            <a:pPr marL="1371600" lvl="2" indent="-457200" eaLnBrk="0" hangingPunct="0">
              <a:spcBef>
                <a:spcPts val="300"/>
              </a:spcBef>
              <a:buFontTx/>
              <a:buAutoNum type="arabicPeriod"/>
            </a:pPr>
            <a:r>
              <a:rPr lang="en-GB" sz="2000"/>
              <a:t>Iterative design</a:t>
            </a:r>
          </a:p>
          <a:p>
            <a:pPr marL="1371600" lvl="2" indent="-457200" eaLnBrk="0" hangingPunct="0">
              <a:spcBef>
                <a:spcPts val="300"/>
              </a:spcBef>
              <a:buFontTx/>
              <a:buAutoNum type="arabicPeriod"/>
            </a:pPr>
            <a:endParaRPr lang="en-GB" sz="2000"/>
          </a:p>
          <a:p>
            <a:pPr marL="990600" lvl="1" indent="-533400" eaLnBrk="0" hangingPunct="0">
              <a:spcBef>
                <a:spcPts val="300"/>
              </a:spcBef>
              <a:buFontTx/>
              <a:buNone/>
            </a:pPr>
            <a:endParaRPr lang="en-US" sz="2400"/>
          </a:p>
          <a:p>
            <a:pPr marL="609600" indent="-609600" eaLnBrk="0" hangingPunct="0">
              <a:spcBef>
                <a:spcPct val="0"/>
              </a:spcBef>
              <a:buFontTx/>
              <a:buNone/>
            </a:pPr>
            <a:endParaRPr lang="en-US" sz="2400"/>
          </a:p>
          <a:p>
            <a:pPr marL="609600" indent="-609600"/>
            <a:endParaRPr lang="en-GB" sz="280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9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838200" y="6172200"/>
            <a:ext cx="6096000" cy="476250"/>
          </a:xfrm>
        </p:spPr>
        <p:txBody>
          <a:bodyPr/>
          <a:lstStyle/>
          <a:p>
            <a:r>
              <a:rPr lang="en-GB" dirty="0" smtClean="0"/>
              <a:t>© Donna </a:t>
            </a:r>
            <a:r>
              <a:rPr lang="en-GB" dirty="0" err="1" smtClean="0"/>
              <a:t>Sandsmark</a:t>
            </a:r>
            <a:r>
              <a:rPr lang="en-GB" dirty="0" smtClean="0"/>
              <a:t> 2015 UC San Diego Extension Online Learning Course: User Experience II</a:t>
            </a:r>
            <a:endParaRPr lang="en-GB" dirty="0"/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Overview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6173788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/>
              <a:t>What is involved in Interaction Design?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Importance of involving users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Degrees of user involvement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What is a user-centered approach?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Four basic activities</a:t>
            </a:r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400" dirty="0"/>
              <a:t>Some practical issues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Who are the users?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What are ‘needs’?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Where do alternatives come from?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How do you choose among alternatives?</a:t>
            </a:r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 lvl="3">
              <a:lnSpc>
                <a:spcPct val="80000"/>
              </a:lnSpc>
            </a:pPr>
            <a:endParaRPr lang="en-GB" sz="1600" dirty="0"/>
          </a:p>
        </p:txBody>
      </p:sp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34925" y="-2190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en-US" sz="2400">
              <a:latin typeface="Times" charset="0"/>
            </a:endParaRPr>
          </a:p>
        </p:txBody>
      </p:sp>
      <p:graphicFrame>
        <p:nvGraphicFramePr>
          <p:cNvPr id="12293" name="Object 5"/>
          <p:cNvGraphicFramePr>
            <a:graphicFrameLocks noChangeAspect="1"/>
          </p:cNvGraphicFramePr>
          <p:nvPr>
            <p:ph sz="half" idx="2"/>
          </p:nvPr>
        </p:nvGraphicFramePr>
        <p:xfrm>
          <a:off x="6324600" y="2005013"/>
          <a:ext cx="1674813" cy="3741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3" name="Clip" r:id="rId6" imgW="1857600" imgH="3995640" progId="MS_ClipArt_Gallery.2">
                  <p:embed/>
                </p:oleObj>
              </mc:Choice>
              <mc:Fallback>
                <p:oleObj name="Clip" r:id="rId6" imgW="1857600" imgH="399564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24600" y="2005013"/>
                        <a:ext cx="1674813" cy="3741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1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© Donna Sandsmark 2015 UC San Diego Extension Online Learning Course: User Experience II</a:t>
            </a:r>
            <a:endParaRPr lang="en-GB"/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/>
              <a:t>What is involved in Interaction Design?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GB" sz="2800"/>
              <a:t>It is a process:</a:t>
            </a:r>
          </a:p>
          <a:p>
            <a:pPr lvl="1">
              <a:lnSpc>
                <a:spcPct val="80000"/>
              </a:lnSpc>
            </a:pPr>
            <a:r>
              <a:rPr lang="en-GB" sz="2400"/>
              <a:t> a goal-directed problem solving activity informed by intended use, target domain, materials, cost, and feasibility</a:t>
            </a:r>
          </a:p>
          <a:p>
            <a:pPr lvl="1">
              <a:lnSpc>
                <a:spcPct val="80000"/>
              </a:lnSpc>
            </a:pPr>
            <a:r>
              <a:rPr lang="en-GB" sz="2400"/>
              <a:t> a creative activity</a:t>
            </a:r>
          </a:p>
          <a:p>
            <a:pPr lvl="1">
              <a:lnSpc>
                <a:spcPct val="80000"/>
              </a:lnSpc>
            </a:pPr>
            <a:r>
              <a:rPr lang="en-GB" sz="2400"/>
              <a:t> a decision-making activity to balance trade-offs</a:t>
            </a:r>
            <a:endParaRPr lang="en-GB" sz="2400" b="1"/>
          </a:p>
          <a:p>
            <a:pPr>
              <a:lnSpc>
                <a:spcPct val="80000"/>
              </a:lnSpc>
            </a:pPr>
            <a:endParaRPr lang="en-GB" sz="2800"/>
          </a:p>
          <a:p>
            <a:pPr>
              <a:lnSpc>
                <a:spcPct val="80000"/>
              </a:lnSpc>
            </a:pPr>
            <a:r>
              <a:rPr lang="en-GB" sz="2800"/>
              <a:t>Four approaches: user-centered design, activity-centered design, systems design, and genius design</a:t>
            </a:r>
            <a:endParaRPr lang="en-GB" sz="2800" i="1"/>
          </a:p>
          <a:p>
            <a:pPr lvl="1">
              <a:lnSpc>
                <a:spcPct val="80000"/>
              </a:lnSpc>
              <a:buFontTx/>
              <a:buNone/>
            </a:pPr>
            <a:endParaRPr lang="en-GB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© Donna Sandsmark 2015 UC San Diego Extension Online Learning Course: User Experience II</a:t>
            </a:r>
            <a:endParaRPr lang="en-GB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/>
              <a:t>Importance of involving users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GB" sz="2800"/>
              <a:t>Expectation management</a:t>
            </a:r>
            <a:r>
              <a:rPr lang="en-GB" sz="2800" i="1"/>
              <a:t> </a:t>
            </a:r>
            <a:endParaRPr lang="en-GB" sz="2800"/>
          </a:p>
          <a:p>
            <a:pPr lvl="1">
              <a:lnSpc>
                <a:spcPct val="90000"/>
              </a:lnSpc>
            </a:pPr>
            <a:r>
              <a:rPr lang="en-GB" sz="2400"/>
              <a:t>	Realistic expectations </a:t>
            </a:r>
          </a:p>
          <a:p>
            <a:pPr lvl="1">
              <a:lnSpc>
                <a:spcPct val="90000"/>
              </a:lnSpc>
            </a:pPr>
            <a:r>
              <a:rPr lang="en-GB" sz="2400"/>
              <a:t>	No surprises, no disappointments</a:t>
            </a:r>
          </a:p>
          <a:p>
            <a:pPr lvl="1">
              <a:lnSpc>
                <a:spcPct val="90000"/>
              </a:lnSpc>
            </a:pPr>
            <a:r>
              <a:rPr lang="en-GB" sz="2400"/>
              <a:t>	Timely training</a:t>
            </a:r>
          </a:p>
          <a:p>
            <a:pPr lvl="1">
              <a:lnSpc>
                <a:spcPct val="90000"/>
              </a:lnSpc>
            </a:pPr>
            <a:r>
              <a:rPr lang="en-GB" sz="2400"/>
              <a:t>	Communication, but no hype</a:t>
            </a:r>
            <a:endParaRPr lang="en-GB" sz="2400" b="1"/>
          </a:p>
          <a:p>
            <a:pPr>
              <a:lnSpc>
                <a:spcPct val="90000"/>
              </a:lnSpc>
            </a:pPr>
            <a:r>
              <a:rPr lang="en-GB" sz="2800"/>
              <a:t>Ownership</a:t>
            </a:r>
            <a:r>
              <a:rPr lang="en-GB" sz="2800" i="1"/>
              <a:t> </a:t>
            </a:r>
          </a:p>
          <a:p>
            <a:pPr lvl="1">
              <a:lnSpc>
                <a:spcPct val="90000"/>
              </a:lnSpc>
            </a:pPr>
            <a:r>
              <a:rPr lang="en-GB" sz="2400"/>
              <a:t>	Make the users active stakeholders</a:t>
            </a:r>
          </a:p>
          <a:p>
            <a:pPr lvl="1">
              <a:lnSpc>
                <a:spcPct val="90000"/>
              </a:lnSpc>
            </a:pPr>
            <a:r>
              <a:rPr lang="en-GB" sz="2400"/>
              <a:t>	More likely to forgive or accept problems</a:t>
            </a:r>
          </a:p>
          <a:p>
            <a:pPr lvl="1">
              <a:lnSpc>
                <a:spcPct val="90000"/>
              </a:lnSpc>
            </a:pPr>
            <a:r>
              <a:rPr lang="en-GB" sz="2400"/>
              <a:t>	Can make a big difference to acceptance 	and success of product</a:t>
            </a:r>
          </a:p>
          <a:p>
            <a:pPr>
              <a:lnSpc>
                <a:spcPct val="90000"/>
              </a:lnSpc>
            </a:pPr>
            <a:endParaRPr lang="en-GB" sz="280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5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© Donna Sandsmark 2015 UC San Diego Extension Online Learning Course: User Experience II</a:t>
            </a:r>
            <a:endParaRPr lang="en-GB"/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Degrees of user involvement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700213"/>
            <a:ext cx="7772400" cy="460851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GB" sz="2400"/>
              <a:t>Member of the design team</a:t>
            </a:r>
            <a:endParaRPr lang="en-GB" sz="2400" i="1"/>
          </a:p>
          <a:p>
            <a:pPr lvl="1">
              <a:lnSpc>
                <a:spcPct val="80000"/>
              </a:lnSpc>
            </a:pPr>
            <a:r>
              <a:rPr lang="en-GB" sz="2000"/>
              <a:t>	Full time: constant input, but lose touch with users</a:t>
            </a:r>
          </a:p>
          <a:p>
            <a:pPr lvl="1">
              <a:lnSpc>
                <a:spcPct val="80000"/>
              </a:lnSpc>
            </a:pPr>
            <a:r>
              <a:rPr lang="en-GB" sz="2000"/>
              <a:t>	Part time: patchy input, and very stressful</a:t>
            </a:r>
          </a:p>
          <a:p>
            <a:pPr lvl="1">
              <a:lnSpc>
                <a:spcPct val="80000"/>
              </a:lnSpc>
            </a:pPr>
            <a:r>
              <a:rPr lang="en-GB" sz="2000"/>
              <a:t>	Short term: inconsistent across project life</a:t>
            </a:r>
          </a:p>
          <a:p>
            <a:pPr lvl="1">
              <a:lnSpc>
                <a:spcPct val="80000"/>
              </a:lnSpc>
            </a:pPr>
            <a:r>
              <a:rPr lang="en-GB" sz="2000"/>
              <a:t>	Long term: consistent, but lose touch with users</a:t>
            </a:r>
          </a:p>
          <a:p>
            <a:pPr lvl="1">
              <a:lnSpc>
                <a:spcPct val="80000"/>
              </a:lnSpc>
            </a:pPr>
            <a:endParaRPr lang="en-GB" sz="2000"/>
          </a:p>
          <a:p>
            <a:pPr>
              <a:lnSpc>
                <a:spcPct val="80000"/>
              </a:lnSpc>
            </a:pPr>
            <a:r>
              <a:rPr lang="en-GB" sz="2400"/>
              <a:t>Newsletters and other dissemination devices</a:t>
            </a:r>
            <a:r>
              <a:rPr lang="en-GB" sz="2400" b="1"/>
              <a:t> </a:t>
            </a:r>
            <a:endParaRPr lang="en-GB" sz="2400"/>
          </a:p>
          <a:p>
            <a:pPr lvl="1">
              <a:lnSpc>
                <a:spcPct val="80000"/>
              </a:lnSpc>
            </a:pPr>
            <a:r>
              <a:rPr lang="en-GB" sz="2000"/>
              <a:t>	Reach wider selection of users</a:t>
            </a:r>
          </a:p>
          <a:p>
            <a:pPr lvl="1">
              <a:lnSpc>
                <a:spcPct val="80000"/>
              </a:lnSpc>
            </a:pPr>
            <a:r>
              <a:rPr lang="en-GB" sz="2000"/>
              <a:t>	Need communication both ways</a:t>
            </a:r>
          </a:p>
          <a:p>
            <a:pPr lvl="1">
              <a:lnSpc>
                <a:spcPct val="80000"/>
              </a:lnSpc>
            </a:pPr>
            <a:endParaRPr lang="en-GB" sz="2000"/>
          </a:p>
          <a:p>
            <a:pPr>
              <a:lnSpc>
                <a:spcPct val="80000"/>
              </a:lnSpc>
            </a:pPr>
            <a:r>
              <a:rPr lang="en-GB" sz="2400"/>
              <a:t>User involvement after product is released</a:t>
            </a:r>
          </a:p>
          <a:p>
            <a:pPr lvl="1">
              <a:lnSpc>
                <a:spcPct val="80000"/>
              </a:lnSpc>
            </a:pPr>
            <a:endParaRPr lang="en-GB" sz="2000"/>
          </a:p>
          <a:p>
            <a:pPr>
              <a:lnSpc>
                <a:spcPct val="80000"/>
              </a:lnSpc>
            </a:pPr>
            <a:r>
              <a:rPr lang="en-GB" sz="2400"/>
              <a:t>Combination of these approaches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© Donna Sandsmark 2015 UC San Diego Extension Online Learning Course: User Experience II</a:t>
            </a:r>
            <a:endParaRPr lang="en-GB"/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/>
              <a:t>What is a user-centered approach?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20000"/>
              </a:lnSpc>
              <a:buFontTx/>
              <a:buNone/>
            </a:pPr>
            <a:r>
              <a:rPr lang="en-US" sz="2400" dirty="0">
                <a:solidFill>
                  <a:srgbClr val="000000"/>
                </a:solidFill>
              </a:rPr>
              <a:t>User-centered approach is based on: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GB" sz="2000" dirty="0"/>
              <a:t>Early focus on users and tasks: directly studying cognitive, </a:t>
            </a:r>
            <a:r>
              <a:rPr lang="en-GB" sz="2000" dirty="0" err="1"/>
              <a:t>behavioral</a:t>
            </a:r>
            <a:r>
              <a:rPr lang="en-GB" sz="2000" dirty="0"/>
              <a:t>, anthropomorphic &amp; attitudinal characteristics</a:t>
            </a:r>
            <a:r>
              <a:rPr lang="en-GB" sz="2400" dirty="0"/>
              <a:t> 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GB" sz="2000" dirty="0"/>
              <a:t>Empirical measurement:</a:t>
            </a:r>
            <a:r>
              <a:rPr lang="en-GB" sz="2000" i="1" dirty="0"/>
              <a:t> </a:t>
            </a:r>
            <a:r>
              <a:rPr lang="en-GB" sz="2000" dirty="0"/>
              <a:t> users</a:t>
            </a:r>
            <a:r>
              <a:rPr lang="ja-JP" altLang="en-GB" sz="2000" dirty="0">
                <a:latin typeface="Arial"/>
              </a:rPr>
              <a:t>’</a:t>
            </a:r>
            <a:r>
              <a:rPr lang="en-GB" sz="2000" dirty="0"/>
              <a:t> reactions and performance to scenarios, manuals, simulations &amp; prototypes are observed, recorded and </a:t>
            </a:r>
            <a:r>
              <a:rPr lang="en-GB" sz="2000" dirty="0" err="1" smtClean="0"/>
              <a:t>analyzed</a:t>
            </a:r>
            <a:endParaRPr lang="en-GB" sz="2000" dirty="0"/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GB" sz="2000" dirty="0"/>
              <a:t>Iterative design: when problems are found in user testing, fix them and carry out more tests</a:t>
            </a:r>
            <a:endParaRPr lang="en-US" sz="2000" dirty="0"/>
          </a:p>
          <a:p>
            <a:pPr>
              <a:lnSpc>
                <a:spcPct val="120000"/>
              </a:lnSpc>
            </a:pPr>
            <a:endParaRPr lang="en-GB" sz="2000" dirty="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© Donna Sandsmark 2015 UC San Diego Extension Online Learning Course: User Experience II</a:t>
            </a:r>
            <a:endParaRPr lang="en-GB"/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/>
              <a:t>Four basic activities in Interaction Design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1447800"/>
            <a:ext cx="7772400" cy="4114800"/>
          </a:xfrm>
        </p:spPr>
        <p:txBody>
          <a:bodyPr/>
          <a:lstStyle/>
          <a:p>
            <a:pPr marL="990600" lvl="1" indent="-533400">
              <a:buFontTx/>
              <a:buAutoNum type="arabicPeriod"/>
            </a:pPr>
            <a:endParaRPr lang="en-GB" dirty="0"/>
          </a:p>
          <a:p>
            <a:pPr marL="990600" lvl="1" indent="-533400">
              <a:buFontTx/>
              <a:buAutoNum type="arabicPeriod"/>
            </a:pPr>
            <a:r>
              <a:rPr lang="en-GB" dirty="0"/>
              <a:t>Establishing requirements</a:t>
            </a:r>
          </a:p>
          <a:p>
            <a:pPr marL="990600" lvl="1" indent="-533400">
              <a:buFontTx/>
              <a:buAutoNum type="arabicPeriod"/>
            </a:pPr>
            <a:endParaRPr lang="en-GB" dirty="0"/>
          </a:p>
          <a:p>
            <a:pPr marL="990600" lvl="1" indent="-533400">
              <a:buFontTx/>
              <a:buAutoNum type="arabicPeriod"/>
            </a:pPr>
            <a:r>
              <a:rPr lang="en-GB" dirty="0"/>
              <a:t>Designing alternatives</a:t>
            </a:r>
          </a:p>
          <a:p>
            <a:pPr marL="990600" lvl="1" indent="-533400">
              <a:buFontTx/>
              <a:buAutoNum type="arabicPeriod"/>
            </a:pPr>
            <a:endParaRPr lang="en-GB" dirty="0"/>
          </a:p>
          <a:p>
            <a:pPr marL="990600" lvl="1" indent="-533400">
              <a:buFontTx/>
              <a:buAutoNum type="arabicPeriod"/>
            </a:pPr>
            <a:r>
              <a:rPr lang="en-GB" dirty="0"/>
              <a:t>Prototyping</a:t>
            </a:r>
          </a:p>
          <a:p>
            <a:pPr marL="990600" lvl="1" indent="-533400">
              <a:buFontTx/>
              <a:buAutoNum type="arabicPeriod"/>
            </a:pPr>
            <a:endParaRPr lang="en-GB" dirty="0"/>
          </a:p>
          <a:p>
            <a:pPr marL="990600" lvl="1" indent="-533400">
              <a:buFontTx/>
              <a:buAutoNum type="arabicPeriod"/>
            </a:pPr>
            <a:r>
              <a:rPr lang="en-GB" dirty="0"/>
              <a:t>Evaluating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© Donna Sandsmark 2015 UC San Diego Extension Online Learning Course: User Experience II</a:t>
            </a:r>
            <a:endParaRPr lang="en-GB"/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333375"/>
            <a:ext cx="7772400" cy="1143000"/>
          </a:xfrm>
        </p:spPr>
        <p:txBody>
          <a:bodyPr/>
          <a:lstStyle/>
          <a:p>
            <a:r>
              <a:rPr lang="en-GB"/>
              <a:t>Some practical issues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84313"/>
            <a:ext cx="7772400" cy="4611687"/>
          </a:xfrm>
        </p:spPr>
        <p:txBody>
          <a:bodyPr/>
          <a:lstStyle/>
          <a:p>
            <a:pPr>
              <a:lnSpc>
                <a:spcPct val="70000"/>
              </a:lnSpc>
              <a:spcBef>
                <a:spcPct val="30000"/>
              </a:spcBef>
            </a:pPr>
            <a:r>
              <a:rPr lang="en-GB"/>
              <a:t>Who are the users?</a:t>
            </a:r>
          </a:p>
          <a:p>
            <a:pPr>
              <a:lnSpc>
                <a:spcPct val="70000"/>
              </a:lnSpc>
            </a:pPr>
            <a:endParaRPr lang="en-GB" sz="1600"/>
          </a:p>
          <a:p>
            <a:pPr>
              <a:lnSpc>
                <a:spcPct val="70000"/>
              </a:lnSpc>
            </a:pPr>
            <a:r>
              <a:rPr lang="en-GB"/>
              <a:t>What do we mean by </a:t>
            </a:r>
            <a:r>
              <a:rPr lang="ja-JP" altLang="en-GB">
                <a:latin typeface="Arial"/>
              </a:rPr>
              <a:t>‘</a:t>
            </a:r>
            <a:r>
              <a:rPr lang="en-GB"/>
              <a:t>needs</a:t>
            </a:r>
            <a:r>
              <a:rPr lang="ja-JP" altLang="en-GB">
                <a:latin typeface="Arial"/>
              </a:rPr>
              <a:t>’</a:t>
            </a:r>
            <a:r>
              <a:rPr lang="en-GB"/>
              <a:t>?</a:t>
            </a:r>
          </a:p>
          <a:p>
            <a:pPr>
              <a:lnSpc>
                <a:spcPct val="70000"/>
              </a:lnSpc>
            </a:pPr>
            <a:endParaRPr lang="en-GB" sz="1600"/>
          </a:p>
          <a:p>
            <a:pPr>
              <a:lnSpc>
                <a:spcPct val="70000"/>
              </a:lnSpc>
            </a:pPr>
            <a:r>
              <a:rPr lang="en-US"/>
              <a:t>How to generate alternatives</a:t>
            </a:r>
          </a:p>
          <a:p>
            <a:pPr>
              <a:lnSpc>
                <a:spcPct val="70000"/>
              </a:lnSpc>
            </a:pPr>
            <a:endParaRPr lang="en-US" sz="1600"/>
          </a:p>
          <a:p>
            <a:pPr>
              <a:lnSpc>
                <a:spcPct val="90000"/>
              </a:lnSpc>
            </a:pPr>
            <a:r>
              <a:rPr lang="en-US"/>
              <a:t>How to choose among alternatives</a:t>
            </a:r>
          </a:p>
          <a:p>
            <a:pPr>
              <a:lnSpc>
                <a:spcPct val="70000"/>
              </a:lnSpc>
            </a:pPr>
            <a:endParaRPr lang="en-US" sz="1200"/>
          </a:p>
          <a:p>
            <a:pPr>
              <a:lnSpc>
                <a:spcPct val="90000"/>
              </a:lnSpc>
            </a:pPr>
            <a:r>
              <a:rPr lang="en-GB"/>
              <a:t>How to integrate interaction design activities with other models?</a:t>
            </a:r>
            <a:endParaRPr lang="en-US"/>
          </a:p>
          <a:p>
            <a:pPr>
              <a:lnSpc>
                <a:spcPct val="70000"/>
              </a:lnSpc>
            </a:pPr>
            <a:endParaRPr lang="en-GB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2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© Donna Sandsmark 2015 UC San Diego Extension Online Learning Course: User Experience II</a:t>
            </a:r>
            <a:endParaRPr lang="en-GB"/>
          </a:p>
        </p:txBody>
      </p:sp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700"/>
            <a:ext cx="7989887" cy="1143000"/>
          </a:xfrm>
        </p:spPr>
        <p:txBody>
          <a:bodyPr/>
          <a:lstStyle/>
          <a:p>
            <a:r>
              <a:rPr lang="en-GB" sz="3600" dirty="0"/>
              <a:t>Who are the users/stakeholders?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rgbClr val="1D6E76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 sz="2400"/>
              <a:t>Not as obvious as you think:</a:t>
            </a:r>
          </a:p>
          <a:p>
            <a:pPr lvl="1">
              <a:lnSpc>
                <a:spcPct val="90000"/>
              </a:lnSpc>
            </a:pPr>
            <a:r>
              <a:rPr lang="en-GB" sz="2000"/>
              <a:t> those who interact directly with the product</a:t>
            </a:r>
          </a:p>
          <a:p>
            <a:pPr lvl="1">
              <a:lnSpc>
                <a:spcPct val="90000"/>
              </a:lnSpc>
            </a:pPr>
            <a:r>
              <a:rPr lang="en-GB" sz="2000"/>
              <a:t> those who manage direct users</a:t>
            </a:r>
          </a:p>
          <a:p>
            <a:pPr lvl="1">
              <a:lnSpc>
                <a:spcPct val="90000"/>
              </a:lnSpc>
            </a:pPr>
            <a:r>
              <a:rPr lang="en-GB" sz="2000"/>
              <a:t> those who receive output from the product </a:t>
            </a:r>
          </a:p>
          <a:p>
            <a:pPr lvl="1">
              <a:lnSpc>
                <a:spcPct val="90000"/>
              </a:lnSpc>
            </a:pPr>
            <a:r>
              <a:rPr lang="en-GB" sz="2000"/>
              <a:t> those who make the purchasing decision </a:t>
            </a:r>
          </a:p>
          <a:p>
            <a:pPr lvl="1">
              <a:lnSpc>
                <a:spcPct val="90000"/>
              </a:lnSpc>
            </a:pPr>
            <a:r>
              <a:rPr lang="en-GB" sz="2000"/>
              <a:t> those who use competitor</a:t>
            </a:r>
            <a:r>
              <a:rPr lang="ja-JP" altLang="en-GB" sz="2000">
                <a:latin typeface="Arial"/>
              </a:rPr>
              <a:t>’</a:t>
            </a:r>
            <a:r>
              <a:rPr lang="en-GB" sz="2000"/>
              <a:t>s products</a:t>
            </a:r>
          </a:p>
          <a:p>
            <a:pPr lvl="1">
              <a:lnSpc>
                <a:spcPct val="90000"/>
              </a:lnSpc>
            </a:pPr>
            <a:endParaRPr lang="en-GB" sz="2000"/>
          </a:p>
          <a:p>
            <a:pPr>
              <a:lnSpc>
                <a:spcPct val="90000"/>
              </a:lnSpc>
            </a:pPr>
            <a:r>
              <a:rPr lang="en-GB" sz="2400"/>
              <a:t>Three categories of user (Eason, 1987):  </a:t>
            </a:r>
          </a:p>
          <a:p>
            <a:pPr lvl="1">
              <a:lnSpc>
                <a:spcPct val="90000"/>
              </a:lnSpc>
            </a:pPr>
            <a:r>
              <a:rPr lang="en-GB" sz="2000"/>
              <a:t> </a:t>
            </a:r>
            <a:r>
              <a:rPr lang="en-GB" sz="2000">
                <a:solidFill>
                  <a:srgbClr val="1D6E76"/>
                </a:solidFill>
              </a:rPr>
              <a:t>primary</a:t>
            </a:r>
            <a:r>
              <a:rPr lang="en-GB" sz="2000"/>
              <a:t>: frequent hands-on</a:t>
            </a:r>
          </a:p>
          <a:p>
            <a:pPr lvl="1">
              <a:lnSpc>
                <a:spcPct val="90000"/>
              </a:lnSpc>
            </a:pPr>
            <a:r>
              <a:rPr lang="en-GB" sz="2000"/>
              <a:t> </a:t>
            </a:r>
            <a:r>
              <a:rPr lang="en-GB" sz="2000">
                <a:solidFill>
                  <a:srgbClr val="1D6E76"/>
                </a:solidFill>
              </a:rPr>
              <a:t>secondary</a:t>
            </a:r>
            <a:r>
              <a:rPr lang="en-GB" sz="2000"/>
              <a:t>: occasional or via someone else</a:t>
            </a:r>
          </a:p>
          <a:p>
            <a:pPr lvl="1">
              <a:lnSpc>
                <a:spcPct val="90000"/>
              </a:lnSpc>
            </a:pPr>
            <a:r>
              <a:rPr lang="en-GB" sz="2000"/>
              <a:t> </a:t>
            </a:r>
            <a:r>
              <a:rPr lang="en-GB" sz="2000">
                <a:solidFill>
                  <a:srgbClr val="1D6E76"/>
                </a:solidFill>
              </a:rPr>
              <a:t>tertiary</a:t>
            </a:r>
            <a:r>
              <a:rPr lang="en-GB" sz="2000"/>
              <a:t>: affected by its introduction, or will influence its purchase</a:t>
            </a:r>
          </a:p>
          <a:p>
            <a:pPr>
              <a:lnSpc>
                <a:spcPct val="90000"/>
              </a:lnSpc>
            </a:pPr>
            <a:endParaRPr lang="en-GB" sz="240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0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Radial">
  <a:themeElements>
    <a:clrScheme name="Radial 11">
      <a:dk1>
        <a:srgbClr val="000000"/>
      </a:dk1>
      <a:lt1>
        <a:srgbClr val="FFFFFF"/>
      </a:lt1>
      <a:dk2>
        <a:srgbClr val="FFFFFF"/>
      </a:dk2>
      <a:lt2>
        <a:srgbClr val="A9B1B5"/>
      </a:lt2>
      <a:accent1>
        <a:srgbClr val="99CCFF"/>
      </a:accent1>
      <a:accent2>
        <a:srgbClr val="241EB5"/>
      </a:accent2>
      <a:accent3>
        <a:srgbClr val="FFFFFF"/>
      </a:accent3>
      <a:accent4>
        <a:srgbClr val="000000"/>
      </a:accent4>
      <a:accent5>
        <a:srgbClr val="CAE2FF"/>
      </a:accent5>
      <a:accent6>
        <a:srgbClr val="201AA4"/>
      </a:accent6>
      <a:hlink>
        <a:srgbClr val="2C14C1"/>
      </a:hlink>
      <a:folHlink>
        <a:srgbClr val="6666CC"/>
      </a:folHlink>
    </a:clrScheme>
    <a:fontScheme name="Rad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Radial 1">
        <a:dk1>
          <a:srgbClr val="000000"/>
        </a:dk1>
        <a:lt1>
          <a:srgbClr val="FFFFFF"/>
        </a:lt1>
        <a:dk2>
          <a:srgbClr val="FFFFFF"/>
        </a:dk2>
        <a:lt2>
          <a:srgbClr val="669999"/>
        </a:lt2>
        <a:accent1>
          <a:srgbClr val="99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8A8AE7"/>
        </a:accent6>
        <a:hlink>
          <a:srgbClr val="996666"/>
        </a:hlink>
        <a:folHlink>
          <a:srgbClr val="66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ial 2">
        <a:dk1>
          <a:srgbClr val="000000"/>
        </a:dk1>
        <a:lt1>
          <a:srgbClr val="FFFFFF"/>
        </a:lt1>
        <a:dk2>
          <a:srgbClr val="FFFFFF"/>
        </a:dk2>
        <a:lt2>
          <a:srgbClr val="817F3F"/>
        </a:lt2>
        <a:accent1>
          <a:srgbClr val="FFCC00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8A00"/>
        </a:accent6>
        <a:hlink>
          <a:srgbClr val="996666"/>
        </a:hlink>
        <a:folHlink>
          <a:srgbClr val="C9450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ial 3">
        <a:dk1>
          <a:srgbClr val="CC6600"/>
        </a:dk1>
        <a:lt1>
          <a:srgbClr val="FFFFFF"/>
        </a:lt1>
        <a:dk2>
          <a:srgbClr val="800000"/>
        </a:dk2>
        <a:lt2>
          <a:srgbClr val="FFFFFF"/>
        </a:lt2>
        <a:accent1>
          <a:srgbClr val="FF6600"/>
        </a:accent1>
        <a:accent2>
          <a:srgbClr val="33CCCC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2DB9B9"/>
        </a:accent6>
        <a:hlink>
          <a:srgbClr val="99FF33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4">
        <a:dk1>
          <a:srgbClr val="993300"/>
        </a:dk1>
        <a:lt1>
          <a:srgbClr val="FFFFFF"/>
        </a:lt1>
        <a:dk2>
          <a:srgbClr val="431A01"/>
        </a:dk2>
        <a:lt2>
          <a:srgbClr val="FFFFFF"/>
        </a:lt2>
        <a:accent1>
          <a:srgbClr val="FFCC00"/>
        </a:accent1>
        <a:accent2>
          <a:srgbClr val="FF9966"/>
        </a:accent2>
        <a:accent3>
          <a:srgbClr val="B0ABAA"/>
        </a:accent3>
        <a:accent4>
          <a:srgbClr val="DADADA"/>
        </a:accent4>
        <a:accent5>
          <a:srgbClr val="FFE2AA"/>
        </a:accent5>
        <a:accent6>
          <a:srgbClr val="E78A5C"/>
        </a:accent6>
        <a:hlink>
          <a:srgbClr val="FF66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5">
        <a:dk1>
          <a:srgbClr val="75878B"/>
        </a:dk1>
        <a:lt1>
          <a:srgbClr val="FFFFFF"/>
        </a:lt1>
        <a:dk2>
          <a:srgbClr val="260000"/>
        </a:dk2>
        <a:lt2>
          <a:srgbClr val="FFFFFF"/>
        </a:lt2>
        <a:accent1>
          <a:srgbClr val="0099CC"/>
        </a:accent1>
        <a:accent2>
          <a:srgbClr val="FF3300"/>
        </a:accent2>
        <a:accent3>
          <a:srgbClr val="ACAAAA"/>
        </a:accent3>
        <a:accent4>
          <a:srgbClr val="DADADA"/>
        </a:accent4>
        <a:accent5>
          <a:srgbClr val="AACAE2"/>
        </a:accent5>
        <a:accent6>
          <a:srgbClr val="E72D00"/>
        </a:accent6>
        <a:hlink>
          <a:srgbClr val="FFCC00"/>
        </a:hlink>
        <a:folHlink>
          <a:srgbClr val="CC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6">
        <a:dk1>
          <a:srgbClr val="666699"/>
        </a:dk1>
        <a:lt1>
          <a:srgbClr val="FFFFFF"/>
        </a:lt1>
        <a:dk2>
          <a:srgbClr val="000000"/>
        </a:dk2>
        <a:lt2>
          <a:srgbClr val="FFFFFF"/>
        </a:lt2>
        <a:accent1>
          <a:srgbClr val="9966FF"/>
        </a:accent1>
        <a:accent2>
          <a:srgbClr val="99CCFF"/>
        </a:accent2>
        <a:accent3>
          <a:srgbClr val="AAAAAA"/>
        </a:accent3>
        <a:accent4>
          <a:srgbClr val="DADADA"/>
        </a:accent4>
        <a:accent5>
          <a:srgbClr val="CAB8FF"/>
        </a:accent5>
        <a:accent6>
          <a:srgbClr val="8AB9E7"/>
        </a:accent6>
        <a:hlink>
          <a:srgbClr val="FFFFCC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7">
        <a:dk1>
          <a:srgbClr val="666699"/>
        </a:dk1>
        <a:lt1>
          <a:srgbClr val="FFFFFF"/>
        </a:lt1>
        <a:dk2>
          <a:srgbClr val="2A2A40"/>
        </a:dk2>
        <a:lt2>
          <a:srgbClr val="FFFFFF"/>
        </a:lt2>
        <a:accent1>
          <a:srgbClr val="006699"/>
        </a:accent1>
        <a:accent2>
          <a:srgbClr val="CC9900"/>
        </a:accent2>
        <a:accent3>
          <a:srgbClr val="ACACAF"/>
        </a:accent3>
        <a:accent4>
          <a:srgbClr val="DADADA"/>
        </a:accent4>
        <a:accent5>
          <a:srgbClr val="AAB8CA"/>
        </a:accent5>
        <a:accent6>
          <a:srgbClr val="B98A00"/>
        </a:accent6>
        <a:hlink>
          <a:srgbClr val="CC6600"/>
        </a:hlink>
        <a:folHlink>
          <a:srgbClr val="6C948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8">
        <a:dk1>
          <a:srgbClr val="BECBD8"/>
        </a:dk1>
        <a:lt1>
          <a:srgbClr val="FFFFFF"/>
        </a:lt1>
        <a:dk2>
          <a:srgbClr val="2B335B"/>
        </a:dk2>
        <a:lt2>
          <a:srgbClr val="FFFFFF"/>
        </a:lt2>
        <a:accent1>
          <a:srgbClr val="0099CC"/>
        </a:accent1>
        <a:accent2>
          <a:srgbClr val="B5DBE3"/>
        </a:accent2>
        <a:accent3>
          <a:srgbClr val="ACADB5"/>
        </a:accent3>
        <a:accent4>
          <a:srgbClr val="DADADA"/>
        </a:accent4>
        <a:accent5>
          <a:srgbClr val="AACAE2"/>
        </a:accent5>
        <a:accent6>
          <a:srgbClr val="A4C6CE"/>
        </a:accent6>
        <a:hlink>
          <a:srgbClr val="FFCC00"/>
        </a:hlink>
        <a:folHlink>
          <a:srgbClr val="58648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9">
        <a:dk1>
          <a:srgbClr val="3333FF"/>
        </a:dk1>
        <a:lt1>
          <a:srgbClr val="FFFFFF"/>
        </a:lt1>
        <a:dk2>
          <a:srgbClr val="000099"/>
        </a:dk2>
        <a:lt2>
          <a:srgbClr val="FFFFFF"/>
        </a:lt2>
        <a:accent1>
          <a:srgbClr val="339966"/>
        </a:accent1>
        <a:accent2>
          <a:srgbClr val="9999FF"/>
        </a:accent2>
        <a:accent3>
          <a:srgbClr val="AAAACA"/>
        </a:accent3>
        <a:accent4>
          <a:srgbClr val="DADADA"/>
        </a:accent4>
        <a:accent5>
          <a:srgbClr val="ADCAB8"/>
        </a:accent5>
        <a:accent6>
          <a:srgbClr val="8A8AE7"/>
        </a:accent6>
        <a:hlink>
          <a:srgbClr val="FFFF99"/>
        </a:hlink>
        <a:folHlink>
          <a:srgbClr val="17A0D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10">
        <a:dk1>
          <a:srgbClr val="808000"/>
        </a:dk1>
        <a:lt1>
          <a:srgbClr val="FFFFFF"/>
        </a:lt1>
        <a:dk2>
          <a:srgbClr val="354418"/>
        </a:dk2>
        <a:lt2>
          <a:srgbClr val="FFFFFF"/>
        </a:lt2>
        <a:accent1>
          <a:srgbClr val="60897C"/>
        </a:accent1>
        <a:accent2>
          <a:srgbClr val="99CC00"/>
        </a:accent2>
        <a:accent3>
          <a:srgbClr val="AEB0AB"/>
        </a:accent3>
        <a:accent4>
          <a:srgbClr val="DADADA"/>
        </a:accent4>
        <a:accent5>
          <a:srgbClr val="B6C4BF"/>
        </a:accent5>
        <a:accent6>
          <a:srgbClr val="8AB900"/>
        </a:accent6>
        <a:hlink>
          <a:srgbClr val="CCCC00"/>
        </a:hlink>
        <a:folHlink>
          <a:srgbClr val="66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11">
        <a:dk1>
          <a:srgbClr val="000000"/>
        </a:dk1>
        <a:lt1>
          <a:srgbClr val="FFFFFF"/>
        </a:lt1>
        <a:dk2>
          <a:srgbClr val="FFFFFF"/>
        </a:dk2>
        <a:lt2>
          <a:srgbClr val="A9B1B5"/>
        </a:lt2>
        <a:accent1>
          <a:srgbClr val="99CCFF"/>
        </a:accent1>
        <a:accent2>
          <a:srgbClr val="241EB5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201AA4"/>
        </a:accent6>
        <a:hlink>
          <a:srgbClr val="2C14C1"/>
        </a:hlink>
        <a:folHlink>
          <a:srgbClr val="6666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Radial</Template>
  <TotalTime>14983</TotalTime>
  <Words>967</Words>
  <Application>Microsoft Macintosh PowerPoint</Application>
  <PresentationFormat>On-screen Show (4:3)</PresentationFormat>
  <Paragraphs>160</Paragraphs>
  <Slides>18</Slides>
  <Notes>3</Notes>
  <HiddenSlides>0</HiddenSlides>
  <MMClips>18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0" baseType="lpstr">
      <vt:lpstr>Radial</vt:lpstr>
      <vt:lpstr>Microsoft Clip Gallery</vt:lpstr>
      <vt:lpstr>Session #6: The Process of Interaction Design</vt:lpstr>
      <vt:lpstr>Overview</vt:lpstr>
      <vt:lpstr>What is involved in Interaction Design?</vt:lpstr>
      <vt:lpstr>Importance of involving users</vt:lpstr>
      <vt:lpstr>Degrees of user involvement</vt:lpstr>
      <vt:lpstr>What is a user-centered approach?</vt:lpstr>
      <vt:lpstr>Four basic activities in Interaction Design</vt:lpstr>
      <vt:lpstr>Some practical issues</vt:lpstr>
      <vt:lpstr>Who are the users/stakeholders?</vt:lpstr>
      <vt:lpstr>PowerPoint Presentation</vt:lpstr>
      <vt:lpstr>PowerPoint Presentation</vt:lpstr>
      <vt:lpstr>How to generate alternatives</vt:lpstr>
      <vt:lpstr>IDEO TechBox</vt:lpstr>
      <vt:lpstr>The TechBox </vt:lpstr>
      <vt:lpstr>How to choose among  alternatives</vt:lpstr>
      <vt:lpstr>Testing prototypes to choose among alternatives</vt:lpstr>
      <vt:lpstr>How to integrate interaction design in other models</vt:lpstr>
      <vt:lpstr>Summary</vt:lpstr>
    </vt:vector>
  </TitlesOfParts>
  <Company>Pfizer Inc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Discovery Toxicology</dc:title>
  <dc:creator>gfurman</dc:creator>
  <cp:lastModifiedBy>Kristian Secor</cp:lastModifiedBy>
  <cp:revision>306</cp:revision>
  <dcterms:created xsi:type="dcterms:W3CDTF">2013-11-26T05:39:39Z</dcterms:created>
  <dcterms:modified xsi:type="dcterms:W3CDTF">2015-02-16T17:04:54Z</dcterms:modified>
</cp:coreProperties>
</file>