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25"/>
  </p:notesMasterIdLst>
  <p:handoutMasterIdLst>
    <p:handoutMasterId r:id="rId26"/>
  </p:handoutMasterIdLst>
  <p:sldIdLst>
    <p:sldId id="256" r:id="rId2"/>
    <p:sldId id="257" r:id="rId3"/>
    <p:sldId id="258" r:id="rId4"/>
    <p:sldId id="284" r:id="rId5"/>
    <p:sldId id="285" r:id="rId6"/>
    <p:sldId id="286" r:id="rId7"/>
    <p:sldId id="287" r:id="rId8"/>
    <p:sldId id="259" r:id="rId9"/>
    <p:sldId id="289" r:id="rId10"/>
    <p:sldId id="290"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3" r:id="rId24"/>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CCCCFF"/>
    <a:srgbClr val="FFFF66"/>
    <a:srgbClr val="FF0000"/>
    <a:srgbClr val="77777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1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256" y="-96"/>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131075"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131076"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131077"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1CE6DAE-3028-9A4B-A71B-7F46E503955F}" type="slidenum">
              <a:rPr lang="en-US"/>
              <a:pPr>
                <a:defRPr/>
              </a:pPr>
              <a:t>‹#›</a:t>
            </a:fld>
            <a:endParaRPr lang="en-US"/>
          </a:p>
        </p:txBody>
      </p:sp>
    </p:spTree>
    <p:extLst>
      <p:ext uri="{BB962C8B-B14F-4D97-AF65-F5344CB8AC3E}">
        <p14:creationId xmlns:p14="http://schemas.microsoft.com/office/powerpoint/2010/main" val="258402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defTabSz="930275" eaLnBrk="1" hangingPunct="1">
              <a:defRPr sz="1300" smtClean="0"/>
            </a:lvl1pPr>
          </a:lstStyle>
          <a:p>
            <a:pPr>
              <a:defRPr/>
            </a:pPr>
            <a:endParaRPr lang="en-US"/>
          </a:p>
        </p:txBody>
      </p:sp>
      <p:sp>
        <p:nvSpPr>
          <p:cNvPr id="15363"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30275" eaLnBrk="1" hangingPunct="1">
              <a:defRPr sz="1300" smtClean="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defTabSz="930275" eaLnBrk="1" hangingPunct="1">
              <a:defRPr sz="1300" smtClean="0"/>
            </a:lvl1pPr>
          </a:lstStyle>
          <a:p>
            <a:pPr>
              <a:defRPr/>
            </a:pPr>
            <a:endParaRPr lang="en-US"/>
          </a:p>
        </p:txBody>
      </p:sp>
      <p:sp>
        <p:nvSpPr>
          <p:cNvPr id="15367"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30275" eaLnBrk="1" hangingPunct="1">
              <a:defRPr sz="1300" smtClean="0"/>
            </a:lvl1pPr>
          </a:lstStyle>
          <a:p>
            <a:pPr>
              <a:defRPr/>
            </a:pPr>
            <a:fld id="{C5EE0559-CA72-EA42-B605-A699F73FB089}" type="slidenum">
              <a:rPr lang="en-US"/>
              <a:pPr>
                <a:defRPr/>
              </a:pPr>
              <a:t>‹#›</a:t>
            </a:fld>
            <a:endParaRPr lang="en-US"/>
          </a:p>
        </p:txBody>
      </p:sp>
    </p:spTree>
    <p:extLst>
      <p:ext uri="{BB962C8B-B14F-4D97-AF65-F5344CB8AC3E}">
        <p14:creationId xmlns:p14="http://schemas.microsoft.com/office/powerpoint/2010/main" val="8103411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ＭＳ Ｐゴシック" charset="0"/>
                <a:cs typeface="ＭＳ Ｐゴシック" charset="0"/>
              </a:defRPr>
            </a:lvl1pPr>
            <a:lvl2pPr marL="742950" indent="-285750" defTabSz="930275">
              <a:defRPr sz="2400">
                <a:solidFill>
                  <a:schemeClr val="tx1"/>
                </a:solidFill>
                <a:latin typeface="Arial" charset="0"/>
                <a:ea typeface="ＭＳ Ｐゴシック" charset="0"/>
              </a:defRPr>
            </a:lvl2pPr>
            <a:lvl3pPr marL="1143000" indent="-228600" defTabSz="930275">
              <a:defRPr sz="2400">
                <a:solidFill>
                  <a:schemeClr val="tx1"/>
                </a:solidFill>
                <a:latin typeface="Arial" charset="0"/>
                <a:ea typeface="ＭＳ Ｐゴシック" charset="0"/>
              </a:defRPr>
            </a:lvl3pPr>
            <a:lvl4pPr marL="1600200" indent="-228600" defTabSz="930275">
              <a:defRPr sz="2400">
                <a:solidFill>
                  <a:schemeClr val="tx1"/>
                </a:solidFill>
                <a:latin typeface="Arial" charset="0"/>
                <a:ea typeface="ＭＳ Ｐゴシック" charset="0"/>
              </a:defRPr>
            </a:lvl4pPr>
            <a:lvl5pPr marL="2057400" indent="-228600" defTabSz="930275">
              <a:defRPr sz="2400">
                <a:solidFill>
                  <a:schemeClr val="tx1"/>
                </a:solidFill>
                <a:latin typeface="Arial"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Arial" charset="0"/>
                <a:ea typeface="ＭＳ Ｐゴシック" charset="0"/>
              </a:defRPr>
            </a:lvl9pPr>
          </a:lstStyle>
          <a:p>
            <a:fld id="{A7EA7881-4EBD-BA43-B198-2E4176B01F0F}" type="slidenum">
              <a:rPr lang="en-US" sz="1300"/>
              <a:pPr/>
              <a:t>1</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70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latin typeface="Arial" charset="0"/>
                <a:ea typeface="ＭＳ Ｐゴシック" charset="-128"/>
                <a:cs typeface="ＭＳ Ｐゴシック" charset="-128"/>
              </a:rPr>
              <a:t>The evaluation took place in a natural setting.</a:t>
            </a:r>
          </a:p>
          <a:p>
            <a:r>
              <a:rPr lang="en-US" sz="800" kern="1200" dirty="0" smtClean="0">
                <a:solidFill>
                  <a:schemeClr val="tx1"/>
                </a:solidFill>
                <a:latin typeface="Arial" charset="0"/>
                <a:ea typeface="ＭＳ Ｐゴシック" charset="-128"/>
                <a:cs typeface="ＭＳ Ｐゴシック" charset="-128"/>
              </a:rPr>
              <a:t>The evaluators imposed less control on the participants than in the previous case study. The skiers were free to go where they wished on the mountain. However, the participants did have to agree to have cameras, GPS, and other tracking devices strapped to them.</a:t>
            </a:r>
          </a:p>
          <a:p>
            <a:r>
              <a:rPr lang="en-US" sz="800" kern="1200" dirty="0" smtClean="0">
                <a:solidFill>
                  <a:schemeClr val="tx1"/>
                </a:solidFill>
                <a:latin typeface="Arial" charset="0"/>
                <a:ea typeface="ＭＳ Ｐゴシック" charset="-128"/>
                <a:cs typeface="ＭＳ Ｐゴシック" charset="-128"/>
              </a:rPr>
              <a:t>The skiers' movements when going down the slopes were collected using video and accelerometers. In addition a focus group was run in order to learn more about what the skiers thought about the system: what they liked or did not like, and what problems they experienced with the system.</a:t>
            </a:r>
            <a:endParaRPr lang="en-US" dirty="0"/>
          </a:p>
        </p:txBody>
      </p:sp>
      <p:sp>
        <p:nvSpPr>
          <p:cNvPr id="4" name="Slide Number Placeholder 3"/>
          <p:cNvSpPr>
            <a:spLocks noGrp="1"/>
          </p:cNvSpPr>
          <p:nvPr>
            <p:ph type="sldNum" sz="quarter" idx="10"/>
          </p:nvPr>
        </p:nvSpPr>
        <p:spPr/>
        <p:txBody>
          <a:bodyPr/>
          <a:lstStyle/>
          <a:p>
            <a:pPr>
              <a:defRPr/>
            </a:pPr>
            <a:fld id="{C5EE0559-CA72-EA42-B605-A699F73FB089}" type="slidenum">
              <a:rPr lang="en-US" smtClean="0"/>
              <a:pPr>
                <a:defRPr/>
              </a:pPr>
              <a:t>19</a:t>
            </a:fld>
            <a:endParaRPr lang="en-US"/>
          </a:p>
        </p:txBody>
      </p:sp>
    </p:spTree>
    <p:extLst>
      <p:ext uri="{BB962C8B-B14F-4D97-AF65-F5344CB8AC3E}">
        <p14:creationId xmlns:p14="http://schemas.microsoft.com/office/powerpoint/2010/main" val="208350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C161BE2-D078-2C4D-BDFC-07C23F3AE868}" type="slidenum">
              <a:rPr lang="en-GB" sz="1200"/>
              <a:pPr eaLnBrk="1" hangingPunct="1"/>
              <a:t>21</a:t>
            </a:fld>
            <a:endParaRPr lang="en-GB" sz="1200"/>
          </a:p>
        </p:txBody>
      </p:sp>
      <p:sp>
        <p:nvSpPr>
          <p:cNvPr id="34818"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30DA443-50FB-F141-A643-8D07196704E8}" type="slidenum">
              <a:rPr lang="en-US" sz="1200">
                <a:latin typeface="Times" charset="0"/>
              </a:rPr>
              <a:pPr algn="r"/>
              <a:t>21</a:t>
            </a:fld>
            <a:endParaRPr lang="en-US" sz="1200">
              <a:latin typeface="Times"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 Ambient displays are peripheral, aesthetically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charset="0"/>
                <a:cs typeface="ＭＳ Ｐゴシック" charset="0"/>
              </a:rPr>
              <a:t>pleasing displays of information which support awareness of some data</a:t>
            </a:r>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96BA6F-5DCC-504D-AC6F-DAE0B4F988D4}" type="slidenum">
              <a:rPr lang="en-GB" sz="1200"/>
              <a:pPr eaLnBrk="1" hangingPunct="1"/>
              <a:t>22</a:t>
            </a:fld>
            <a:endParaRPr lang="en-GB" sz="1200"/>
          </a:p>
        </p:txBody>
      </p:sp>
      <p:sp>
        <p:nvSpPr>
          <p:cNvPr id="36866"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778BA4F-EF52-9849-AA4F-6243F10CE104}" type="slidenum">
              <a:rPr lang="en-US" sz="1200">
                <a:latin typeface="Times" charset="0"/>
              </a:rPr>
              <a:pPr algn="r"/>
              <a:t>22</a:t>
            </a:fld>
            <a:endParaRPr lang="en-US" sz="1200">
              <a:latin typeface="Times"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50ADFC-002C-4D48-B5DB-9743FBA05EA1}" type="slidenum">
              <a:rPr lang="en-GB" sz="1200"/>
              <a:pPr eaLnBrk="1" hangingPunct="1"/>
              <a:t>23</a:t>
            </a:fld>
            <a:endParaRPr lang="en-GB" sz="1200"/>
          </a:p>
        </p:txBody>
      </p:sp>
      <p:sp>
        <p:nvSpPr>
          <p:cNvPr id="40962"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B9B1835-8D63-FD4B-B7FD-AE6AB2276F4E}" type="slidenum">
              <a:rPr lang="en-US" sz="1200">
                <a:latin typeface="Times" charset="0"/>
              </a:rPr>
              <a:pPr algn="r"/>
              <a:t>23</a:t>
            </a:fld>
            <a:endParaRPr lang="en-US" sz="1200">
              <a:latin typeface="Times"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987B95-BBBD-2047-A382-62242C7803F1}" type="slidenum">
              <a:rPr lang="en-GB" sz="1200"/>
              <a:pPr eaLnBrk="1" hangingPunct="1"/>
              <a:t>2</a:t>
            </a:fld>
            <a:endParaRPr lang="en-GB" sz="1200"/>
          </a:p>
        </p:txBody>
      </p:sp>
      <p:sp>
        <p:nvSpPr>
          <p:cNvPr id="15362"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0AE80C1-6247-814A-964D-BBCDC4C9D05C}" type="slidenum">
              <a:rPr lang="en-US" sz="1200">
                <a:latin typeface="Times" charset="0"/>
              </a:rPr>
              <a:pPr algn="r"/>
              <a:t>2</a:t>
            </a:fld>
            <a:endParaRPr lang="en-US" sz="1200">
              <a:latin typeface="Times"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C5B30E-3DFA-7848-B303-0BF3D656C944}" type="slidenum">
              <a:rPr lang="en-GB" sz="1200"/>
              <a:pPr eaLnBrk="1" hangingPunct="1"/>
              <a:t>3</a:t>
            </a:fld>
            <a:endParaRPr lang="en-GB" sz="1200"/>
          </a:p>
        </p:txBody>
      </p:sp>
      <p:sp>
        <p:nvSpPr>
          <p:cNvPr id="17410"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9A1AC699-1CF4-D542-AB99-04C222F36D70}" type="slidenum">
              <a:rPr lang="en-US" sz="1200">
                <a:latin typeface="Times" charset="0"/>
              </a:rPr>
              <a:pPr algn="r"/>
              <a:t>3</a:t>
            </a:fld>
            <a:endParaRPr lang="en-US" sz="1200">
              <a:latin typeface="Times"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4EA9A0-C008-354B-8034-93845FD71732}" type="slidenum">
              <a:rPr lang="en-GB" sz="1200"/>
              <a:pPr eaLnBrk="1" hangingPunct="1"/>
              <a:t>8</a:t>
            </a:fld>
            <a:endParaRPr lang="en-GB" sz="1200"/>
          </a:p>
        </p:txBody>
      </p:sp>
      <p:sp>
        <p:nvSpPr>
          <p:cNvPr id="19458"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BA6559F-CED5-9F43-B1B4-EF1132975CA4}" type="slidenum">
              <a:rPr lang="en-US" sz="1200">
                <a:latin typeface="Times" charset="0"/>
              </a:rPr>
              <a:pPr algn="r"/>
              <a:t>8</a:t>
            </a:fld>
            <a:endParaRPr lang="en-US" sz="1200">
              <a:latin typeface="Times"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a:t>
            </a:r>
            <a:r>
              <a:rPr lang="en-US" baseline="0" dirty="0" smtClean="0"/>
              <a:t> a test: https://</a:t>
            </a:r>
            <a:r>
              <a:rPr lang="en-US" baseline="0" dirty="0" err="1" smtClean="0"/>
              <a:t>www.youtube.com</a:t>
            </a:r>
            <a:r>
              <a:rPr lang="en-US" baseline="0" dirty="0" smtClean="0"/>
              <a:t>/</a:t>
            </a:r>
            <a:r>
              <a:rPr lang="en-US" baseline="0" dirty="0" err="1" smtClean="0"/>
              <a:t>watch?v</a:t>
            </a:r>
            <a:r>
              <a:rPr lang="en-US" baseline="0" dirty="0" smtClean="0"/>
              <a:t>=</a:t>
            </a:r>
            <a:r>
              <a:rPr lang="en-US" baseline="0" dirty="0" err="1" smtClean="0"/>
              <a:t>HmRjMmQoduk</a:t>
            </a:r>
            <a:endParaRPr lang="en-US" baseline="0" dirty="0" smtClean="0"/>
          </a:p>
          <a:p>
            <a:r>
              <a:rPr lang="en-US" baseline="0" dirty="0" smtClean="0"/>
              <a:t>See photos: https://</a:t>
            </a:r>
            <a:r>
              <a:rPr lang="en-US" baseline="0" dirty="0" err="1" smtClean="0"/>
              <a:t>foursquare.com</a:t>
            </a:r>
            <a:r>
              <a:rPr lang="en-US" baseline="0" dirty="0" smtClean="0"/>
              <a:t>/v/usability-lab-at-university-of-</a:t>
            </a:r>
            <a:r>
              <a:rPr lang="en-US" baseline="0" dirty="0" err="1" smtClean="0"/>
              <a:t>baltimore</a:t>
            </a:r>
            <a:r>
              <a:rPr lang="en-US" baseline="0" dirty="0" smtClean="0"/>
              <a:t>/4d46ec877e2e54816d95788f</a:t>
            </a:r>
            <a:endParaRPr lang="en-US" dirty="0"/>
          </a:p>
        </p:txBody>
      </p:sp>
      <p:sp>
        <p:nvSpPr>
          <p:cNvPr id="4" name="Slide Number Placeholder 3"/>
          <p:cNvSpPr>
            <a:spLocks noGrp="1"/>
          </p:cNvSpPr>
          <p:nvPr>
            <p:ph type="sldNum" sz="quarter" idx="10"/>
          </p:nvPr>
        </p:nvSpPr>
        <p:spPr/>
        <p:txBody>
          <a:bodyPr/>
          <a:lstStyle/>
          <a:p>
            <a:pPr>
              <a:defRPr/>
            </a:pPr>
            <a:fld id="{C5EE0559-CA72-EA42-B605-A699F73FB089}" type="slidenum">
              <a:rPr lang="en-US" smtClean="0"/>
              <a:pPr>
                <a:defRPr/>
              </a:pPr>
              <a:t>12</a:t>
            </a:fld>
            <a:endParaRPr lang="en-US"/>
          </a:p>
        </p:txBody>
      </p:sp>
    </p:spTree>
    <p:extLst>
      <p:ext uri="{BB962C8B-B14F-4D97-AF65-F5344CB8AC3E}">
        <p14:creationId xmlns:p14="http://schemas.microsoft.com/office/powerpoint/2010/main" val="366801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on the </a:t>
            </a:r>
            <a:r>
              <a:rPr lang="en-US" dirty="0" err="1" smtClean="0"/>
              <a:t>awarehome</a:t>
            </a:r>
            <a:r>
              <a:rPr lang="en-US" baseline="0" dirty="0" smtClean="0"/>
              <a:t>: </a:t>
            </a:r>
            <a:r>
              <a:rPr lang="en-US" dirty="0" smtClean="0"/>
              <a:t>http://</a:t>
            </a:r>
            <a:r>
              <a:rPr lang="en-US" dirty="0" err="1" smtClean="0"/>
              <a:t>www.awarehome.gatech.edu</a:t>
            </a:r>
            <a:r>
              <a:rPr lang="en-US" dirty="0" smtClean="0"/>
              <a:t>/</a:t>
            </a:r>
            <a:r>
              <a:rPr lang="en-US" dirty="0" err="1" smtClean="0"/>
              <a:t>drupal</a:t>
            </a:r>
            <a:r>
              <a:rPr lang="en-US" dirty="0" smtClean="0"/>
              <a:t>/?q=content/about-</a:t>
            </a:r>
            <a:r>
              <a:rPr lang="en-US" dirty="0" err="1" smtClean="0"/>
              <a:t>ahri</a:t>
            </a:r>
            <a:endParaRPr lang="en-US" dirty="0"/>
          </a:p>
        </p:txBody>
      </p:sp>
      <p:sp>
        <p:nvSpPr>
          <p:cNvPr id="4" name="Slide Number Placeholder 3"/>
          <p:cNvSpPr>
            <a:spLocks noGrp="1"/>
          </p:cNvSpPr>
          <p:nvPr>
            <p:ph type="sldNum" sz="quarter" idx="10"/>
          </p:nvPr>
        </p:nvSpPr>
        <p:spPr/>
        <p:txBody>
          <a:bodyPr/>
          <a:lstStyle/>
          <a:p>
            <a:pPr>
              <a:defRPr/>
            </a:pPr>
            <a:fld id="{C5EE0559-CA72-EA42-B605-A699F73FB089}" type="slidenum">
              <a:rPr lang="en-US" smtClean="0"/>
              <a:pPr>
                <a:defRPr/>
              </a:pPr>
              <a:t>13</a:t>
            </a:fld>
            <a:endParaRPr lang="en-US"/>
          </a:p>
        </p:txBody>
      </p:sp>
    </p:spTree>
    <p:extLst>
      <p:ext uri="{BB962C8B-B14F-4D97-AF65-F5344CB8AC3E}">
        <p14:creationId xmlns:p14="http://schemas.microsoft.com/office/powerpoint/2010/main" val="427291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B7E3C2-1E08-C943-845E-CD1702A44A3B}" type="slidenum">
              <a:rPr lang="en-GB" sz="1200"/>
              <a:pPr eaLnBrk="1" hangingPunct="1"/>
              <a:t>15</a:t>
            </a:fld>
            <a:endParaRPr lang="en-GB" sz="1200"/>
          </a:p>
        </p:txBody>
      </p:sp>
      <p:sp>
        <p:nvSpPr>
          <p:cNvPr id="25602"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1B757DF-5024-8448-A4E1-B1238DAB3004}" type="slidenum">
              <a:rPr lang="en-US" sz="1200">
                <a:latin typeface="Times" charset="0"/>
              </a:rPr>
              <a:pPr algn="r"/>
              <a:t>15</a:t>
            </a:fld>
            <a:endParaRPr lang="en-US" sz="1200">
              <a:latin typeface="Times"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E7E928-7AE7-4245-82BC-7F13A7AC0EC7}" type="slidenum">
              <a:rPr lang="en-GB" sz="1200"/>
              <a:pPr eaLnBrk="1" hangingPunct="1"/>
              <a:t>16</a:t>
            </a:fld>
            <a:endParaRPr lang="en-GB" sz="1200"/>
          </a:p>
        </p:txBody>
      </p:sp>
      <p:sp>
        <p:nvSpPr>
          <p:cNvPr id="27650"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FC3A7A6-FA18-344D-8046-F8D4EA995FE7}" type="slidenum">
              <a:rPr lang="en-US" sz="1200">
                <a:latin typeface="Times" charset="0"/>
              </a:rPr>
              <a:pPr algn="r"/>
              <a:t>16</a:t>
            </a:fld>
            <a:endParaRPr lang="en-US" sz="1200">
              <a:latin typeface="Times"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5283" indent="-290493" eaLnBrk="0" hangingPunct="0">
              <a:defRPr sz="2400">
                <a:solidFill>
                  <a:schemeClr val="tx1"/>
                </a:solidFill>
                <a:latin typeface="Arial" charset="0"/>
                <a:ea typeface="ＭＳ Ｐゴシック" charset="0"/>
              </a:defRPr>
            </a:lvl2pPr>
            <a:lvl3pPr marL="1161974" indent="-232395" eaLnBrk="0" hangingPunct="0">
              <a:defRPr sz="2400">
                <a:solidFill>
                  <a:schemeClr val="tx1"/>
                </a:solidFill>
                <a:latin typeface="Arial" charset="0"/>
                <a:ea typeface="ＭＳ Ｐゴシック" charset="0"/>
              </a:defRPr>
            </a:lvl3pPr>
            <a:lvl4pPr marL="1626763" indent="-232395" eaLnBrk="0" hangingPunct="0">
              <a:defRPr sz="2400">
                <a:solidFill>
                  <a:schemeClr val="tx1"/>
                </a:solidFill>
                <a:latin typeface="Arial" charset="0"/>
                <a:ea typeface="ＭＳ Ｐゴシック" charset="0"/>
              </a:defRPr>
            </a:lvl4pPr>
            <a:lvl5pPr marL="2091553" indent="-232395" eaLnBrk="0" hangingPunct="0">
              <a:defRPr sz="2400">
                <a:solidFill>
                  <a:schemeClr val="tx1"/>
                </a:solidFill>
                <a:latin typeface="Arial" charset="0"/>
                <a:ea typeface="ＭＳ Ｐゴシック" charset="0"/>
              </a:defRPr>
            </a:lvl5pPr>
            <a:lvl6pPr marL="2556342" indent="-232395" eaLnBrk="0" fontAlgn="base" hangingPunct="0">
              <a:spcBef>
                <a:spcPct val="0"/>
              </a:spcBef>
              <a:spcAft>
                <a:spcPct val="0"/>
              </a:spcAft>
              <a:defRPr sz="2400">
                <a:solidFill>
                  <a:schemeClr val="tx1"/>
                </a:solidFill>
                <a:latin typeface="Arial" charset="0"/>
                <a:ea typeface="ＭＳ Ｐゴシック" charset="0"/>
              </a:defRPr>
            </a:lvl6pPr>
            <a:lvl7pPr marL="3021132" indent="-232395" eaLnBrk="0" fontAlgn="base" hangingPunct="0">
              <a:spcBef>
                <a:spcPct val="0"/>
              </a:spcBef>
              <a:spcAft>
                <a:spcPct val="0"/>
              </a:spcAft>
              <a:defRPr sz="2400">
                <a:solidFill>
                  <a:schemeClr val="tx1"/>
                </a:solidFill>
                <a:latin typeface="Arial" charset="0"/>
                <a:ea typeface="ＭＳ Ｐゴシック" charset="0"/>
              </a:defRPr>
            </a:lvl7pPr>
            <a:lvl8pPr marL="3485921" indent="-232395" eaLnBrk="0" fontAlgn="base" hangingPunct="0">
              <a:spcBef>
                <a:spcPct val="0"/>
              </a:spcBef>
              <a:spcAft>
                <a:spcPct val="0"/>
              </a:spcAft>
              <a:defRPr sz="2400">
                <a:solidFill>
                  <a:schemeClr val="tx1"/>
                </a:solidFill>
                <a:latin typeface="Arial" charset="0"/>
                <a:ea typeface="ＭＳ Ｐゴシック" charset="0"/>
              </a:defRPr>
            </a:lvl8pPr>
            <a:lvl9pPr marL="3950711" indent="-23239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194026-8864-D64D-AB72-9739EF42B44E}" type="slidenum">
              <a:rPr lang="en-GB" sz="1200"/>
              <a:pPr eaLnBrk="1" hangingPunct="1"/>
              <a:t>17</a:t>
            </a:fld>
            <a:endParaRPr lang="en-GB" sz="1200"/>
          </a:p>
        </p:txBody>
      </p:sp>
      <p:sp>
        <p:nvSpPr>
          <p:cNvPr id="29698" name="Rectangle 7"/>
          <p:cNvSpPr txBox="1">
            <a:spLocks noGrp="1" noChangeArrowheads="1"/>
          </p:cNvSpPr>
          <p:nvPr/>
        </p:nvSpPr>
        <p:spPr bwMode="auto">
          <a:xfrm>
            <a:off x="3965363" y="8807450"/>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3F2B223-E0DF-DB4E-BE51-AEA888B25F9D}" type="slidenum">
              <a:rPr lang="en-US" sz="1200">
                <a:latin typeface="Times" charset="0"/>
              </a:rPr>
              <a:pPr algn="r"/>
              <a:t>17</a:t>
            </a:fld>
            <a:endParaRPr lang="en-US" sz="1200">
              <a:latin typeface="Times"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933027" y="4403725"/>
            <a:ext cx="5131647"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144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eaLnBrk="1" hangingPunct="1"/>
              <a:endParaRPr lang="en-US" sz="2400">
                <a:latin typeface="Times New Roman"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7 w 4917"/>
                <a:gd name="T3" fmla="*/ -1 h 1000"/>
                <a:gd name="T4" fmla="*/ 4917 w 4917"/>
                <a:gd name="T5" fmla="*/ 500 h 1000"/>
                <a:gd name="T6" fmla="*/ 4416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7"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5128"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10"/>
          <p:cNvSpPr>
            <a:spLocks noGrp="1" noChangeArrowheads="1"/>
          </p:cNvSpPr>
          <p:nvPr>
            <p:ph type="ftr" sz="quarter" idx="10"/>
          </p:nvPr>
        </p:nvSpPr>
        <p:spPr>
          <a:xfrm>
            <a:off x="0" y="6248400"/>
            <a:ext cx="9144000" cy="457200"/>
          </a:xfrm>
        </p:spPr>
        <p:txBody>
          <a:bodyPr/>
          <a:lstStyle>
            <a:lvl1pPr algn="ctr">
              <a:defRPr smtClean="0"/>
            </a:lvl1pPr>
          </a:lstStyle>
          <a:p>
            <a:pPr>
              <a:defRPr/>
            </a:pPr>
            <a:endParaRPr lang="en-US"/>
          </a:p>
        </p:txBody>
      </p:sp>
    </p:spTree>
    <p:extLst>
      <p:ext uri="{BB962C8B-B14F-4D97-AF65-F5344CB8AC3E}">
        <p14:creationId xmlns:p14="http://schemas.microsoft.com/office/powerpoint/2010/main" val="850750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72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4730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692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09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200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40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693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760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647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44370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1032" name="AutoShape 4"/>
            <p:cNvSpPr>
              <a:spLocks noChangeArrowheads="1"/>
            </p:cNvSpPr>
            <p:nvPr/>
          </p:nvSpPr>
          <p:spPr bwMode="blackWhite">
            <a:xfrm>
              <a:off x="0" y="96"/>
              <a:ext cx="5376" cy="768"/>
            </a:xfrm>
            <a:custGeom>
              <a:avLst/>
              <a:gdLst>
                <a:gd name="T0" fmla="*/ 0 w 7000"/>
                <a:gd name="T1" fmla="*/ 0 h 1000"/>
                <a:gd name="T2" fmla="*/ 6500 w 7000"/>
                <a:gd name="T3" fmla="*/ -1 h 1000"/>
                <a:gd name="T4" fmla="*/ 7000 w 7000"/>
                <a:gd name="T5" fmla="*/ 500 h 1000"/>
                <a:gd name="T6" fmla="*/ 6499 w 7000"/>
                <a:gd name="T7" fmla="*/ 1000 h 1000"/>
                <a:gd name="T8" fmla="*/ 0 w 7000"/>
                <a:gd name="T9" fmla="*/ 100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3"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1" name="Rectangle 15"/>
          <p:cNvSpPr>
            <a:spLocks noGrp="1" noChangeArrowheads="1"/>
          </p:cNvSpPr>
          <p:nvPr>
            <p:ph type="ftr" sz="quarter" idx="3"/>
          </p:nvPr>
        </p:nvSpPr>
        <p:spPr bwMode="auto">
          <a:xfrm>
            <a:off x="457200" y="6248400"/>
            <a:ext cx="655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50000"/>
              </a:spcBef>
              <a:defRPr sz="1000" smtClean="0">
                <a:cs typeface="Arial" charset="0"/>
              </a:defRPr>
            </a:lvl1pPr>
          </a:lstStyle>
          <a:p>
            <a:pPr>
              <a:defRPr/>
            </a:pPr>
            <a:endParaRPr lang="en-US"/>
          </a:p>
        </p:txBody>
      </p:sp>
      <p:sp>
        <p:nvSpPr>
          <p:cNvPr id="4112" name="Text Box 16"/>
          <p:cNvSpPr txBox="1">
            <a:spLocks noChangeArrowheads="1"/>
          </p:cNvSpPr>
          <p:nvPr userDrawn="1"/>
        </p:nvSpPr>
        <p:spPr bwMode="auto">
          <a:xfrm>
            <a:off x="8229600" y="6477000"/>
            <a:ext cx="533400" cy="24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fld id="{2105475E-5B6C-F440-B662-9C5F4D81025C}" type="slidenum">
              <a:rPr lang="en-US" sz="1000" smtClean="0"/>
              <a:pPr>
                <a:spcBef>
                  <a:spcPct val="50000"/>
                </a:spcBef>
                <a:defRPr/>
              </a:pPr>
              <a:t>‹#›</a:t>
            </a:fld>
            <a:endParaRPr lang="en-US" sz="1000" smtClean="0"/>
          </a:p>
        </p:txBody>
      </p:sp>
    </p:spTree>
  </p:cSld>
  <p:clrMap bg1="lt1" tx1="dk1" bg2="lt2" tx2="dk2" accent1="accent1" accent2="accent2" accent3="accent3" accent4="accent4" accent5="accent5" accent6="accent6" hlink="hlink" folHlink="folHlink"/>
  <p:sldLayoutIdLst>
    <p:sldLayoutId id="2147483840"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xmlns:p14="http://schemas.microsoft.com/office/powerpoint/2010/main" id="1" dur="indefinite" restart="never" nodeType="tmRoot"/>
      </p:par>
    </p:tnLst>
  </p:timing>
  <p:hf sldNum="0" hdr="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hyperlink" Target="http://www.ubalt.edu/cas/about-the-college/schools-and-divisions/division-of-science-information-arts-and-technologies/labs/usability-lab/" TargetMode="External"/><Relationship Id="rId6" Type="http://schemas.openxmlformats.org/officeDocument/2006/relationships/image" Target="../media/image3.png"/><Relationship Id="rId7"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5"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4" Type="http://schemas.openxmlformats.org/officeDocument/2006/relationships/slideLayout" Target="../slideLayouts/slideLayout7.xml"/><Relationship Id="rId5" Type="http://schemas.openxmlformats.org/officeDocument/2006/relationships/notesSlide" Target="../notesSlides/notesSlide8.xml"/><Relationship Id="rId6" Type="http://schemas.openxmlformats.org/officeDocument/2006/relationships/oleObject" Target="../embeddings/oleObject1.bin"/><Relationship Id="rId7" Type="http://schemas.openxmlformats.org/officeDocument/2006/relationships/image" Target="../media/image5.emf"/><Relationship Id="rId8" Type="http://schemas.openxmlformats.org/officeDocument/2006/relationships/image" Target="../media/image2.png"/><Relationship Id="rId1" Type="http://schemas.openxmlformats.org/officeDocument/2006/relationships/vmlDrawing" Target="../drawings/vmlDrawing1.vml"/><Relationship Id="rId2" Type="http://schemas.microsoft.com/office/2007/relationships/media" Target="../media/media16.wav"/></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4" Type="http://schemas.openxmlformats.org/officeDocument/2006/relationships/slideLayout" Target="../slideLayouts/slideLayout7.xml"/><Relationship Id="rId5" Type="http://schemas.openxmlformats.org/officeDocument/2006/relationships/notesSlide" Target="../notesSlides/notesSlide9.xml"/><Relationship Id="rId6" Type="http://schemas.openxmlformats.org/officeDocument/2006/relationships/oleObject" Target="../embeddings/oleObject2.bin"/><Relationship Id="rId7" Type="http://schemas.openxmlformats.org/officeDocument/2006/relationships/image" Target="../media/image6.emf"/><Relationship Id="rId8" Type="http://schemas.openxmlformats.org/officeDocument/2006/relationships/image" Target="../media/image2.png"/><Relationship Id="rId1" Type="http://schemas.openxmlformats.org/officeDocument/2006/relationships/vmlDrawing" Target="../drawings/vmlDrawing2.vml"/><Relationship Id="rId2" Type="http://schemas.microsoft.com/office/2007/relationships/media"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5"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8.png"/><Relationship Id="rId6" Type="http://schemas.openxmlformats.org/officeDocument/2006/relationships/image" Target="../media/image2.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png"/><Relationship Id="rId5" Type="http://schemas.openxmlformats.org/officeDocument/2006/relationships/image" Target="../media/image2.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4" Type="http://schemas.openxmlformats.org/officeDocument/2006/relationships/slideLayout" Target="../slideLayouts/slideLayout7.xml"/><Relationship Id="rId5" Type="http://schemas.openxmlformats.org/officeDocument/2006/relationships/notesSlide" Target="../notesSlides/notesSlide11.xml"/><Relationship Id="rId6" Type="http://schemas.openxmlformats.org/officeDocument/2006/relationships/oleObject" Target="../embeddings/oleObject3.bin"/><Relationship Id="rId7" Type="http://schemas.openxmlformats.org/officeDocument/2006/relationships/image" Target="../media/image10.emf"/><Relationship Id="rId8" Type="http://schemas.openxmlformats.org/officeDocument/2006/relationships/image" Target="../media/image2.png"/><Relationship Id="rId1" Type="http://schemas.openxmlformats.org/officeDocument/2006/relationships/vmlDrawing" Target="../drawings/vmlDrawing3.vml"/><Relationship Id="rId2" Type="http://schemas.microsoft.com/office/2007/relationships/media"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2.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2.png"/><Relationship Id="rId1" Type="http://schemas.microsoft.com/office/2007/relationships/media" Target="../media/media23.wav"/><Relationship Id="rId2" Type="http://schemas.openxmlformats.org/officeDocument/2006/relationships/audio" Target="../media/media23.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0"/>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000">
              <a:cs typeface="Arial" charset="0"/>
            </a:endParaRPr>
          </a:p>
        </p:txBody>
      </p:sp>
      <p:sp>
        <p:nvSpPr>
          <p:cNvPr id="15362" name="Rectangle 2"/>
          <p:cNvSpPr>
            <a:spLocks noGrp="1" noChangeArrowheads="1"/>
          </p:cNvSpPr>
          <p:nvPr>
            <p:ph type="ctrTitle"/>
          </p:nvPr>
        </p:nvSpPr>
        <p:spPr/>
        <p:txBody>
          <a:bodyPr/>
          <a:lstStyle/>
          <a:p>
            <a:pPr eaLnBrk="1" hangingPunct="1"/>
            <a:r>
              <a:rPr lang="en-US" sz="4200" dirty="0">
                <a:latin typeface="Arial" charset="0"/>
                <a:ea typeface="ＭＳ Ｐゴシック" charset="0"/>
                <a:cs typeface="ＭＳ Ｐゴシック" charset="0"/>
              </a:rPr>
              <a:t>Session </a:t>
            </a:r>
            <a:r>
              <a:rPr lang="en-US" sz="4200" dirty="0" smtClean="0">
                <a:latin typeface="Arial" charset="0"/>
                <a:ea typeface="ＭＳ Ｐゴシック" charset="0"/>
                <a:cs typeface="ＭＳ Ｐゴシック" charset="0"/>
              </a:rPr>
              <a:t>#7</a:t>
            </a:r>
            <a:r>
              <a:rPr lang="en-US" sz="4200" dirty="0" smtClean="0">
                <a:latin typeface="Arial" charset="0"/>
                <a:ea typeface="ＭＳ Ｐゴシック" charset="0"/>
                <a:cs typeface="ＭＳ Ｐゴシック" charset="0"/>
              </a:rPr>
              <a:t>:Evaluation</a:t>
            </a:r>
            <a:endParaRPr lang="en-US" sz="3600" dirty="0">
              <a:latin typeface="Arial" charset="0"/>
              <a:ea typeface="ＭＳ Ｐゴシック" charset="0"/>
              <a:cs typeface="ＭＳ Ｐゴシック" charset="0"/>
            </a:endParaRPr>
          </a:p>
        </p:txBody>
      </p:sp>
      <p:pic>
        <p:nvPicPr>
          <p:cNvPr id="15363" name="Picture 7"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43400"/>
            <a:ext cx="23876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9"/>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mtClean="0">
                <a:cs typeface="+mj-cs"/>
              </a:rPr>
              <a:t>Why you need to Evaluate (cont</a:t>
            </a:r>
            <a:r>
              <a:rPr lang="ja-JP" altLang="en-US" smtClean="0">
                <a:latin typeface="Arial"/>
                <a:cs typeface="+mj-cs"/>
              </a:rPr>
              <a:t>’</a:t>
            </a:r>
            <a:r>
              <a:rPr lang="en-US" smtClean="0">
                <a:cs typeface="+mj-cs"/>
              </a:rPr>
              <a:t>d)</a:t>
            </a:r>
          </a:p>
        </p:txBody>
      </p:sp>
      <p:sp>
        <p:nvSpPr>
          <p:cNvPr id="11267" name="Rectangle 3"/>
          <p:cNvSpPr>
            <a:spLocks noGrp="1" noChangeArrowheads="1"/>
          </p:cNvSpPr>
          <p:nvPr>
            <p:ph type="body" idx="1"/>
          </p:nvPr>
        </p:nvSpPr>
        <p:spPr/>
        <p:txBody>
          <a:bodyPr/>
          <a:lstStyle/>
          <a:p>
            <a:pPr eaLnBrk="1" hangingPunct="1">
              <a:lnSpc>
                <a:spcPct val="90000"/>
              </a:lnSpc>
              <a:defRPr/>
            </a:pPr>
            <a:r>
              <a:rPr lang="en-US" smtClean="0">
                <a:cs typeface="+mn-cs"/>
              </a:rPr>
              <a:t>Usability testing involves measuring the performance of typical users on typical tasks</a:t>
            </a:r>
          </a:p>
          <a:p>
            <a:pPr eaLnBrk="1" hangingPunct="1">
              <a:lnSpc>
                <a:spcPct val="90000"/>
              </a:lnSpc>
              <a:defRPr/>
            </a:pPr>
            <a:r>
              <a:rPr lang="en-US" smtClean="0">
                <a:cs typeface="+mn-cs"/>
              </a:rPr>
              <a:t>Satisfaction, can be evaluated through questionnaires and interviews</a:t>
            </a:r>
          </a:p>
          <a:p>
            <a:pPr eaLnBrk="1" hangingPunct="1">
              <a:lnSpc>
                <a:spcPct val="90000"/>
              </a:lnSpc>
              <a:defRPr/>
            </a:pPr>
            <a:r>
              <a:rPr lang="en-US" smtClean="0">
                <a:cs typeface="+mn-cs"/>
              </a:rPr>
              <a:t>Trends are towards evaluating more subjective user-experience goals, like emotionally satisfying, motivating fun etc.</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045283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0482"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0483" name="Title 1"/>
          <p:cNvSpPr>
            <a:spLocks noGrp="1"/>
          </p:cNvSpPr>
          <p:nvPr>
            <p:ph type="title" idx="4294967295"/>
          </p:nvPr>
        </p:nvSpPr>
        <p:spPr>
          <a:xfrm>
            <a:off x="457200" y="274638"/>
            <a:ext cx="8229600" cy="990600"/>
          </a:xfrm>
        </p:spPr>
        <p:txBody>
          <a:bodyPr/>
          <a:lstStyle/>
          <a:p>
            <a:pPr eaLnBrk="1" hangingPunct="1"/>
            <a:r>
              <a:rPr lang="en-US">
                <a:latin typeface="Verdana" charset="0"/>
                <a:ea typeface="ＭＳ Ｐゴシック" charset="0"/>
                <a:cs typeface="ＭＳ Ｐゴシック" charset="0"/>
              </a:rPr>
              <a:t>Types of evaluation</a:t>
            </a:r>
          </a:p>
        </p:txBody>
      </p:sp>
      <p:sp>
        <p:nvSpPr>
          <p:cNvPr id="20484" name="Content Placeholder 2"/>
          <p:cNvSpPr>
            <a:spLocks noGrp="1"/>
          </p:cNvSpPr>
          <p:nvPr>
            <p:ph idx="4294967295"/>
          </p:nvPr>
        </p:nvSpPr>
        <p:spPr>
          <a:xfrm>
            <a:off x="609600" y="1447800"/>
            <a:ext cx="7924800" cy="5181600"/>
          </a:xfrm>
        </p:spPr>
        <p:txBody>
          <a:bodyPr/>
          <a:lstStyle/>
          <a:p>
            <a:pPr eaLnBrk="1" hangingPunct="1"/>
            <a:r>
              <a:rPr lang="en-US" sz="2800" dirty="0">
                <a:latin typeface="Verdana" charset="0"/>
                <a:ea typeface="ＭＳ Ｐゴシック" charset="0"/>
                <a:cs typeface="ＭＳ Ｐゴシック" charset="0"/>
              </a:rPr>
              <a:t>Controlled settings involving users, </a:t>
            </a:r>
            <a:r>
              <a:rPr lang="en-US" sz="2800" dirty="0" err="1">
                <a:latin typeface="Verdana" charset="0"/>
                <a:ea typeface="ＭＳ Ｐゴシック" charset="0"/>
                <a:cs typeface="ＭＳ Ｐゴシック" charset="0"/>
              </a:rPr>
              <a:t>eg</a:t>
            </a:r>
            <a:r>
              <a:rPr lang="en-US" sz="2800" dirty="0">
                <a:latin typeface="Verdana" charset="0"/>
                <a:ea typeface="ＭＳ Ｐゴシック" charset="0"/>
                <a:cs typeface="ＭＳ Ｐゴシック" charset="0"/>
              </a:rPr>
              <a:t> usability testing &amp; experiments in  laboratories and living labs.</a:t>
            </a:r>
          </a:p>
          <a:p>
            <a:pPr eaLnBrk="1" hangingPunct="1"/>
            <a:r>
              <a:rPr lang="en-US" sz="2800" dirty="0">
                <a:latin typeface="Verdana" charset="0"/>
                <a:ea typeface="ＭＳ Ｐゴシック" charset="0"/>
                <a:cs typeface="ＭＳ Ｐゴシック" charset="0"/>
              </a:rPr>
              <a:t>Natural settings involving users, </a:t>
            </a:r>
            <a:r>
              <a:rPr lang="en-US" sz="2800" dirty="0" err="1">
                <a:latin typeface="Verdana" charset="0"/>
                <a:ea typeface="ＭＳ Ｐゴシック" charset="0"/>
                <a:cs typeface="ＭＳ Ｐゴシック" charset="0"/>
              </a:rPr>
              <a:t>eg</a:t>
            </a:r>
            <a:r>
              <a:rPr lang="en-US" sz="2800" dirty="0">
                <a:latin typeface="Verdana" charset="0"/>
                <a:ea typeface="ＭＳ Ｐゴシック" charset="0"/>
                <a:cs typeface="ＭＳ Ｐゴシック" charset="0"/>
              </a:rPr>
              <a:t> field studies to see how the product is used in the real world. </a:t>
            </a:r>
          </a:p>
          <a:p>
            <a:pPr eaLnBrk="1" hangingPunct="1"/>
            <a:r>
              <a:rPr lang="en-US" sz="2800" dirty="0">
                <a:latin typeface="Verdana" charset="0"/>
                <a:ea typeface="ＭＳ Ｐゴシック" charset="0"/>
                <a:cs typeface="ＭＳ Ｐゴシック" charset="0"/>
              </a:rPr>
              <a:t>Any settings not involving users, </a:t>
            </a:r>
            <a:r>
              <a:rPr lang="en-US" sz="2800" dirty="0" err="1">
                <a:latin typeface="Verdana" charset="0"/>
                <a:ea typeface="ＭＳ Ｐゴシック" charset="0"/>
                <a:cs typeface="ＭＳ Ｐゴシック" charset="0"/>
              </a:rPr>
              <a:t>eg</a:t>
            </a:r>
            <a:r>
              <a:rPr lang="en-US" sz="2800" dirty="0">
                <a:latin typeface="Verdana" charset="0"/>
                <a:ea typeface="ＭＳ Ｐゴシック" charset="0"/>
                <a:cs typeface="ＭＳ Ｐゴシック" charset="0"/>
              </a:rPr>
              <a:t> consultants critique; to predict, analyze &amp; model aspects of the interface analytics.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1506"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1507" name="Title 1"/>
          <p:cNvSpPr>
            <a:spLocks noGrp="1"/>
          </p:cNvSpPr>
          <p:nvPr>
            <p:ph type="title" idx="4294967295"/>
          </p:nvPr>
        </p:nvSpPr>
        <p:spPr/>
        <p:txBody>
          <a:bodyPr/>
          <a:lstStyle/>
          <a:p>
            <a:pPr eaLnBrk="1" hangingPunct="1"/>
            <a:r>
              <a:rPr lang="en-US">
                <a:latin typeface="Verdana" charset="0"/>
                <a:ea typeface="ＭＳ Ｐゴシック" charset="0"/>
                <a:cs typeface="ＭＳ Ｐゴシック" charset="0"/>
              </a:rPr>
              <a:t>Usability lab</a:t>
            </a:r>
          </a:p>
        </p:txBody>
      </p:sp>
      <p:sp>
        <p:nvSpPr>
          <p:cNvPr id="21508" name="TextBox 2"/>
          <p:cNvSpPr txBox="1">
            <a:spLocks noChangeArrowheads="1"/>
          </p:cNvSpPr>
          <p:nvPr/>
        </p:nvSpPr>
        <p:spPr bwMode="auto">
          <a:xfrm>
            <a:off x="2895600" y="5791200"/>
            <a:ext cx="3468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aseline="-25000" dirty="0" smtClean="0">
                <a:latin typeface="+mn-lt"/>
                <a:hlinkClick r:id="rId5"/>
              </a:rPr>
              <a:t>University of Baltimore Usability Lab</a:t>
            </a:r>
            <a:endParaRPr lang="en-US" baseline="-25000" dirty="0">
              <a:latin typeface="+mn-lt"/>
            </a:endParaRPr>
          </a:p>
        </p:txBody>
      </p:sp>
      <p:pic>
        <p:nvPicPr>
          <p:cNvPr id="2150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44675" y="2032000"/>
            <a:ext cx="569912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2530"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2531" name="Title 1"/>
          <p:cNvSpPr>
            <a:spLocks noGrp="1"/>
          </p:cNvSpPr>
          <p:nvPr>
            <p:ph type="title" idx="4294967295"/>
          </p:nvPr>
        </p:nvSpPr>
        <p:spPr/>
        <p:txBody>
          <a:bodyPr/>
          <a:lstStyle/>
          <a:p>
            <a:pPr eaLnBrk="1" hangingPunct="1"/>
            <a:r>
              <a:rPr lang="en-US">
                <a:latin typeface="Verdana" charset="0"/>
                <a:ea typeface="ＭＳ Ｐゴシック" charset="0"/>
                <a:cs typeface="ＭＳ Ｐゴシック" charset="0"/>
              </a:rPr>
              <a:t>Living labs</a:t>
            </a:r>
          </a:p>
        </p:txBody>
      </p:sp>
      <p:sp>
        <p:nvSpPr>
          <p:cNvPr id="22532" name="Content Placeholder 2"/>
          <p:cNvSpPr>
            <a:spLocks noGrp="1"/>
          </p:cNvSpPr>
          <p:nvPr>
            <p:ph idx="4294967295"/>
          </p:nvPr>
        </p:nvSpPr>
        <p:spPr/>
        <p:txBody>
          <a:bodyPr/>
          <a:lstStyle/>
          <a:p>
            <a:pPr eaLnBrk="1" hangingPunct="1"/>
            <a:r>
              <a:rPr lang="en-US" dirty="0">
                <a:latin typeface="Verdana" charset="0"/>
                <a:ea typeface="ＭＳ Ｐゴシック" charset="0"/>
                <a:cs typeface="ＭＳ Ｐゴシック" charset="0"/>
              </a:rPr>
              <a:t>People’s use of technology in their everyday lives can be evaluated in living labs.</a:t>
            </a:r>
          </a:p>
          <a:p>
            <a:pPr eaLnBrk="1" hangingPunct="1"/>
            <a:r>
              <a:rPr lang="en-US" dirty="0">
                <a:latin typeface="Verdana" charset="0"/>
                <a:ea typeface="ＭＳ Ｐゴシック" charset="0"/>
                <a:cs typeface="ＭＳ Ｐゴシック" charset="0"/>
              </a:rPr>
              <a:t>Such evaluations are too difficult to do in a usability lab.</a:t>
            </a:r>
          </a:p>
          <a:p>
            <a:pPr eaLnBrk="1" hangingPunct="1"/>
            <a:r>
              <a:rPr lang="en-US" dirty="0" err="1">
                <a:latin typeface="Verdana" charset="0"/>
                <a:ea typeface="ＭＳ Ｐゴシック" charset="0"/>
                <a:cs typeface="ＭＳ Ｐゴシック" charset="0"/>
              </a:rPr>
              <a:t>Eg</a:t>
            </a:r>
            <a:r>
              <a:rPr lang="en-US" dirty="0">
                <a:latin typeface="Verdana" charset="0"/>
                <a:ea typeface="ＭＳ Ｐゴシック" charset="0"/>
                <a:cs typeface="ＭＳ Ｐゴシック" charset="0"/>
              </a:rPr>
              <a:t> the Aware Home was embedded with a complex network of sensors and audio/video recording </a:t>
            </a:r>
            <a:r>
              <a:rPr lang="en-US" dirty="0" smtClean="0">
                <a:latin typeface="Verdana" charset="0"/>
                <a:ea typeface="ＭＳ Ｐゴシック" charset="0"/>
                <a:cs typeface="ＭＳ Ｐゴシック" charset="0"/>
              </a:rPr>
              <a:t>devices</a:t>
            </a:r>
            <a:endParaRPr lang="en-US" dirty="0">
              <a:latin typeface="Verdana" charset="0"/>
              <a:ea typeface="ＭＳ Ｐゴシック"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3554"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3555" name="Title 1"/>
          <p:cNvSpPr>
            <a:spLocks noGrp="1"/>
          </p:cNvSpPr>
          <p:nvPr>
            <p:ph type="title" idx="4294967295"/>
          </p:nvPr>
        </p:nvSpPr>
        <p:spPr/>
        <p:txBody>
          <a:bodyPr/>
          <a:lstStyle/>
          <a:p>
            <a:pPr eaLnBrk="1" hangingPunct="1"/>
            <a:r>
              <a:rPr lang="en-US">
                <a:latin typeface="Verdana" charset="0"/>
                <a:ea typeface="ＭＳ Ｐゴシック" charset="0"/>
                <a:cs typeface="ＭＳ Ｐゴシック" charset="0"/>
              </a:rPr>
              <a:t>Usability testing &amp; field studies can compliment</a:t>
            </a:r>
          </a:p>
        </p:txBody>
      </p:sp>
      <p:pic>
        <p:nvPicPr>
          <p:cNvPr id="2355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645795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4578"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4579" name="Rectangle 2"/>
          <p:cNvSpPr>
            <a:spLocks noGrp="1" noChangeArrowheads="1"/>
          </p:cNvSpPr>
          <p:nvPr>
            <p:ph type="title" idx="4294967295"/>
          </p:nvPr>
        </p:nvSpPr>
        <p:spPr/>
        <p:txBody>
          <a:bodyPr/>
          <a:lstStyle/>
          <a:p>
            <a:pPr eaLnBrk="1" hangingPunct="1"/>
            <a:r>
              <a:rPr lang="en-US">
                <a:latin typeface="Verdana" charset="0"/>
                <a:ea typeface="ＭＳ Ｐゴシック" charset="0"/>
                <a:cs typeface="ＭＳ Ｐゴシック" charset="0"/>
              </a:rPr>
              <a:t>Evaluation case studies</a:t>
            </a:r>
          </a:p>
        </p:txBody>
      </p:sp>
      <p:sp>
        <p:nvSpPr>
          <p:cNvPr id="24580" name="Rectangle 3"/>
          <p:cNvSpPr>
            <a:spLocks noGrp="1" noChangeArrowheads="1"/>
          </p:cNvSpPr>
          <p:nvPr>
            <p:ph type="body" idx="4294967295"/>
          </p:nvPr>
        </p:nvSpPr>
        <p:spPr>
          <a:xfrm>
            <a:off x="609600" y="1676400"/>
            <a:ext cx="7772400" cy="4495800"/>
          </a:xfrm>
        </p:spPr>
        <p:txBody>
          <a:bodyPr/>
          <a:lstStyle/>
          <a:p>
            <a:pPr eaLnBrk="1" hangingPunct="1"/>
            <a:r>
              <a:rPr lang="en-US" sz="2800">
                <a:latin typeface="Verdana" charset="0"/>
                <a:ea typeface="ＭＳ Ｐゴシック" charset="0"/>
                <a:cs typeface="ＭＳ Ｐゴシック" charset="0"/>
              </a:rPr>
              <a:t>Experiment to investigate a computer game</a:t>
            </a:r>
          </a:p>
          <a:p>
            <a:pPr eaLnBrk="1" hangingPunct="1"/>
            <a:r>
              <a:rPr lang="en-US" sz="2800">
                <a:latin typeface="Verdana" charset="0"/>
                <a:ea typeface="ＭＳ Ｐゴシック" charset="0"/>
                <a:cs typeface="ＭＳ Ｐゴシック" charset="0"/>
              </a:rPr>
              <a:t>In the wild field study of skiers</a:t>
            </a:r>
          </a:p>
          <a:p>
            <a:pPr eaLnBrk="1" hangingPunct="1"/>
            <a:r>
              <a:rPr lang="en-US" sz="2800">
                <a:latin typeface="Verdana" charset="0"/>
                <a:ea typeface="ＭＳ Ｐゴシック" charset="0"/>
                <a:cs typeface="ＭＳ Ｐゴシック" charset="0"/>
              </a:rPr>
              <a:t>Crowdsourcing</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6626"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6627" name="Rectangle 2"/>
          <p:cNvSpPr>
            <a:spLocks noGrp="1" noChangeArrowheads="1"/>
          </p:cNvSpPr>
          <p:nvPr>
            <p:ph type="title" idx="4294967295"/>
          </p:nvPr>
        </p:nvSpPr>
        <p:spPr>
          <a:xfrm>
            <a:off x="381000" y="76200"/>
            <a:ext cx="8077200" cy="1447800"/>
          </a:xfrm>
        </p:spPr>
        <p:txBody>
          <a:bodyPr/>
          <a:lstStyle/>
          <a:p>
            <a:pPr eaLnBrk="1" hangingPunct="1"/>
            <a:r>
              <a:rPr lang="en-US" sz="3200" dirty="0">
                <a:latin typeface="Verdana" charset="0"/>
                <a:ea typeface="ＭＳ Ｐゴシック" charset="0"/>
                <a:cs typeface="ＭＳ Ｐゴシック" charset="0"/>
              </a:rPr>
              <a:t>Challenge &amp; engagement in a collaborative immersive game</a:t>
            </a:r>
          </a:p>
        </p:txBody>
      </p:sp>
      <p:sp>
        <p:nvSpPr>
          <p:cNvPr id="26628" name="Rectangle 3"/>
          <p:cNvSpPr>
            <a:spLocks noGrp="1" noChangeArrowheads="1"/>
          </p:cNvSpPr>
          <p:nvPr>
            <p:ph type="body" sz="half" idx="4294967295"/>
          </p:nvPr>
        </p:nvSpPr>
        <p:spPr>
          <a:xfrm>
            <a:off x="152400" y="1676400"/>
            <a:ext cx="4876800" cy="4495800"/>
          </a:xfrm>
        </p:spPr>
        <p:txBody>
          <a:bodyPr/>
          <a:lstStyle/>
          <a:p>
            <a:pPr eaLnBrk="1" hangingPunct="1">
              <a:lnSpc>
                <a:spcPct val="90000"/>
              </a:lnSpc>
            </a:pPr>
            <a:r>
              <a:rPr lang="en-US" sz="2800">
                <a:latin typeface="Verdana" charset="0"/>
                <a:ea typeface="ＭＳ Ｐゴシック" charset="0"/>
                <a:cs typeface="ＭＳ Ｐゴシック" charset="0"/>
              </a:rPr>
              <a:t>Physiological measures</a:t>
            </a:r>
            <a:br>
              <a:rPr lang="en-US" sz="2800">
                <a:latin typeface="Verdana" charset="0"/>
                <a:ea typeface="ＭＳ Ｐゴシック" charset="0"/>
                <a:cs typeface="ＭＳ Ｐゴシック" charset="0"/>
              </a:rPr>
            </a:br>
            <a:r>
              <a:rPr lang="en-US" sz="2800">
                <a:latin typeface="Verdana" charset="0"/>
                <a:ea typeface="ＭＳ Ｐゴシック" charset="0"/>
                <a:cs typeface="ＭＳ Ｐゴシック" charset="0"/>
              </a:rPr>
              <a:t>were used.</a:t>
            </a:r>
          </a:p>
          <a:p>
            <a:pPr eaLnBrk="1" hangingPunct="1">
              <a:lnSpc>
                <a:spcPct val="90000"/>
              </a:lnSpc>
            </a:pPr>
            <a:r>
              <a:rPr lang="en-US" sz="2800">
                <a:latin typeface="Verdana" charset="0"/>
                <a:ea typeface="ＭＳ Ｐゴシック" charset="0"/>
                <a:cs typeface="ＭＳ Ｐゴシック" charset="0"/>
              </a:rPr>
              <a:t>Players were more engaged when playing against another person than when playing against a computer.</a:t>
            </a:r>
          </a:p>
          <a:p>
            <a:pPr eaLnBrk="1" hangingPunct="1">
              <a:lnSpc>
                <a:spcPct val="90000"/>
              </a:lnSpc>
            </a:pPr>
            <a:r>
              <a:rPr lang="en-US" sz="2800">
                <a:latin typeface="Verdana" charset="0"/>
                <a:ea typeface="ＭＳ Ｐゴシック" charset="0"/>
                <a:cs typeface="ＭＳ Ｐゴシック" charset="0"/>
              </a:rPr>
              <a:t>What precautionary measures did the evaluators take?</a:t>
            </a:r>
          </a:p>
        </p:txBody>
      </p:sp>
      <p:graphicFrame>
        <p:nvGraphicFramePr>
          <p:cNvPr id="26629" name="Object 2"/>
          <p:cNvGraphicFramePr>
            <a:graphicFrameLocks noGrp="1" noChangeAspect="1"/>
          </p:cNvGraphicFramePr>
          <p:nvPr>
            <p:ph type="chart" sz="half" idx="4294967295"/>
          </p:nvPr>
        </p:nvGraphicFramePr>
        <p:xfrm>
          <a:off x="5030788" y="1905000"/>
          <a:ext cx="3957637" cy="3886200"/>
        </p:xfrm>
        <a:graphic>
          <a:graphicData uri="http://schemas.openxmlformats.org/presentationml/2006/ole">
            <mc:AlternateContent xmlns:mc="http://schemas.openxmlformats.org/markup-compatibility/2006">
              <mc:Choice xmlns:v="urn:schemas-microsoft-com:vml" Requires="v">
                <p:oleObj spid="_x0000_s13324" name="Document" r:id="rId6" imgW="3060700" imgH="2921000" progId="Word.Document.8">
                  <p:embed/>
                </p:oleObj>
              </mc:Choice>
              <mc:Fallback>
                <p:oleObj name="Document" r:id="rId6" imgW="3060700" imgH="29210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788" y="1905000"/>
                        <a:ext cx="39576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8674"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28675" name="Rectangle 2"/>
          <p:cNvSpPr>
            <a:spLocks noGrp="1" noChangeArrowheads="1"/>
          </p:cNvSpPr>
          <p:nvPr>
            <p:ph type="title" idx="4294967295"/>
          </p:nvPr>
        </p:nvSpPr>
        <p:spPr/>
        <p:txBody>
          <a:bodyPr/>
          <a:lstStyle/>
          <a:p>
            <a:pPr eaLnBrk="1" hangingPunct="1"/>
            <a:r>
              <a:rPr lang="en-US">
                <a:latin typeface="Verdana" charset="0"/>
                <a:ea typeface="ＭＳ Ｐゴシック" charset="0"/>
                <a:cs typeface="ＭＳ Ｐゴシック" charset="0"/>
              </a:rPr>
              <a:t>What does this data tell you?</a:t>
            </a:r>
          </a:p>
        </p:txBody>
      </p:sp>
      <p:graphicFrame>
        <p:nvGraphicFramePr>
          <p:cNvPr id="28676" name="Object 2"/>
          <p:cNvGraphicFramePr>
            <a:graphicFrameLocks noGrp="1" noChangeAspect="1"/>
          </p:cNvGraphicFramePr>
          <p:nvPr>
            <p:ph type="chart" idx="4294967295"/>
          </p:nvPr>
        </p:nvGraphicFramePr>
        <p:xfrm>
          <a:off x="914400" y="1676400"/>
          <a:ext cx="9829800" cy="4878388"/>
        </p:xfrm>
        <a:graphic>
          <a:graphicData uri="http://schemas.openxmlformats.org/presentationml/2006/ole">
            <mc:AlternateContent xmlns:mc="http://schemas.openxmlformats.org/markup-compatibility/2006">
              <mc:Choice xmlns:v="urn:schemas-microsoft-com:vml" Requires="v">
                <p:oleObj spid="_x0000_s15371" name="Document" r:id="rId6" imgW="5918200" imgH="2933700" progId="Word.Document.8">
                  <p:embed/>
                </p:oleObj>
              </mc:Choice>
              <mc:Fallback>
                <p:oleObj name="Document" r:id="rId6" imgW="5918200" imgH="29337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676400"/>
                        <a:ext cx="98298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0722"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0723" name="Title 1"/>
          <p:cNvSpPr>
            <a:spLocks noGrp="1"/>
          </p:cNvSpPr>
          <p:nvPr>
            <p:ph type="title" idx="4294967295"/>
          </p:nvPr>
        </p:nvSpPr>
        <p:spPr>
          <a:xfrm>
            <a:off x="533400" y="381000"/>
            <a:ext cx="8001000" cy="762000"/>
          </a:xfrm>
        </p:spPr>
        <p:txBody>
          <a:bodyPr/>
          <a:lstStyle/>
          <a:p>
            <a:pPr eaLnBrk="1" hangingPunct="1"/>
            <a:r>
              <a:rPr lang="en-US" sz="3200" dirty="0">
                <a:latin typeface="Verdana" charset="0"/>
                <a:ea typeface="ＭＳ Ｐゴシック" charset="0"/>
                <a:cs typeface="ＭＳ Ｐゴシック" charset="0"/>
              </a:rPr>
              <a:t>Why study skiers in the wild ?</a:t>
            </a:r>
          </a:p>
        </p:txBody>
      </p:sp>
      <p:pic>
        <p:nvPicPr>
          <p:cNvPr id="3072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76400"/>
            <a:ext cx="70993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3"/>
          <p:cNvSpPr txBox="1">
            <a:spLocks noChangeArrowheads="1"/>
          </p:cNvSpPr>
          <p:nvPr/>
        </p:nvSpPr>
        <p:spPr bwMode="auto">
          <a:xfrm>
            <a:off x="381000" y="5791200"/>
            <a:ext cx="855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baseline="-25000">
                <a:latin typeface="Times" charset="0"/>
              </a:rPr>
              <a:t>Jambon et al. (2009) User experience in the wild. In: Proceedings of CHI ’09, ACM Press, New York, </a:t>
            </a:r>
          </a:p>
          <a:p>
            <a:r>
              <a:rPr lang="en-US" i="1" baseline="-25000">
                <a:latin typeface="Times" charset="0"/>
              </a:rPr>
              <a:t>p. 4070-4071.</a:t>
            </a:r>
            <a:endParaRPr lang="en-US" baseline="-25000">
              <a:latin typeface="Times"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1746"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1747" name="Title 1"/>
          <p:cNvSpPr>
            <a:spLocks noGrp="1"/>
          </p:cNvSpPr>
          <p:nvPr>
            <p:ph type="title" idx="4294967295"/>
          </p:nvPr>
        </p:nvSpPr>
        <p:spPr/>
        <p:txBody>
          <a:bodyPr/>
          <a:lstStyle/>
          <a:p>
            <a:pPr eaLnBrk="1" hangingPunct="1"/>
            <a:r>
              <a:rPr lang="en-US">
                <a:latin typeface="Verdana" charset="0"/>
                <a:ea typeface="ＭＳ Ｐゴシック" charset="0"/>
                <a:cs typeface="ＭＳ Ｐゴシック" charset="0"/>
              </a:rPr>
              <a:t>e-skiing system components</a:t>
            </a:r>
          </a:p>
        </p:txBody>
      </p:sp>
      <p:pic>
        <p:nvPicPr>
          <p:cNvPr id="3174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09800"/>
            <a:ext cx="58674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3"/>
          <p:cNvSpPr txBox="1">
            <a:spLocks noChangeArrowheads="1"/>
          </p:cNvSpPr>
          <p:nvPr/>
        </p:nvSpPr>
        <p:spPr bwMode="auto">
          <a:xfrm>
            <a:off x="304800" y="5715000"/>
            <a:ext cx="855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baseline="-25000">
                <a:latin typeface="Times" charset="0"/>
              </a:rPr>
              <a:t>Jambon et al. (2009) User experience in the wild. In: Proceedings of CHI ’09, ACM Press, New York, </a:t>
            </a:r>
          </a:p>
          <a:p>
            <a:r>
              <a:rPr lang="en-US" i="1" baseline="-25000">
                <a:latin typeface="Times" charset="0"/>
              </a:rPr>
              <a:t>p. 4072.</a:t>
            </a:r>
            <a:endParaRPr lang="en-US" baseline="-25000">
              <a:latin typeface="Times"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14338"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14339" name="Rectangle 2"/>
          <p:cNvSpPr>
            <a:spLocks noGrp="1" noChangeArrowheads="1"/>
          </p:cNvSpPr>
          <p:nvPr>
            <p:ph type="title" idx="4294967295"/>
          </p:nvPr>
        </p:nvSpPr>
        <p:spPr>
          <a:xfrm>
            <a:off x="457200" y="274638"/>
            <a:ext cx="8229600" cy="944562"/>
          </a:xfrm>
        </p:spPr>
        <p:txBody>
          <a:bodyPr/>
          <a:lstStyle/>
          <a:p>
            <a:pPr eaLnBrk="1" hangingPunct="1"/>
            <a:r>
              <a:rPr lang="en-GB" dirty="0" smtClean="0">
                <a:latin typeface="Verdana" charset="0"/>
                <a:ea typeface="ＭＳ Ｐゴシック" charset="0"/>
                <a:cs typeface="ＭＳ Ｐゴシック" charset="0"/>
              </a:rPr>
              <a:t>The aims</a:t>
            </a:r>
            <a:endParaRPr lang="en-GB" dirty="0">
              <a:latin typeface="Verdana" charset="0"/>
              <a:ea typeface="ＭＳ Ｐゴシック" charset="0"/>
              <a:cs typeface="ＭＳ Ｐゴシック" charset="0"/>
            </a:endParaRPr>
          </a:p>
        </p:txBody>
      </p:sp>
      <p:sp>
        <p:nvSpPr>
          <p:cNvPr id="14340" name="Rectangle 3"/>
          <p:cNvSpPr>
            <a:spLocks noGrp="1" noChangeArrowheads="1"/>
          </p:cNvSpPr>
          <p:nvPr>
            <p:ph type="body" idx="4294967295"/>
          </p:nvPr>
        </p:nvSpPr>
        <p:spPr>
          <a:xfrm>
            <a:off x="533400" y="1447800"/>
            <a:ext cx="8610600" cy="5334000"/>
          </a:xfrm>
        </p:spPr>
        <p:txBody>
          <a:bodyPr/>
          <a:lstStyle/>
          <a:p>
            <a:pPr eaLnBrk="1" hangingPunct="1">
              <a:lnSpc>
                <a:spcPct val="90000"/>
              </a:lnSpc>
            </a:pPr>
            <a:r>
              <a:rPr lang="en-US" sz="2400" dirty="0">
                <a:latin typeface="Verdana" charset="0"/>
                <a:ea typeface="ＭＳ Ｐゴシック" charset="0"/>
                <a:cs typeface="ＭＳ Ｐゴシック" charset="0"/>
              </a:rPr>
              <a:t>Explain the key concepts used in evaluation. </a:t>
            </a:r>
          </a:p>
          <a:p>
            <a:pPr eaLnBrk="1" hangingPunct="1">
              <a:lnSpc>
                <a:spcPct val="90000"/>
              </a:lnSpc>
            </a:pPr>
            <a:r>
              <a:rPr lang="en-US" sz="2400" dirty="0">
                <a:latin typeface="Verdana" charset="0"/>
                <a:ea typeface="ＭＳ Ｐゴシック" charset="0"/>
                <a:cs typeface="ＭＳ Ｐゴシック" charset="0"/>
              </a:rPr>
              <a:t>Introduce different evaluation methods. </a:t>
            </a:r>
          </a:p>
          <a:p>
            <a:pPr eaLnBrk="1" hangingPunct="1">
              <a:lnSpc>
                <a:spcPct val="90000"/>
              </a:lnSpc>
            </a:pPr>
            <a:r>
              <a:rPr lang="en-US" sz="2400" dirty="0">
                <a:latin typeface="Verdana" charset="0"/>
                <a:ea typeface="ＭＳ Ｐゴシック" charset="0"/>
                <a:cs typeface="ＭＳ Ｐゴシック" charset="0"/>
              </a:rPr>
              <a:t>Show how different methods are used for different purposes at different stages of the design process and in different contexts. </a:t>
            </a:r>
          </a:p>
          <a:p>
            <a:pPr eaLnBrk="1" hangingPunct="1">
              <a:lnSpc>
                <a:spcPct val="90000"/>
              </a:lnSpc>
            </a:pPr>
            <a:r>
              <a:rPr lang="en-US" sz="2400" dirty="0">
                <a:latin typeface="Verdana" charset="0"/>
                <a:ea typeface="ＭＳ Ｐゴシック" charset="0"/>
                <a:cs typeface="ＭＳ Ｐゴシック" charset="0"/>
              </a:rPr>
              <a:t>Show how evaluators mix and modify methods.</a:t>
            </a:r>
          </a:p>
          <a:p>
            <a:pPr eaLnBrk="1" hangingPunct="1">
              <a:lnSpc>
                <a:spcPct val="90000"/>
              </a:lnSpc>
            </a:pPr>
            <a:r>
              <a:rPr lang="en-US" sz="2400" dirty="0">
                <a:latin typeface="Verdana" charset="0"/>
                <a:ea typeface="ＭＳ Ｐゴシック" charset="0"/>
                <a:cs typeface="ＭＳ Ｐゴシック" charset="0"/>
              </a:rPr>
              <a:t>Discuss the practical challenges </a:t>
            </a:r>
          </a:p>
          <a:p>
            <a:pPr eaLnBrk="1" hangingPunct="1">
              <a:lnSpc>
                <a:spcPct val="90000"/>
              </a:lnSpc>
            </a:pPr>
            <a:r>
              <a:rPr lang="en-US" sz="2400" dirty="0">
                <a:latin typeface="Verdana" charset="0"/>
                <a:ea typeface="ＭＳ Ｐゴシック" charset="0"/>
                <a:cs typeface="ＭＳ Ｐゴシック" charset="0"/>
              </a:rPr>
              <a:t>Illustrate how methods discussed in Chapters </a:t>
            </a:r>
            <a:r>
              <a:rPr lang="en-US" sz="2400" dirty="0" smtClean="0">
                <a:latin typeface="Verdana" charset="0"/>
                <a:ea typeface="ＭＳ Ｐゴシック" charset="0"/>
                <a:cs typeface="ＭＳ Ｐゴシック" charset="0"/>
              </a:rPr>
              <a:t>7</a:t>
            </a:r>
          </a:p>
          <a:p>
            <a:pPr marL="0" indent="0" eaLnBrk="1" hangingPunct="1">
              <a:lnSpc>
                <a:spcPct val="90000"/>
              </a:lnSpc>
              <a:buNone/>
            </a:pPr>
            <a:r>
              <a:rPr lang="en-US" sz="2400" dirty="0" smtClean="0">
                <a:latin typeface="Verdana" charset="0"/>
                <a:ea typeface="ＭＳ Ｐゴシック" charset="0"/>
                <a:cs typeface="ＭＳ Ｐゴシック" charset="0"/>
              </a:rPr>
              <a:t> </a:t>
            </a:r>
            <a:r>
              <a:rPr lang="en-US" sz="2400" dirty="0">
                <a:latin typeface="Verdana" charset="0"/>
                <a:ea typeface="ＭＳ Ｐゴシック" charset="0"/>
                <a:cs typeface="ＭＳ Ｐゴシック" charset="0"/>
              </a:rPr>
              <a:t>and 8 are used in evaluation and describe some </a:t>
            </a:r>
            <a:r>
              <a:rPr lang="en-US" sz="2400" dirty="0" smtClean="0">
                <a:latin typeface="Verdana" charset="0"/>
                <a:ea typeface="ＭＳ Ｐゴシック" charset="0"/>
                <a:cs typeface="ＭＳ Ｐゴシック" charset="0"/>
              </a:rPr>
              <a:t> methods </a:t>
            </a:r>
            <a:r>
              <a:rPr lang="en-US" sz="2400" dirty="0">
                <a:latin typeface="Verdana" charset="0"/>
                <a:ea typeface="ＭＳ Ｐゴシック" charset="0"/>
                <a:cs typeface="ＭＳ Ｐゴシック" charset="0"/>
              </a:rPr>
              <a:t>that are specific to evaluation.</a:t>
            </a:r>
            <a:endParaRPr lang="en-GB" sz="2400" dirty="0">
              <a:latin typeface="Verdana" charset="0"/>
              <a:ea typeface="ＭＳ Ｐゴシック" charset="0"/>
              <a:cs typeface="ＭＳ Ｐゴシック" charset="0"/>
            </a:endParaRPr>
          </a:p>
        </p:txBody>
      </p:sp>
      <p:sp>
        <p:nvSpPr>
          <p:cNvPr id="14341" name="Rectangle 4"/>
          <p:cNvSpPr>
            <a:spLocks noChangeArrowheads="1"/>
          </p:cNvSpPr>
          <p:nvPr/>
        </p:nvSpPr>
        <p:spPr bwMode="auto">
          <a:xfrm>
            <a:off x="34925" y="-219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400">
              <a:latin typeface="Times"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2770"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2771" name="Title 1"/>
          <p:cNvSpPr>
            <a:spLocks noGrp="1"/>
          </p:cNvSpPr>
          <p:nvPr>
            <p:ph type="title" idx="4294967295"/>
          </p:nvPr>
        </p:nvSpPr>
        <p:spPr/>
        <p:txBody>
          <a:bodyPr/>
          <a:lstStyle/>
          <a:p>
            <a:pPr eaLnBrk="1" hangingPunct="1"/>
            <a:r>
              <a:rPr lang="en-US" sz="3200" dirty="0">
                <a:latin typeface="Verdana" charset="0"/>
                <a:ea typeface="ＭＳ Ｐゴシック" charset="0"/>
                <a:cs typeface="ＭＳ Ｐゴシック" charset="0"/>
              </a:rPr>
              <a:t>Crowdsourcing-when might you use it?</a:t>
            </a:r>
          </a:p>
        </p:txBody>
      </p:sp>
      <p:pic>
        <p:nvPicPr>
          <p:cNvPr id="3277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82518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3794"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3795" name="Rectangle 2"/>
          <p:cNvSpPr>
            <a:spLocks noGrp="1" noChangeArrowheads="1"/>
          </p:cNvSpPr>
          <p:nvPr>
            <p:ph type="title" idx="4294967295"/>
          </p:nvPr>
        </p:nvSpPr>
        <p:spPr/>
        <p:txBody>
          <a:bodyPr/>
          <a:lstStyle/>
          <a:p>
            <a:pPr eaLnBrk="1" hangingPunct="1"/>
            <a:r>
              <a:rPr lang="en-US">
                <a:latin typeface="Verdana" charset="0"/>
                <a:ea typeface="ＭＳ Ｐゴシック" charset="0"/>
                <a:cs typeface="ＭＳ Ｐゴシック" charset="0"/>
              </a:rPr>
              <a:t>Evaluating an ambient system</a:t>
            </a:r>
          </a:p>
        </p:txBody>
      </p:sp>
      <p:sp>
        <p:nvSpPr>
          <p:cNvPr id="33796" name="Rectangle 3"/>
          <p:cNvSpPr>
            <a:spLocks noGrp="1" noChangeArrowheads="1"/>
          </p:cNvSpPr>
          <p:nvPr>
            <p:ph type="body" sz="half" idx="4294967295"/>
          </p:nvPr>
        </p:nvSpPr>
        <p:spPr>
          <a:xfrm>
            <a:off x="457200" y="1600200"/>
            <a:ext cx="4035425" cy="4525963"/>
          </a:xfrm>
        </p:spPr>
        <p:txBody>
          <a:bodyPr/>
          <a:lstStyle/>
          <a:p>
            <a:pPr eaLnBrk="1" hangingPunct="1"/>
            <a:r>
              <a:rPr lang="en-US" sz="2800">
                <a:latin typeface="Verdana" charset="0"/>
                <a:ea typeface="ＭＳ Ｐゴシック" charset="0"/>
                <a:cs typeface="ＭＳ Ｐゴシック" charset="0"/>
              </a:rPr>
              <a:t>The Hello Wall is a new kind of system that is designed to explore how people react to its presence.</a:t>
            </a:r>
          </a:p>
          <a:p>
            <a:pPr eaLnBrk="1" hangingPunct="1"/>
            <a:r>
              <a:rPr lang="en-US" sz="2800">
                <a:latin typeface="Verdana" charset="0"/>
                <a:ea typeface="ＭＳ Ｐゴシック" charset="0"/>
                <a:cs typeface="ＭＳ Ｐゴシック" charset="0"/>
              </a:rPr>
              <a:t>What are the challenges of evaluating systems like this?</a:t>
            </a:r>
          </a:p>
          <a:p>
            <a:pPr eaLnBrk="1" hangingPunct="1"/>
            <a:endParaRPr lang="en-US" sz="2800">
              <a:latin typeface="Verdana" charset="0"/>
              <a:ea typeface="ＭＳ Ｐゴシック" charset="0"/>
              <a:cs typeface="ＭＳ Ｐゴシック" charset="0"/>
            </a:endParaRPr>
          </a:p>
        </p:txBody>
      </p:sp>
      <p:graphicFrame>
        <p:nvGraphicFramePr>
          <p:cNvPr id="33797" name="Object 2"/>
          <p:cNvGraphicFramePr>
            <a:graphicFrameLocks noGrp="1" noChangeAspect="1"/>
          </p:cNvGraphicFramePr>
          <p:nvPr>
            <p:ph type="clipArt" sz="half" idx="4294967295"/>
          </p:nvPr>
        </p:nvGraphicFramePr>
        <p:xfrm>
          <a:off x="4532313" y="2462213"/>
          <a:ext cx="4154487" cy="2884487"/>
        </p:xfrm>
        <a:graphic>
          <a:graphicData uri="http://schemas.openxmlformats.org/presentationml/2006/ole">
            <mc:AlternateContent xmlns:mc="http://schemas.openxmlformats.org/markup-compatibility/2006">
              <mc:Choice xmlns:v="urn:schemas-microsoft-com:vml" Requires="v">
                <p:oleObj spid="_x0000_s20490" name="Document" r:id="rId6" imgW="3683000" imgH="2476500" progId="Word.Document.8">
                  <p:embed/>
                </p:oleObj>
              </mc:Choice>
              <mc:Fallback>
                <p:oleObj name="Document" r:id="rId6" imgW="3683000" imgH="247650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313" y="2462213"/>
                        <a:ext cx="4154487"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5842"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5843" name="Rectangle 2"/>
          <p:cNvSpPr>
            <a:spLocks noGrp="1" noChangeArrowheads="1"/>
          </p:cNvSpPr>
          <p:nvPr>
            <p:ph type="title" idx="4294967295"/>
          </p:nvPr>
        </p:nvSpPr>
        <p:spPr>
          <a:xfrm>
            <a:off x="457200" y="274638"/>
            <a:ext cx="8229600" cy="639762"/>
          </a:xfrm>
        </p:spPr>
        <p:txBody>
          <a:bodyPr/>
          <a:lstStyle/>
          <a:p>
            <a:pPr eaLnBrk="1" hangingPunct="1"/>
            <a:r>
              <a:rPr lang="en-US">
                <a:latin typeface="Verdana" charset="0"/>
                <a:ea typeface="ＭＳ Ｐゴシック" charset="0"/>
                <a:cs typeface="ＭＳ Ｐゴシック" charset="0"/>
              </a:rPr>
              <a:t>Evaluation methods</a:t>
            </a:r>
          </a:p>
        </p:txBody>
      </p:sp>
      <p:graphicFrame>
        <p:nvGraphicFramePr>
          <p:cNvPr id="78894" name="Group 46"/>
          <p:cNvGraphicFramePr>
            <a:graphicFrameLocks noGrp="1"/>
          </p:cNvGraphicFramePr>
          <p:nvPr>
            <p:extLst>
              <p:ext uri="{D42A27DB-BD31-4B8C-83A1-F6EECF244321}">
                <p14:modId xmlns:p14="http://schemas.microsoft.com/office/powerpoint/2010/main" val="3006302348"/>
              </p:ext>
            </p:extLst>
          </p:nvPr>
        </p:nvGraphicFramePr>
        <p:xfrm>
          <a:off x="1066800" y="1524000"/>
          <a:ext cx="6248400" cy="4499638"/>
        </p:xfrm>
        <a:graphic>
          <a:graphicData uri="http://schemas.openxmlformats.org/drawingml/2006/table">
            <a:tbl>
              <a:tblPr/>
              <a:tblGrid>
                <a:gridCol w="1562100"/>
                <a:gridCol w="1562100"/>
                <a:gridCol w="1562100"/>
                <a:gridCol w="1562100"/>
              </a:tblGrid>
              <a:tr h="10468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Verdana" charset="0"/>
                          <a:ea typeface="ＭＳ Ｐゴシック" charset="0"/>
                          <a:cs typeface="ＭＳ Ｐゴシック" charset="0"/>
                        </a:rPr>
                        <a:t>Method</a:t>
                      </a:r>
                      <a:endParaRPr kumimoji="0" lang="en-US" sz="2800" b="0" i="0" u="none" strike="noStrike" cap="none" normalizeH="0" baseline="0">
                        <a:ln>
                          <a:noFill/>
                        </a:ln>
                        <a:solidFill>
                          <a:srgbClr val="0070C0"/>
                        </a:solidFill>
                        <a:effectLst/>
                        <a:latin typeface="Verdana"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70C0"/>
                          </a:solidFill>
                          <a:effectLst/>
                          <a:latin typeface="Verdana" charset="0"/>
                          <a:ea typeface="ＭＳ Ｐゴシック" charset="0"/>
                          <a:cs typeface="ＭＳ Ｐゴシック" charset="0"/>
                        </a:rPr>
                        <a:t>Controlled settings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Verdana" charset="0"/>
                          <a:ea typeface="ＭＳ Ｐゴシック" charset="0"/>
                          <a:cs typeface="ＭＳ Ｐゴシック" charset="0"/>
                        </a:rPr>
                        <a:t>Natural settings </a:t>
                      </a:r>
                      <a:endParaRPr kumimoji="0" lang="en-US" sz="2400" b="0" i="0" u="none" strike="noStrike" cap="none" normalizeH="0" baseline="0">
                        <a:ln>
                          <a:noFill/>
                        </a:ln>
                        <a:solidFill>
                          <a:srgbClr val="0070C0"/>
                        </a:solidFill>
                        <a:effectLst/>
                        <a:latin typeface="Verdan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Verdana" charset="0"/>
                          <a:ea typeface="ＭＳ Ｐゴシック" charset="0"/>
                          <a:cs typeface="ＭＳ Ｐゴシック" charset="0"/>
                        </a:rPr>
                        <a:t>Without users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3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70C0"/>
                          </a:solidFill>
                          <a:effectLst/>
                          <a:latin typeface="Verdana" charset="0"/>
                          <a:ea typeface="ＭＳ Ｐゴシック" charset="0"/>
                          <a:cs typeface="ＭＳ Ｐゴシック" charset="0"/>
                        </a:rPr>
                        <a:t>Observing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7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Verdana" charset="0"/>
                          <a:ea typeface="ＭＳ Ｐゴシック" charset="0"/>
                          <a:cs typeface="ＭＳ Ｐゴシック" charset="0"/>
                        </a:rPr>
                        <a:t>Asking users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7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Verdana" charset="0"/>
                          <a:ea typeface="ＭＳ Ｐゴシック" charset="0"/>
                          <a:cs typeface="ＭＳ Ｐゴシック" charset="0"/>
                        </a:rPr>
                        <a:t>Asking experts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70C0"/>
                          </a:solidFill>
                          <a:effectLst/>
                          <a:latin typeface="Verdana" charset="0"/>
                          <a:ea typeface="ＭＳ Ｐゴシック" charset="0"/>
                          <a:cs typeface="ＭＳ Ｐゴシック"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2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70C0"/>
                          </a:solidFill>
                          <a:effectLst/>
                          <a:latin typeface="Verdana" charset="0"/>
                          <a:ea typeface="ＭＳ Ｐゴシック" charset="0"/>
                          <a:cs typeface="ＭＳ Ｐゴシック" charset="0"/>
                        </a:rPr>
                        <a:t>Testing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rgbClr val="0070C0"/>
                          </a:solidFill>
                          <a:effectLst/>
                          <a:latin typeface="Verdana" charset="0"/>
                          <a:ea typeface="ＭＳ Ｐゴシック" charset="0"/>
                          <a:cs typeface="ＭＳ Ｐゴシック"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70C0"/>
                        </a:solidFill>
                        <a:effectLst/>
                        <a:latin typeface="Verdan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43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70C0"/>
                          </a:solidFill>
                          <a:effectLst/>
                          <a:latin typeface="Verdana" charset="0"/>
                          <a:ea typeface="ＭＳ Ｐゴシック" charset="0"/>
                          <a:cs typeface="ＭＳ Ｐゴシック" charset="0"/>
                        </a:rPr>
                        <a:t>Modeling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70C0"/>
                        </a:solidFill>
                        <a:effectLst/>
                        <a:latin typeface="Verdan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70C0"/>
                        </a:solidFill>
                        <a:effectLst/>
                        <a:latin typeface="Verdana"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0070C0"/>
                          </a:solidFill>
                          <a:effectLst/>
                          <a:latin typeface="Verdana" charset="0"/>
                          <a:ea typeface="ＭＳ Ｐゴシック" charset="0"/>
                          <a:cs typeface="ＭＳ Ｐゴシック" charset="0"/>
                        </a:rPr>
                        <a:t>    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9938"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39939" name="Rectangle 2"/>
          <p:cNvSpPr>
            <a:spLocks noGrp="1" noChangeArrowheads="1"/>
          </p:cNvSpPr>
          <p:nvPr>
            <p:ph type="title" idx="4294967295"/>
          </p:nvPr>
        </p:nvSpPr>
        <p:spPr>
          <a:xfrm>
            <a:off x="609600" y="76200"/>
            <a:ext cx="7772400" cy="1143000"/>
          </a:xfrm>
        </p:spPr>
        <p:txBody>
          <a:bodyPr/>
          <a:lstStyle/>
          <a:p>
            <a:pPr eaLnBrk="1" hangingPunct="1"/>
            <a:r>
              <a:rPr lang="en-US">
                <a:latin typeface="Verdana" charset="0"/>
                <a:ea typeface="ＭＳ Ｐゴシック" charset="0"/>
                <a:cs typeface="ＭＳ Ｐゴシック" charset="0"/>
              </a:rPr>
              <a:t>Key points</a:t>
            </a:r>
          </a:p>
        </p:txBody>
      </p:sp>
      <p:sp>
        <p:nvSpPr>
          <p:cNvPr id="39940" name="Rectangle 3"/>
          <p:cNvSpPr>
            <a:spLocks noGrp="1" noChangeArrowheads="1"/>
          </p:cNvSpPr>
          <p:nvPr>
            <p:ph type="body" idx="4294967295"/>
          </p:nvPr>
        </p:nvSpPr>
        <p:spPr>
          <a:xfrm>
            <a:off x="-381000" y="1447800"/>
            <a:ext cx="9067800" cy="4876800"/>
          </a:xfrm>
        </p:spPr>
        <p:txBody>
          <a:bodyPr/>
          <a:lstStyle/>
          <a:p>
            <a:pPr lvl="2" eaLnBrk="1" hangingPunct="1">
              <a:lnSpc>
                <a:spcPct val="90000"/>
              </a:lnSpc>
              <a:buFont typeface="Symbol" charset="0"/>
              <a:buChar char="·"/>
            </a:pPr>
            <a:r>
              <a:rPr lang="en-US" sz="2200" dirty="0">
                <a:latin typeface="Verdana" charset="0"/>
                <a:ea typeface="ＭＳ Ｐゴシック" charset="0"/>
              </a:rPr>
              <a:t>Evaluation &amp; design are closely integrated in user-centered design.</a:t>
            </a:r>
          </a:p>
          <a:p>
            <a:pPr lvl="2" eaLnBrk="1" hangingPunct="1">
              <a:lnSpc>
                <a:spcPct val="90000"/>
              </a:lnSpc>
              <a:buFont typeface="Symbol" charset="0"/>
              <a:buChar char="·"/>
            </a:pPr>
            <a:r>
              <a:rPr lang="en-US" sz="2200" dirty="0">
                <a:latin typeface="Verdana" charset="0"/>
                <a:ea typeface="ＭＳ Ｐゴシック" charset="0"/>
              </a:rPr>
              <a:t>Some of the same techniques are used in evaluation as for establishing requirements but they are used differently </a:t>
            </a:r>
            <a:br>
              <a:rPr lang="en-US" sz="2200" dirty="0">
                <a:latin typeface="Verdana" charset="0"/>
                <a:ea typeface="ＭＳ Ｐゴシック" charset="0"/>
              </a:rPr>
            </a:br>
            <a:r>
              <a:rPr lang="en-US" sz="2200" dirty="0">
                <a:latin typeface="Verdana" charset="0"/>
                <a:ea typeface="ＭＳ Ｐゴシック" charset="0"/>
              </a:rPr>
              <a:t>(e.g. observation interviews &amp; questionnaires).</a:t>
            </a:r>
          </a:p>
          <a:p>
            <a:pPr lvl="2" eaLnBrk="1" hangingPunct="1">
              <a:lnSpc>
                <a:spcPct val="90000"/>
              </a:lnSpc>
              <a:buFont typeface="Symbol" charset="0"/>
              <a:buChar char="·"/>
            </a:pPr>
            <a:r>
              <a:rPr lang="en-US" sz="2200" dirty="0">
                <a:latin typeface="Verdana" charset="0"/>
                <a:ea typeface="ＭＳ Ｐゴシック" charset="0"/>
              </a:rPr>
              <a:t>Three types of evaluation: laboratory based with users, in the field with users, studies that do not involve users</a:t>
            </a:r>
          </a:p>
          <a:p>
            <a:pPr lvl="2" eaLnBrk="1" hangingPunct="1">
              <a:lnSpc>
                <a:spcPct val="90000"/>
              </a:lnSpc>
              <a:buFont typeface="Symbol" charset="0"/>
              <a:buChar char="·"/>
            </a:pPr>
            <a:r>
              <a:rPr lang="en-US" sz="2200" dirty="0">
                <a:latin typeface="Verdana" charset="0"/>
                <a:ea typeface="ＭＳ Ｐゴシック" charset="0"/>
              </a:rPr>
              <a:t>The main methods are: observing, asking users, asking experts, user testing, inspection, and modeling users’ task performance, analytics.</a:t>
            </a:r>
          </a:p>
          <a:p>
            <a:pPr lvl="2" eaLnBrk="1" hangingPunct="1">
              <a:lnSpc>
                <a:spcPct val="90000"/>
              </a:lnSpc>
              <a:buFont typeface="Symbol" charset="0"/>
              <a:buChar char="·"/>
            </a:pPr>
            <a:r>
              <a:rPr lang="en-US" sz="2200" dirty="0">
                <a:latin typeface="Verdana" charset="0"/>
                <a:ea typeface="ＭＳ Ｐゴシック" charset="0"/>
              </a:rPr>
              <a:t>Dealing with constraints is an important skill for evaluators to develop</a:t>
            </a:r>
            <a:r>
              <a:rPr lang="en-US" dirty="0">
                <a:latin typeface="Verdana" charset="0"/>
                <a:ea typeface="ＭＳ Ｐゴシック" charset="0"/>
              </a:rPr>
              <a:t>. </a:t>
            </a:r>
          </a:p>
          <a:p>
            <a:pPr eaLnBrk="1" hangingPunct="1">
              <a:lnSpc>
                <a:spcPct val="90000"/>
              </a:lnSpc>
            </a:pPr>
            <a:endParaRPr lang="en-US" sz="2400" dirty="0">
              <a:latin typeface="Verdana" charset="0"/>
              <a:ea typeface="ＭＳ Ｐゴシック"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16386"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16387" name="Rectangle 2"/>
          <p:cNvSpPr>
            <a:spLocks noGrp="1" noChangeArrowheads="1"/>
          </p:cNvSpPr>
          <p:nvPr>
            <p:ph type="title" idx="4294967295"/>
          </p:nvPr>
        </p:nvSpPr>
        <p:spPr/>
        <p:txBody>
          <a:bodyPr/>
          <a:lstStyle/>
          <a:p>
            <a:pPr eaLnBrk="1" hangingPunct="1"/>
            <a:r>
              <a:rPr lang="en-US" sz="3600" dirty="0">
                <a:latin typeface="Verdana" charset="0"/>
                <a:ea typeface="ＭＳ Ｐゴシック" charset="0"/>
                <a:cs typeface="ＭＳ Ｐゴシック" charset="0"/>
              </a:rPr>
              <a:t>Why, what, where and when to evaluate</a:t>
            </a:r>
          </a:p>
        </p:txBody>
      </p:sp>
      <p:sp>
        <p:nvSpPr>
          <p:cNvPr id="16388" name="Rectangle 3"/>
          <p:cNvSpPr>
            <a:spLocks noGrp="1" noChangeArrowheads="1"/>
          </p:cNvSpPr>
          <p:nvPr>
            <p:ph type="body" idx="4294967295"/>
          </p:nvPr>
        </p:nvSpPr>
        <p:spPr>
          <a:xfrm>
            <a:off x="609600" y="1600200"/>
            <a:ext cx="8153400" cy="4724400"/>
          </a:xfrm>
        </p:spPr>
        <p:txBody>
          <a:bodyPr/>
          <a:lstStyle/>
          <a:p>
            <a:pPr eaLnBrk="1" hangingPunct="1">
              <a:lnSpc>
                <a:spcPct val="90000"/>
              </a:lnSpc>
              <a:buFontTx/>
              <a:buNone/>
            </a:pPr>
            <a:r>
              <a:rPr lang="en-US" sz="2600" dirty="0">
                <a:latin typeface="Verdana" charset="0"/>
                <a:ea typeface="ＭＳ Ｐゴシック" charset="0"/>
                <a:cs typeface="ＭＳ Ｐゴシック" charset="0"/>
              </a:rPr>
              <a:t>	Iterative design &amp; evaluation is a continuous process that examines:</a:t>
            </a:r>
          </a:p>
          <a:p>
            <a:pPr eaLnBrk="1" hangingPunct="1">
              <a:lnSpc>
                <a:spcPct val="90000"/>
              </a:lnSpc>
            </a:pPr>
            <a:r>
              <a:rPr lang="en-US" sz="2600" dirty="0">
                <a:latin typeface="Verdana" charset="0"/>
                <a:ea typeface="ＭＳ Ｐゴシック" charset="0"/>
                <a:cs typeface="ＭＳ Ｐゴシック" charset="0"/>
              </a:rPr>
              <a:t>Why: to check users’ requirements and that users can use the product and they like it. </a:t>
            </a:r>
          </a:p>
          <a:p>
            <a:pPr eaLnBrk="1" hangingPunct="1">
              <a:lnSpc>
                <a:spcPct val="90000"/>
              </a:lnSpc>
            </a:pPr>
            <a:r>
              <a:rPr lang="en-US" sz="2600" dirty="0">
                <a:latin typeface="Verdana" charset="0"/>
                <a:ea typeface="ＭＳ Ｐゴシック" charset="0"/>
                <a:cs typeface="ＭＳ Ｐゴシック" charset="0"/>
              </a:rPr>
              <a:t>What: a conceptual model, early prototypes of a new system and later, more complete prototypes.</a:t>
            </a:r>
          </a:p>
          <a:p>
            <a:pPr eaLnBrk="1" hangingPunct="1">
              <a:lnSpc>
                <a:spcPct val="90000"/>
              </a:lnSpc>
            </a:pPr>
            <a:r>
              <a:rPr lang="en-US" sz="2600" dirty="0">
                <a:latin typeface="Verdana" charset="0"/>
                <a:ea typeface="ＭＳ Ｐゴシック" charset="0"/>
                <a:cs typeface="ＭＳ Ｐゴシック" charset="0"/>
              </a:rPr>
              <a:t>Where: in natural and laboratory settings.</a:t>
            </a:r>
          </a:p>
          <a:p>
            <a:pPr eaLnBrk="1" hangingPunct="1">
              <a:lnSpc>
                <a:spcPct val="90000"/>
              </a:lnSpc>
            </a:pPr>
            <a:r>
              <a:rPr lang="en-US" sz="2600" dirty="0">
                <a:latin typeface="Verdana" charset="0"/>
                <a:ea typeface="ＭＳ Ｐゴシック" charset="0"/>
                <a:cs typeface="ＭＳ Ｐゴシック" charset="0"/>
              </a:rPr>
              <a:t>When: throughout design; finished products can be evaluated to collect information to inform new products.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eaLnBrk="1" hangingPunct="1">
              <a:defRPr/>
            </a:pPr>
            <a:r>
              <a:rPr lang="en-US" smtClean="0">
                <a:cs typeface="+mj-cs"/>
              </a:rPr>
              <a:t>Definition of Evaluation ??</a:t>
            </a:r>
          </a:p>
        </p:txBody>
      </p:sp>
      <p:sp>
        <p:nvSpPr>
          <p:cNvPr id="1027" name="Rectangle 3"/>
          <p:cNvSpPr>
            <a:spLocks noGrp="1" noChangeArrowheads="1"/>
          </p:cNvSpPr>
          <p:nvPr>
            <p:ph type="body" idx="1"/>
          </p:nvPr>
        </p:nvSpPr>
        <p:spPr/>
        <p:txBody>
          <a:bodyPr/>
          <a:lstStyle/>
          <a:p>
            <a:pPr eaLnBrk="1" hangingPunct="1">
              <a:defRPr/>
            </a:pPr>
            <a:r>
              <a:rPr lang="en-US" dirty="0" smtClean="0">
                <a:cs typeface="+mn-cs"/>
              </a:rPr>
              <a:t>It is the process of systematically collecting </a:t>
            </a:r>
            <a:r>
              <a:rPr lang="en-US" dirty="0" smtClean="0">
                <a:cs typeface="+mn-cs"/>
              </a:rPr>
              <a:t>data </a:t>
            </a:r>
            <a:r>
              <a:rPr lang="en-US" dirty="0" smtClean="0">
                <a:cs typeface="+mn-cs"/>
              </a:rPr>
              <a:t>that inform us about what it is like for a particular </a:t>
            </a:r>
            <a:r>
              <a:rPr lang="en-US" dirty="0" smtClean="0">
                <a:cs typeface="+mn-cs"/>
              </a:rPr>
              <a:t>users </a:t>
            </a:r>
            <a:r>
              <a:rPr lang="en-US" dirty="0" smtClean="0">
                <a:cs typeface="+mn-cs"/>
              </a:rPr>
              <a:t>or group of users to use a product for a particular task in a certain type of environment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5706417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mtClean="0">
                <a:cs typeface="+mj-cs"/>
              </a:rPr>
              <a:t>Two main types of Evaluation</a:t>
            </a:r>
          </a:p>
        </p:txBody>
      </p:sp>
      <p:sp>
        <p:nvSpPr>
          <p:cNvPr id="10243" name="Rectangle 3"/>
          <p:cNvSpPr>
            <a:spLocks noGrp="1" noChangeArrowheads="1"/>
          </p:cNvSpPr>
          <p:nvPr>
            <p:ph type="body" idx="1"/>
          </p:nvPr>
        </p:nvSpPr>
        <p:spPr/>
        <p:txBody>
          <a:bodyPr/>
          <a:lstStyle/>
          <a:p>
            <a:pPr eaLnBrk="1" hangingPunct="1">
              <a:lnSpc>
                <a:spcPct val="90000"/>
              </a:lnSpc>
              <a:defRPr/>
            </a:pPr>
            <a:r>
              <a:rPr lang="en-US" b="1" smtClean="0">
                <a:cs typeface="+mn-cs"/>
              </a:rPr>
              <a:t>Formative Evaluation</a:t>
            </a:r>
            <a:r>
              <a:rPr lang="en-US" smtClean="0">
                <a:cs typeface="+mn-cs"/>
              </a:rPr>
              <a:t> is done at different stages of development to check that the product meets users needs</a:t>
            </a:r>
          </a:p>
          <a:p>
            <a:pPr eaLnBrk="1" hangingPunct="1">
              <a:lnSpc>
                <a:spcPct val="90000"/>
              </a:lnSpc>
              <a:defRPr/>
            </a:pPr>
            <a:r>
              <a:rPr lang="en-US" b="1" smtClean="0">
                <a:cs typeface="+mn-cs"/>
              </a:rPr>
              <a:t>Summative Evaluation</a:t>
            </a:r>
            <a:r>
              <a:rPr lang="en-US" smtClean="0">
                <a:cs typeface="+mn-cs"/>
              </a:rPr>
              <a:t> assesses the quality of a finished product </a:t>
            </a:r>
          </a:p>
          <a:p>
            <a:pPr eaLnBrk="1" hangingPunct="1">
              <a:lnSpc>
                <a:spcPct val="90000"/>
              </a:lnSpc>
              <a:defRPr/>
            </a:pPr>
            <a:endParaRPr lang="en-US" smtClean="0">
              <a:cs typeface="+mn-cs"/>
            </a:endParaRPr>
          </a:p>
          <a:p>
            <a:pPr lvl="1" eaLnBrk="1" hangingPunct="1">
              <a:lnSpc>
                <a:spcPct val="90000"/>
              </a:lnSpc>
              <a:defRPr/>
            </a:pPr>
            <a:r>
              <a:rPr lang="en-US" smtClean="0"/>
              <a:t>Our focus is going to be on formative evaluation</a:t>
            </a:r>
          </a:p>
          <a:p>
            <a:pPr eaLnBrk="1" hangingPunct="1">
              <a:lnSpc>
                <a:spcPct val="90000"/>
              </a:lnSpc>
              <a:defRPr/>
            </a:pPr>
            <a:endParaRPr lang="en-US" smtClean="0">
              <a:cs typeface="+mn-cs"/>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988015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smtClean="0">
                <a:cs typeface="+mj-cs"/>
              </a:rPr>
              <a:t>What to Evaluate</a:t>
            </a:r>
          </a:p>
        </p:txBody>
      </p:sp>
      <p:sp>
        <p:nvSpPr>
          <p:cNvPr id="6147" name="Rectangle 3"/>
          <p:cNvSpPr>
            <a:spLocks noGrp="1" noChangeArrowheads="1"/>
          </p:cNvSpPr>
          <p:nvPr>
            <p:ph type="body" idx="1"/>
          </p:nvPr>
        </p:nvSpPr>
        <p:spPr/>
        <p:txBody>
          <a:bodyPr/>
          <a:lstStyle/>
          <a:p>
            <a:pPr eaLnBrk="1" hangingPunct="1">
              <a:buFontTx/>
              <a:buNone/>
              <a:defRPr/>
            </a:pPr>
            <a:r>
              <a:rPr lang="en-US" dirty="0" smtClean="0">
                <a:cs typeface="+mn-cs"/>
              </a:rPr>
              <a:t>	</a:t>
            </a:r>
            <a:r>
              <a:rPr lang="en-US" sz="3000" dirty="0" smtClean="0">
                <a:cs typeface="+mn-cs"/>
              </a:rPr>
              <a:t>It</a:t>
            </a:r>
            <a:r>
              <a:rPr lang="ja-JP" altLang="en-US" sz="3000" dirty="0" smtClean="0">
                <a:latin typeface="Arial"/>
                <a:cs typeface="+mn-cs"/>
              </a:rPr>
              <a:t>’</a:t>
            </a:r>
            <a:r>
              <a:rPr lang="en-US" sz="3000" dirty="0" smtClean="0">
                <a:cs typeface="+mn-cs"/>
              </a:rPr>
              <a:t>s a continuous process which examines:</a:t>
            </a:r>
          </a:p>
          <a:p>
            <a:pPr eaLnBrk="1" hangingPunct="1">
              <a:defRPr/>
            </a:pPr>
            <a:r>
              <a:rPr lang="en-US" sz="3000" dirty="0" smtClean="0">
                <a:cs typeface="+mn-cs"/>
              </a:rPr>
              <a:t>Focus on users and their tasks </a:t>
            </a:r>
          </a:p>
          <a:p>
            <a:pPr eaLnBrk="1" hangingPunct="1">
              <a:defRPr/>
            </a:pPr>
            <a:r>
              <a:rPr lang="en-US" sz="3000" dirty="0" smtClean="0">
                <a:cs typeface="+mn-cs"/>
              </a:rPr>
              <a:t>Observe, measure, and analyze their performance with the system</a:t>
            </a:r>
          </a:p>
          <a:p>
            <a:pPr eaLnBrk="1" hangingPunct="1">
              <a:defRPr/>
            </a:pPr>
            <a:r>
              <a:rPr lang="en-US" sz="3000" dirty="0" smtClean="0">
                <a:cs typeface="+mn-cs"/>
              </a:rPr>
              <a:t>Design iteratively </a:t>
            </a:r>
          </a:p>
          <a:p>
            <a:pPr eaLnBrk="1" hangingPunct="1">
              <a:buFontTx/>
              <a:buNone/>
              <a:defRPr/>
            </a:pPr>
            <a:r>
              <a:rPr lang="en-US" sz="3000" dirty="0" smtClean="0">
                <a:cs typeface="+mn-cs"/>
              </a:rPr>
              <a:t>	Important for designer to check and make sure that they understand user requirements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261510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mtClean="0">
                <a:cs typeface="+mj-cs"/>
              </a:rPr>
              <a:t>Why you need to Evaluate</a:t>
            </a:r>
          </a:p>
        </p:txBody>
      </p:sp>
      <p:sp>
        <p:nvSpPr>
          <p:cNvPr id="7171" name="Rectangle 3"/>
          <p:cNvSpPr>
            <a:spLocks noGrp="1" noChangeArrowheads="1"/>
          </p:cNvSpPr>
          <p:nvPr>
            <p:ph type="body" idx="1"/>
          </p:nvPr>
        </p:nvSpPr>
        <p:spPr/>
        <p:txBody>
          <a:bodyPr/>
          <a:lstStyle/>
          <a:p>
            <a:pPr eaLnBrk="1" hangingPunct="1">
              <a:defRPr/>
            </a:pPr>
            <a:r>
              <a:rPr lang="en-US" smtClean="0">
                <a:cs typeface="+mn-cs"/>
              </a:rPr>
              <a:t>Designers should not presume that everyone is like them or that the following of set guidelines would guarantee them good usability </a:t>
            </a:r>
          </a:p>
          <a:p>
            <a:pPr eaLnBrk="1" hangingPunct="1">
              <a:defRPr/>
            </a:pPr>
            <a:endParaRPr lang="en-US" smtClean="0">
              <a:cs typeface="+mn-cs"/>
            </a:endParaRPr>
          </a:p>
          <a:p>
            <a:pPr eaLnBrk="1" hangingPunct="1">
              <a:defRPr/>
            </a:pPr>
            <a:r>
              <a:rPr lang="en-US" smtClean="0">
                <a:cs typeface="+mn-cs"/>
              </a:rPr>
              <a:t>Evaluation is needed to check that users can use the product and like it </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212236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18434" name="Date Placeholder 2"/>
          <p:cNvSpPr>
            <a:spLocks noGrp="1"/>
          </p:cNvSpPr>
          <p:nvPr>
            <p:ph type="dt" sz="quarter" idx="4294967295"/>
          </p:nvPr>
        </p:nvSpPr>
        <p:spPr>
          <a:xfrm>
            <a:off x="179388" y="6381750"/>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200">
              <a:solidFill>
                <a:srgbClr val="FF9900"/>
              </a:solidFill>
              <a:latin typeface="Verdana" charset="0"/>
            </a:endParaRPr>
          </a:p>
        </p:txBody>
      </p:sp>
      <p:sp>
        <p:nvSpPr>
          <p:cNvPr id="18435" name="Rectangle 2"/>
          <p:cNvSpPr>
            <a:spLocks noGrp="1" noChangeArrowheads="1"/>
          </p:cNvSpPr>
          <p:nvPr>
            <p:ph type="title" idx="4294967295"/>
          </p:nvPr>
        </p:nvSpPr>
        <p:spPr/>
        <p:txBody>
          <a:bodyPr/>
          <a:lstStyle/>
          <a:p>
            <a:pPr eaLnBrk="1" hangingPunct="1"/>
            <a:r>
              <a:rPr lang="en-US" sz="3600">
                <a:latin typeface="Verdana" charset="0"/>
                <a:ea typeface="ＭＳ Ｐゴシック" charset="0"/>
                <a:cs typeface="ＭＳ Ｐゴシック" charset="0"/>
              </a:rPr>
              <a:t>Bruce Tognazzini tells you why you need to evaluate</a:t>
            </a:r>
          </a:p>
        </p:txBody>
      </p:sp>
      <p:sp>
        <p:nvSpPr>
          <p:cNvPr id="18436" name="Rectangle 3"/>
          <p:cNvSpPr>
            <a:spLocks noGrp="1" noChangeArrowheads="1"/>
          </p:cNvSpPr>
          <p:nvPr>
            <p:ph type="body" idx="4294967295"/>
          </p:nvPr>
        </p:nvSpPr>
        <p:spPr/>
        <p:txBody>
          <a:bodyPr/>
          <a:lstStyle/>
          <a:p>
            <a:pPr eaLnBrk="1" hangingPunct="1">
              <a:lnSpc>
                <a:spcPct val="90000"/>
              </a:lnSpc>
              <a:buFontTx/>
              <a:buNone/>
            </a:pPr>
            <a:r>
              <a:rPr lang="en-US" sz="2800">
                <a:latin typeface="Verdana" charset="0"/>
                <a:ea typeface="ＭＳ Ｐゴシック" charset="0"/>
                <a:cs typeface="ＭＳ Ｐゴシック" charset="0"/>
              </a:rPr>
              <a:t>	“Iterative design, with its repeating cycle of design and testing, is the only validated methodology in existence that will consistently produce successful results. If you don’t have user-testing as an integral part of your design process you are going to throw buckets of money down the drain.” </a:t>
            </a:r>
          </a:p>
          <a:p>
            <a:pPr eaLnBrk="1" hangingPunct="1">
              <a:lnSpc>
                <a:spcPct val="90000"/>
              </a:lnSpc>
              <a:buFontTx/>
              <a:buNone/>
            </a:pPr>
            <a:endParaRPr lang="en-US" sz="2800">
              <a:latin typeface="Verdana" charset="0"/>
              <a:ea typeface="ＭＳ Ｐゴシック" charset="0"/>
              <a:cs typeface="ＭＳ Ｐゴシック" charset="0"/>
            </a:endParaRPr>
          </a:p>
          <a:p>
            <a:pPr eaLnBrk="1" hangingPunct="1">
              <a:lnSpc>
                <a:spcPct val="90000"/>
              </a:lnSpc>
              <a:buFontTx/>
              <a:buNone/>
            </a:pPr>
            <a:r>
              <a:rPr lang="en-US" sz="2800">
                <a:latin typeface="Verdana" charset="0"/>
                <a:ea typeface="ＭＳ Ｐゴシック" charset="0"/>
                <a:cs typeface="ＭＳ Ｐゴシック" charset="0"/>
              </a:rPr>
              <a:t>	See AskTog.com for topical discussions about design and evaluation.</a:t>
            </a:r>
          </a:p>
          <a:p>
            <a:pPr eaLnBrk="1" hangingPunct="1">
              <a:lnSpc>
                <a:spcPct val="90000"/>
              </a:lnSpc>
            </a:pPr>
            <a:endParaRPr lang="en-US" sz="2800">
              <a:latin typeface="Verdana" charset="0"/>
              <a:ea typeface="ＭＳ Ｐゴシック"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smtClean="0">
                <a:cs typeface="+mj-cs"/>
              </a:rPr>
              <a:t>Why you need to Evaluate (cont</a:t>
            </a:r>
            <a:r>
              <a:rPr lang="ja-JP" altLang="en-US" smtClean="0">
                <a:latin typeface="Arial"/>
                <a:cs typeface="+mj-cs"/>
              </a:rPr>
              <a:t>’</a:t>
            </a:r>
            <a:r>
              <a:rPr lang="en-US" smtClean="0">
                <a:cs typeface="+mj-cs"/>
              </a:rPr>
              <a:t>d)</a:t>
            </a:r>
          </a:p>
        </p:txBody>
      </p:sp>
      <p:sp>
        <p:nvSpPr>
          <p:cNvPr id="9219" name="Rectangle 3"/>
          <p:cNvSpPr>
            <a:spLocks noGrp="1" noChangeArrowheads="1"/>
          </p:cNvSpPr>
          <p:nvPr>
            <p:ph type="body" idx="1"/>
          </p:nvPr>
        </p:nvSpPr>
        <p:spPr/>
        <p:txBody>
          <a:bodyPr/>
          <a:lstStyle/>
          <a:p>
            <a:pPr eaLnBrk="1" hangingPunct="1">
              <a:lnSpc>
                <a:spcPct val="90000"/>
              </a:lnSpc>
              <a:buFontTx/>
              <a:buNone/>
              <a:defRPr/>
            </a:pPr>
            <a:r>
              <a:rPr lang="en-US" sz="2800" dirty="0" smtClean="0">
                <a:cs typeface="+mn-cs"/>
              </a:rPr>
              <a:t>	</a:t>
            </a:r>
            <a:r>
              <a:rPr lang="en-US" sz="2800" dirty="0" err="1" smtClean="0">
                <a:cs typeface="+mn-cs"/>
              </a:rPr>
              <a:t>Toganazzini</a:t>
            </a:r>
            <a:r>
              <a:rPr lang="ja-JP" altLang="en-US" sz="2800" dirty="0" smtClean="0">
                <a:latin typeface="Arial"/>
                <a:cs typeface="+mn-cs"/>
              </a:rPr>
              <a:t>’</a:t>
            </a:r>
            <a:r>
              <a:rPr lang="en-US" sz="2800" dirty="0" smtClean="0">
                <a:cs typeface="+mn-cs"/>
              </a:rPr>
              <a:t>s 5 </a:t>
            </a:r>
            <a:r>
              <a:rPr lang="en-US" sz="2800" dirty="0" smtClean="0">
                <a:cs typeface="+mn-cs"/>
              </a:rPr>
              <a:t>reasons </a:t>
            </a:r>
            <a:r>
              <a:rPr lang="en-US" sz="2800" dirty="0" smtClean="0">
                <a:cs typeface="+mn-cs"/>
              </a:rPr>
              <a:t>to evaluate:</a:t>
            </a:r>
          </a:p>
          <a:p>
            <a:pPr lvl="1" eaLnBrk="1" hangingPunct="1">
              <a:lnSpc>
                <a:spcPct val="90000"/>
              </a:lnSpc>
              <a:defRPr/>
            </a:pPr>
            <a:r>
              <a:rPr lang="en-US" sz="2400" dirty="0" smtClean="0"/>
              <a:t>Problems are fixed before the product is shipped, not after </a:t>
            </a:r>
          </a:p>
          <a:p>
            <a:pPr lvl="1" eaLnBrk="1" hangingPunct="1">
              <a:lnSpc>
                <a:spcPct val="90000"/>
              </a:lnSpc>
              <a:defRPr/>
            </a:pPr>
            <a:r>
              <a:rPr lang="en-US" sz="2400" dirty="0" smtClean="0"/>
              <a:t>The team can concentrate on real problems, not imaginary ones </a:t>
            </a:r>
          </a:p>
          <a:p>
            <a:pPr lvl="1" eaLnBrk="1" hangingPunct="1">
              <a:lnSpc>
                <a:spcPct val="90000"/>
              </a:lnSpc>
              <a:defRPr/>
            </a:pPr>
            <a:r>
              <a:rPr lang="en-US" sz="2400" dirty="0" smtClean="0"/>
              <a:t>Engineers code is sharply reduced </a:t>
            </a:r>
          </a:p>
          <a:p>
            <a:pPr lvl="1" eaLnBrk="1" hangingPunct="1">
              <a:lnSpc>
                <a:spcPct val="90000"/>
              </a:lnSpc>
              <a:defRPr/>
            </a:pPr>
            <a:r>
              <a:rPr lang="en-US" sz="2400" dirty="0" smtClean="0"/>
              <a:t>Time to market is sharply reduced </a:t>
            </a:r>
          </a:p>
          <a:p>
            <a:pPr lvl="1" eaLnBrk="1" hangingPunct="1">
              <a:lnSpc>
                <a:spcPct val="90000"/>
              </a:lnSpc>
              <a:defRPr/>
            </a:pPr>
            <a:r>
              <a:rPr lang="en-US" sz="2400" dirty="0" smtClean="0"/>
              <a:t>Upon 1</a:t>
            </a:r>
            <a:r>
              <a:rPr lang="en-US" sz="2400" baseline="30000" dirty="0" smtClean="0"/>
              <a:t>st</a:t>
            </a:r>
            <a:r>
              <a:rPr lang="en-US" sz="2400" dirty="0" smtClean="0"/>
              <a:t> release, your sales department has a rock solid design it can sell without having to pepper their pitches with how well the next release will work </a:t>
            </a:r>
          </a:p>
          <a:p>
            <a:pPr lvl="1" eaLnBrk="1" hangingPunct="1">
              <a:lnSpc>
                <a:spcPct val="90000"/>
              </a:lnSpc>
              <a:defRPr/>
            </a:pPr>
            <a:endParaRPr lang="en-US" sz="2400" dirty="0" smtClean="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8962605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adial">
  <a:themeElements>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Radial</Template>
  <TotalTime>16193</TotalTime>
  <Words>833</Words>
  <Application>Microsoft Macintosh PowerPoint</Application>
  <PresentationFormat>On-screen Show (4:3)</PresentationFormat>
  <Paragraphs>135</Paragraphs>
  <Slides>23</Slides>
  <Notes>13</Notes>
  <HiddenSlides>0</HiddenSlides>
  <MMClips>23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Radial</vt:lpstr>
      <vt:lpstr>Document</vt:lpstr>
      <vt:lpstr>Session #7:Evaluation</vt:lpstr>
      <vt:lpstr>The aims</vt:lpstr>
      <vt:lpstr>Why, what, where and when to evaluate</vt:lpstr>
      <vt:lpstr>Definition of Evaluation ??</vt:lpstr>
      <vt:lpstr>Two main types of Evaluation</vt:lpstr>
      <vt:lpstr>What to Evaluate</vt:lpstr>
      <vt:lpstr>Why you need to Evaluate</vt:lpstr>
      <vt:lpstr>Bruce Tognazzini tells you why you need to evaluate</vt:lpstr>
      <vt:lpstr>Why you need to Evaluate (cont’d)</vt:lpstr>
      <vt:lpstr>Why you need to Evaluate (cont’d)</vt:lpstr>
      <vt:lpstr>Types of evaluation</vt:lpstr>
      <vt:lpstr>Usability lab</vt:lpstr>
      <vt:lpstr>Living labs</vt:lpstr>
      <vt:lpstr>Usability testing &amp; field studies can compliment</vt:lpstr>
      <vt:lpstr>Evaluation case studies</vt:lpstr>
      <vt:lpstr>Challenge &amp; engagement in a collaborative immersive game</vt:lpstr>
      <vt:lpstr>What does this data tell you?</vt:lpstr>
      <vt:lpstr>Why study skiers in the wild ?</vt:lpstr>
      <vt:lpstr>e-skiing system components</vt:lpstr>
      <vt:lpstr>Crowdsourcing-when might you use it?</vt:lpstr>
      <vt:lpstr>Evaluating an ambient system</vt:lpstr>
      <vt:lpstr>Evaluation methods</vt:lpstr>
      <vt:lpstr>Key points</vt:lpstr>
    </vt:vector>
  </TitlesOfParts>
  <Company>Pfizer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Toxicology</dc:title>
  <dc:creator>gfurman</dc:creator>
  <cp:lastModifiedBy>Kristian Secor</cp:lastModifiedBy>
  <cp:revision>313</cp:revision>
  <dcterms:created xsi:type="dcterms:W3CDTF">2013-11-26T05:39:39Z</dcterms:created>
  <dcterms:modified xsi:type="dcterms:W3CDTF">2015-03-01T22:14:06Z</dcterms:modified>
</cp:coreProperties>
</file>