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1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CE6DAE-3028-9A4B-A71B-7F46E503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 smtClean="0"/>
            </a:lvl1pPr>
          </a:lstStyle>
          <a:p>
            <a:pPr>
              <a:defRPr/>
            </a:pPr>
            <a:fld id="{C5EE0559-CA72-EA42-B605-A699F73FB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1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EA7881-4EBD-BA43-B198-2E4176B01F0F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8F8222-2AF3-564C-AA98-249E280822E9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277C93-9377-C547-90DB-71D16511E8C5}" type="slidenum">
              <a:rPr lang="en-US" sz="1200">
                <a:latin typeface="Times" charset="0"/>
              </a:rPr>
              <a:pPr algn="r"/>
              <a:t>2</a:t>
            </a:fld>
            <a:endParaRPr lang="en-US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DB0CD5-3074-5849-9BCB-717431FA47EB}" type="slidenum">
              <a:rPr lang="en-GB" sz="1200"/>
              <a:pPr eaLnBrk="1" hangingPunct="1"/>
              <a:t>4</a:t>
            </a:fld>
            <a:endParaRPr lang="en-GB" sz="1200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88D9222-0F5C-0E45-84F9-FD3BBA0D91FD}" type="slidenum">
              <a:rPr lang="en-US" sz="1200">
                <a:latin typeface="Times" charset="0"/>
              </a:rPr>
              <a:pPr algn="r"/>
              <a:t>4</a:t>
            </a:fld>
            <a:endParaRPr lang="en-US" sz="1200">
              <a:latin typeface="Times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8C97EA-8082-B04B-9834-85E2242D4016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F9165E7-89F6-404D-99C4-5A97460131DE}" type="slidenum">
              <a:rPr lang="en-US" sz="1200">
                <a:latin typeface="Times" charset="0"/>
              </a:rPr>
              <a:pPr algn="r"/>
              <a:t>5</a:t>
            </a:fld>
            <a:endParaRPr lang="en-US" sz="1200">
              <a:latin typeface="Times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0EB10E-22CD-AC46-A5AE-074060A6E5C9}" type="slidenum">
              <a:rPr lang="en-GB" sz="1200"/>
              <a:pPr eaLnBrk="1" hangingPunct="1"/>
              <a:t>6</a:t>
            </a:fld>
            <a:endParaRPr lang="en-GB" sz="1200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60129A2-99F3-C64D-B9B6-419ECC5E1E94}" type="slidenum">
              <a:rPr lang="en-US" sz="1200">
                <a:latin typeface="Times" charset="0"/>
              </a:rPr>
              <a:pPr algn="r"/>
              <a:t>6</a:t>
            </a:fld>
            <a:endParaRPr lang="en-US" sz="1200">
              <a:latin typeface="Times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D0B144-E785-2D41-A606-4A1A853CF64B}" type="slidenum">
              <a:rPr lang="en-GB" sz="1200"/>
              <a:pPr eaLnBrk="1" hangingPunct="1"/>
              <a:t>7</a:t>
            </a:fld>
            <a:endParaRPr lang="en-GB" sz="1200"/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F9D7783-AC1C-E24A-8780-FC278D6FAF72}" type="slidenum">
              <a:rPr lang="en-US" sz="1200">
                <a:latin typeface="Times" charset="0"/>
              </a:rPr>
              <a:pPr algn="r"/>
              <a:t>7</a:t>
            </a:fld>
            <a:endParaRPr lang="en-US" sz="1200">
              <a:latin typeface="Times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539D2A-4BE4-9E44-BC32-0FEC29F20935}" type="slidenum">
              <a:rPr lang="en-GB" sz="1200"/>
              <a:pPr eaLnBrk="1" hangingPunct="1"/>
              <a:t>8</a:t>
            </a:fld>
            <a:endParaRPr lang="en-GB" sz="1200"/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20D51D6-F426-5246-ADEA-89F19B399D95}" type="slidenum">
              <a:rPr lang="en-US" sz="1200">
                <a:latin typeface="Times" charset="0"/>
              </a:rPr>
              <a:pPr algn="r"/>
              <a:t>8</a:t>
            </a:fld>
            <a:endParaRPr lang="en-US" sz="1200">
              <a:latin typeface="Times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7A807E-FC35-D542-92A9-1F3233E6E555}" type="slidenum">
              <a:rPr lang="en-GB" sz="1200"/>
              <a:pPr eaLnBrk="1" hangingPunct="1"/>
              <a:t>9</a:t>
            </a:fld>
            <a:endParaRPr lang="en-GB" sz="1200"/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824E23F-453E-314B-93CC-5B84EC2D9630}" type="slidenum">
              <a:rPr lang="en-US" sz="1200">
                <a:latin typeface="Times" charset="0"/>
              </a:rPr>
              <a:pPr algn="r"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32FE50-FB1F-DD4D-94A6-AE28F0E90EB6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965363" y="8807450"/>
            <a:ext cx="30323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1E535BD-6DEF-9241-913E-B5F692CB50A8}" type="slidenum">
              <a:rPr lang="en-US" sz="1200">
                <a:latin typeface="Times" charset="0"/>
              </a:rPr>
              <a:pPr algn="r"/>
              <a:t>10</a:t>
            </a:fld>
            <a:endParaRPr lang="en-US" sz="1200">
              <a:latin typeface="Times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3725"/>
            <a:ext cx="5131647" cy="417195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4417 w 4917"/>
                <a:gd name="T3" fmla="*/ -1 h 1000"/>
                <a:gd name="T4" fmla="*/ 4917 w 4917"/>
                <a:gd name="T5" fmla="*/ 500 h 1000"/>
                <a:gd name="T6" fmla="*/ 4416 w 4917"/>
                <a:gd name="T7" fmla="*/ 1000 h 1000"/>
                <a:gd name="T8" fmla="*/ 0 w 4917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8507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8972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118473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3692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205099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4820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3074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7693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07760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65647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</p:spTree>
    <p:extLst>
      <p:ext uri="{BB962C8B-B14F-4D97-AF65-F5344CB8AC3E}">
        <p14:creationId xmlns:p14="http://schemas.microsoft.com/office/powerpoint/2010/main" val="390443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6500 w 7000"/>
                <a:gd name="T3" fmla="*/ -1 h 1000"/>
                <a:gd name="T4" fmla="*/ 7000 w 7000"/>
                <a:gd name="T5" fmla="*/ 500 h 1000"/>
                <a:gd name="T6" fmla="*/ 6499 w 7000"/>
                <a:gd name="T7" fmla="*/ 1000 h 1000"/>
                <a:gd name="T8" fmla="*/ 0 w 7000"/>
                <a:gd name="T9" fmla="*/ 100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 smtClean="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Donna Sandsmark 2015 UC San Diego Extension Online Learning Course: User Experience II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2105475E-5B6C-F440-B662-9C5F4D81025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cs typeface="Arial" charset="0"/>
              </a:rPr>
              <a:t>© Donna Sandsmark 2015 UC San Diego Extension Online Learning Course: User Experience II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#8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:Evaluation Frameworks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001CCC-EED2-F845-AB6F-BB3B34D03D36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10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3072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Key points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371600"/>
            <a:ext cx="8763000" cy="5257800"/>
          </a:xfrm>
        </p:spPr>
        <p:txBody>
          <a:bodyPr/>
          <a:lstStyle/>
          <a:p>
            <a:pPr lvl="1" eaLnBrk="1" hangingPunct="1">
              <a:buFont typeface="Symbol" charset="0"/>
              <a:buChar char="·"/>
            </a:pPr>
            <a:r>
              <a:rPr noProof="1">
                <a:latin typeface="Verdana" charset="0"/>
                <a:ea typeface="ＭＳ Ｐゴシック" charset="0"/>
              </a:rPr>
              <a:t>Many issues to consider before conducting an evaluation study. </a:t>
            </a:r>
          </a:p>
          <a:p>
            <a:pPr lvl="1" eaLnBrk="1" hangingPunct="1">
              <a:buFont typeface="Symbol" charset="0"/>
              <a:buChar char="·"/>
            </a:pPr>
            <a:r>
              <a:rPr noProof="1">
                <a:latin typeface="Verdana" charset="0"/>
                <a:ea typeface="ＭＳ Ｐゴシック" charset="0"/>
              </a:rPr>
              <a:t>These include: goals of the study; involvment or not of users; the methods to use; practical &amp; ethical issues; how data will be collected, analyzed &amp; presented.</a:t>
            </a:r>
          </a:p>
          <a:p>
            <a:pPr lvl="1" eaLnBrk="1" hangingPunct="1">
              <a:buFont typeface="Symbol" charset="0"/>
              <a:buChar char="·"/>
            </a:pPr>
            <a:r>
              <a:rPr noProof="1">
                <a:latin typeface="Verdana" charset="0"/>
                <a:ea typeface="ＭＳ Ｐゴシック" charset="0"/>
              </a:rPr>
              <a:t>The DECIDE framework provides a useful checklist for planning an evaluation study.</a:t>
            </a:r>
            <a:endParaRPr lang="en-US">
              <a:latin typeface="Verdana" charset="0"/>
              <a:ea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33B026-55DA-D243-8007-FF1D787B74A0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2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536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Verdana" charset="0"/>
              </a:rPr>
              <a:t>The aims are: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Introduce and explain the DECIDE framework. </a:t>
            </a:r>
          </a:p>
          <a:p>
            <a:pPr eaLnBrk="1" hangingPunct="1"/>
            <a:r>
              <a:rPr lang="en-US">
                <a:latin typeface="Verdana" charset="0"/>
              </a:rPr>
              <a:t>Discuss the conceptual, practical, and ethical issues involved in evaluation.</a:t>
            </a:r>
            <a:endParaRPr lang="en-GB">
              <a:latin typeface="Verdana" charset="0"/>
            </a:endParaRPr>
          </a:p>
          <a:p>
            <a:pPr lvl="3" eaLnBrk="1" hangingPunct="1"/>
            <a:endParaRPr lang="en-GB">
              <a:latin typeface="Verdana" charset="0"/>
              <a:ea typeface="ＭＳ Ｐゴシック" charset="0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34925" y="-219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8FC6C5-377E-C840-879E-8299B8694AA7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3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741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DECIDE: a framework to guide evaluation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u="sng">
                <a:latin typeface="Verdana" charset="0"/>
              </a:rPr>
              <a:t>D</a:t>
            </a:r>
            <a:r>
              <a:rPr lang="en-US" sz="2800">
                <a:latin typeface="Verdana" charset="0"/>
              </a:rPr>
              <a:t>etermine the </a:t>
            </a:r>
            <a:r>
              <a:rPr lang="en-US" sz="2800" i="1">
                <a:latin typeface="Verdana" charset="0"/>
              </a:rPr>
              <a:t>goals</a:t>
            </a:r>
            <a:r>
              <a:rPr lang="en-US" sz="2800">
                <a:latin typeface="Verdana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u="sng">
                <a:latin typeface="Verdana" charset="0"/>
              </a:rPr>
              <a:t>E</a:t>
            </a:r>
            <a:r>
              <a:rPr lang="en-US" sz="2800">
                <a:latin typeface="Verdana" charset="0"/>
              </a:rPr>
              <a:t>xplore the </a:t>
            </a:r>
            <a:r>
              <a:rPr lang="en-US" sz="2800" i="1">
                <a:latin typeface="Verdana" charset="0"/>
              </a:rPr>
              <a:t>questions</a:t>
            </a:r>
            <a:r>
              <a:rPr lang="en-US" sz="2800">
                <a:latin typeface="Verdana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u="sng">
                <a:latin typeface="Verdana" charset="0"/>
              </a:rPr>
              <a:t>C</a:t>
            </a:r>
            <a:r>
              <a:rPr lang="en-US" sz="2800">
                <a:latin typeface="Verdana" charset="0"/>
              </a:rPr>
              <a:t>hoose the evaluation </a:t>
            </a:r>
            <a:r>
              <a:rPr lang="en-US" sz="2800" i="1">
                <a:latin typeface="Verdana" charset="0"/>
              </a:rPr>
              <a:t>methods</a:t>
            </a:r>
            <a:r>
              <a:rPr lang="en-US" sz="2800">
                <a:latin typeface="Verdana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u="sng">
                <a:latin typeface="Verdana" charset="0"/>
              </a:rPr>
              <a:t>I</a:t>
            </a:r>
            <a:r>
              <a:rPr lang="en-US" sz="2800">
                <a:latin typeface="Verdana" charset="0"/>
              </a:rPr>
              <a:t>dentify the </a:t>
            </a:r>
            <a:r>
              <a:rPr lang="en-US" sz="2800" i="1">
                <a:latin typeface="Verdana" charset="0"/>
              </a:rPr>
              <a:t>practical issues</a:t>
            </a:r>
            <a:r>
              <a:rPr lang="en-US" sz="2800">
                <a:latin typeface="Verdana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u="sng">
                <a:latin typeface="Verdana" charset="0"/>
              </a:rPr>
              <a:t>D</a:t>
            </a:r>
            <a:r>
              <a:rPr lang="en-US" sz="2800">
                <a:latin typeface="Verdana" charset="0"/>
              </a:rPr>
              <a:t>ecide how to deal with the </a:t>
            </a:r>
            <a:r>
              <a:rPr lang="en-US" sz="2800" i="1">
                <a:latin typeface="Verdana" charset="0"/>
              </a:rPr>
              <a:t>ethical issues.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u="sng">
                <a:latin typeface="Verdana" charset="0"/>
              </a:rPr>
              <a:t>E</a:t>
            </a:r>
            <a:r>
              <a:rPr lang="en-US" sz="2800">
                <a:latin typeface="Verdana" charset="0"/>
              </a:rPr>
              <a:t>valuate, analyze, interpret and present the </a:t>
            </a:r>
            <a:r>
              <a:rPr lang="en-US" sz="2800" i="1">
                <a:latin typeface="Verdana" charset="0"/>
              </a:rPr>
              <a:t>data</a:t>
            </a:r>
            <a:r>
              <a:rPr lang="en-US" sz="2800">
                <a:latin typeface="Verdana" charset="0"/>
              </a:rPr>
              <a:t>.</a:t>
            </a:r>
            <a:endParaRPr lang="en-US" sz="2800" i="1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7D5786-8F12-574E-909A-2C764CA8E43D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4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1843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Determine the goals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371600"/>
            <a:ext cx="8153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What are the high-level goals of the evaluation?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Who wants it and why?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The goals influence the methods used for the study.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Verdana" charset="0"/>
              </a:rPr>
              <a:t>Goals vary and could be to:</a:t>
            </a:r>
          </a:p>
          <a:p>
            <a:pPr lvl="1" eaLnBrk="1" hangingPunct="1">
              <a:lnSpc>
                <a:spcPct val="90000"/>
              </a:lnSpc>
              <a:buFont typeface="Symbol" charset="0"/>
              <a:buChar char="-"/>
            </a:pPr>
            <a:r>
              <a:rPr lang="en-US" sz="2200">
                <a:latin typeface="Verdana" charset="0"/>
                <a:ea typeface="ＭＳ Ｐゴシック" charset="0"/>
              </a:rPr>
              <a:t>identify the best metaphor for the design</a:t>
            </a:r>
          </a:p>
          <a:p>
            <a:pPr lvl="1" eaLnBrk="1" hangingPunct="1">
              <a:lnSpc>
                <a:spcPct val="90000"/>
              </a:lnSpc>
              <a:buFont typeface="Symbol" charset="0"/>
              <a:buChar char="-"/>
            </a:pPr>
            <a:r>
              <a:rPr lang="en-US" sz="2200">
                <a:latin typeface="Verdana" charset="0"/>
                <a:ea typeface="ＭＳ Ｐゴシック" charset="0"/>
              </a:rPr>
              <a:t>check that user requirements are met</a:t>
            </a:r>
          </a:p>
          <a:p>
            <a:pPr lvl="1" eaLnBrk="1" hangingPunct="1">
              <a:lnSpc>
                <a:spcPct val="90000"/>
              </a:lnSpc>
              <a:buFont typeface="Symbol" charset="0"/>
              <a:buChar char="-"/>
            </a:pPr>
            <a:r>
              <a:rPr lang="en-US" sz="2200">
                <a:latin typeface="Verdana" charset="0"/>
                <a:ea typeface="ＭＳ Ｐゴシック" charset="0"/>
              </a:rPr>
              <a:t>check for consistency</a:t>
            </a:r>
          </a:p>
          <a:p>
            <a:pPr lvl="1" eaLnBrk="1" hangingPunct="1">
              <a:lnSpc>
                <a:spcPct val="90000"/>
              </a:lnSpc>
              <a:buFont typeface="Symbol" charset="0"/>
              <a:buChar char="-"/>
            </a:pPr>
            <a:r>
              <a:rPr lang="en-US" sz="2200">
                <a:latin typeface="Verdana" charset="0"/>
                <a:ea typeface="ＭＳ Ｐゴシック" charset="0"/>
              </a:rPr>
              <a:t>investigate how technology affects working practices</a:t>
            </a:r>
          </a:p>
          <a:p>
            <a:pPr lvl="1" eaLnBrk="1" hangingPunct="1">
              <a:lnSpc>
                <a:spcPct val="90000"/>
              </a:lnSpc>
              <a:buFont typeface="Symbol" charset="0"/>
              <a:buChar char="-"/>
            </a:pPr>
            <a:r>
              <a:rPr lang="en-US" sz="2200">
                <a:latin typeface="Verdana" charset="0"/>
                <a:ea typeface="ＭＳ Ｐゴシック" charset="0"/>
              </a:rPr>
              <a:t>improve the usability of an existing product </a:t>
            </a:r>
            <a:r>
              <a:rPr lang="en-US" sz="2400">
                <a:latin typeface="Verdana" charset="0"/>
                <a:ea typeface="ＭＳ Ｐゴシック" charset="0"/>
              </a:rPr>
              <a:t>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D07E54-E3D6-4F49-B51F-11A3EEED7295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5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048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Explore the questions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305800" cy="5638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Verdana" charset="0"/>
              </a:rPr>
              <a:t>Questions help to guide the evaluation.</a:t>
            </a:r>
          </a:p>
          <a:p>
            <a:pPr eaLnBrk="1" hangingPunct="1"/>
            <a:r>
              <a:rPr lang="en-US" sz="2800" dirty="0">
                <a:latin typeface="Verdana" charset="0"/>
              </a:rPr>
              <a:t>The goal of finding out why some customers prefer to purchase paper airline tickets rather than e-tickets can be broken down into sub-questions:</a:t>
            </a:r>
          </a:p>
          <a:p>
            <a:pPr lvl="1" eaLnBrk="1" hangingPunct="1"/>
            <a:r>
              <a:rPr lang="en-US" sz="2200" dirty="0">
                <a:latin typeface="Verdana" charset="0"/>
                <a:ea typeface="ＭＳ Ｐゴシック" charset="0"/>
              </a:rPr>
              <a:t>What are customers’ attitudes to e-tickets? </a:t>
            </a:r>
          </a:p>
          <a:p>
            <a:pPr lvl="1" eaLnBrk="1" hangingPunct="1"/>
            <a:r>
              <a:rPr lang="en-US" sz="2200" dirty="0">
                <a:latin typeface="Verdana" charset="0"/>
                <a:ea typeface="ＭＳ Ｐゴシック" charset="0"/>
              </a:rPr>
              <a:t>Are they concerned about security?</a:t>
            </a:r>
          </a:p>
          <a:p>
            <a:pPr lvl="1" eaLnBrk="1" hangingPunct="1"/>
            <a:r>
              <a:rPr lang="en-US" sz="2200" dirty="0">
                <a:latin typeface="Verdana" charset="0"/>
                <a:ea typeface="ＭＳ Ｐゴシック" charset="0"/>
              </a:rPr>
              <a:t>Is the interface for obtaining them poor?</a:t>
            </a:r>
            <a:endParaRPr lang="en-US" sz="2400" dirty="0">
              <a:latin typeface="Verdana" charset="0"/>
              <a:ea typeface="ＭＳ Ｐゴシック" charset="0"/>
            </a:endParaRPr>
          </a:p>
          <a:p>
            <a:pPr eaLnBrk="1" hangingPunct="1"/>
            <a:r>
              <a:rPr lang="en-US" sz="2800" dirty="0">
                <a:latin typeface="Verdana" charset="0"/>
              </a:rPr>
              <a:t>What questions might you ask about the design of a cell phone?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076F94-52AF-2743-B55F-E8942B56673A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6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253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Verdana" charset="0"/>
              </a:rPr>
              <a:t>Choose the evaluation approach &amp; methods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Verdana" charset="0"/>
              </a:rPr>
              <a:t>The evaluation method influences how data is collected, analyzed and presented.</a:t>
            </a:r>
            <a:br>
              <a:rPr lang="en-US" sz="2800" dirty="0">
                <a:latin typeface="Verdana" charset="0"/>
              </a:rPr>
            </a:br>
            <a:endParaRPr lang="en-US" sz="2800" dirty="0">
              <a:latin typeface="Verdana" charset="0"/>
            </a:endParaRPr>
          </a:p>
          <a:p>
            <a:pPr eaLnBrk="1" hangingPunct="1"/>
            <a:r>
              <a:rPr lang="en-US" sz="2800" dirty="0">
                <a:latin typeface="Verdana" charset="0"/>
              </a:rPr>
              <a:t>E.g. field studies typically:</a:t>
            </a:r>
          </a:p>
          <a:p>
            <a:pPr lvl="1" eaLnBrk="1" hangingPunct="1"/>
            <a:r>
              <a:rPr lang="en-US" sz="2400" dirty="0">
                <a:latin typeface="Verdana" charset="0"/>
                <a:ea typeface="ＭＳ Ｐゴシック" charset="0"/>
              </a:rPr>
              <a:t>Involve observation and interviews.</a:t>
            </a:r>
          </a:p>
          <a:p>
            <a:pPr lvl="1" eaLnBrk="1" hangingPunct="1"/>
            <a:r>
              <a:rPr lang="en-US" sz="2400" dirty="0">
                <a:latin typeface="Verdana" charset="0"/>
                <a:ea typeface="ＭＳ Ｐゴシック" charset="0"/>
              </a:rPr>
              <a:t>Involve users in natural settings.</a:t>
            </a:r>
          </a:p>
          <a:p>
            <a:pPr lvl="1" eaLnBrk="1" hangingPunct="1"/>
            <a:r>
              <a:rPr lang="en-US" sz="2400" dirty="0">
                <a:latin typeface="Verdana" charset="0"/>
                <a:ea typeface="ＭＳ Ｐゴシック" charset="0"/>
              </a:rPr>
              <a:t>Do not involve controlled tests.</a:t>
            </a:r>
          </a:p>
          <a:p>
            <a:pPr lvl="1" eaLnBrk="1" hangingPunct="1"/>
            <a:r>
              <a:rPr lang="en-US" sz="2400" dirty="0">
                <a:latin typeface="Verdana" charset="0"/>
                <a:ea typeface="ＭＳ Ｐゴシック" charset="0"/>
              </a:rPr>
              <a:t>Produce qualitative data.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34EB4E-470E-0643-8B46-BC26567F7FC2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7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457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Identify practical issues 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en-US" sz="3200">
                <a:latin typeface="Verdana" charset="0"/>
                <a:ea typeface="ＭＳ Ｐゴシック" charset="0"/>
              </a:rPr>
              <a:t>For example, how to:</a:t>
            </a:r>
            <a:br>
              <a:rPr lang="en-US" sz="3200">
                <a:latin typeface="Verdana" charset="0"/>
                <a:ea typeface="ＭＳ Ｐゴシック" charset="0"/>
              </a:rPr>
            </a:br>
            <a:endParaRPr lang="en-US" sz="3200">
              <a:latin typeface="Verdana" charset="0"/>
              <a:ea typeface="ＭＳ Ｐゴシック" charset="0"/>
            </a:endParaRPr>
          </a:p>
          <a:p>
            <a:pPr lvl="2" eaLnBrk="1" hangingPunct="1"/>
            <a:r>
              <a:rPr lang="en-US" sz="3200">
                <a:latin typeface="Verdana" charset="0"/>
                <a:ea typeface="ＭＳ Ｐゴシック" charset="0"/>
              </a:rPr>
              <a:t>Select users</a:t>
            </a:r>
          </a:p>
          <a:p>
            <a:pPr lvl="2" eaLnBrk="1" hangingPunct="1"/>
            <a:r>
              <a:rPr lang="en-US" sz="3200">
                <a:latin typeface="Verdana" charset="0"/>
                <a:ea typeface="ＭＳ Ｐゴシック" charset="0"/>
              </a:rPr>
              <a:t>Find evaluators</a:t>
            </a:r>
          </a:p>
          <a:p>
            <a:pPr lvl="2" eaLnBrk="1" hangingPunct="1"/>
            <a:r>
              <a:rPr lang="en-US" sz="3200">
                <a:latin typeface="Verdana" charset="0"/>
                <a:ea typeface="ＭＳ Ｐゴシック" charset="0"/>
              </a:rPr>
              <a:t>Select equipment</a:t>
            </a:r>
          </a:p>
          <a:p>
            <a:pPr lvl="2" eaLnBrk="1" hangingPunct="1"/>
            <a:r>
              <a:rPr lang="en-US" sz="3200">
                <a:latin typeface="Verdana" charset="0"/>
                <a:ea typeface="ＭＳ Ｐゴシック" charset="0"/>
              </a:rPr>
              <a:t>Stay on budget</a:t>
            </a:r>
          </a:p>
          <a:p>
            <a:pPr lvl="2" eaLnBrk="1" hangingPunct="1"/>
            <a:r>
              <a:rPr lang="en-US" sz="3200">
                <a:latin typeface="Verdana" charset="0"/>
                <a:ea typeface="ＭＳ Ｐゴシック" charset="0"/>
              </a:rPr>
              <a:t>Stay on schedule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2A3407-1317-924E-92BF-894C560063CF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8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662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Decide about ethical issues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pPr eaLnBrk="1" hangingPunct="1"/>
            <a:r>
              <a:rPr lang="en-US" sz="2800">
                <a:latin typeface="Verdana" charset="0"/>
              </a:rPr>
              <a:t>Develop an informed consent form</a:t>
            </a:r>
            <a:br>
              <a:rPr lang="en-US" sz="2800">
                <a:latin typeface="Verdana" charset="0"/>
              </a:rPr>
            </a:br>
            <a:endParaRPr lang="en-US" sz="2800">
              <a:latin typeface="Verdana" charset="0"/>
            </a:endParaRPr>
          </a:p>
          <a:p>
            <a:pPr eaLnBrk="1" hangingPunct="1"/>
            <a:r>
              <a:rPr lang="en-US" sz="2800">
                <a:latin typeface="Verdana" charset="0"/>
              </a:rPr>
              <a:t>Participants have a right to: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Know the goals of the study;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Know what will happen to the findings;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Privacy of personal information;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Leave when they wish; </a:t>
            </a:r>
            <a:br>
              <a:rPr lang="en-US" sz="2800">
                <a:latin typeface="Verdana" charset="0"/>
              </a:rPr>
            </a:br>
            <a:r>
              <a:rPr lang="en-US" sz="2800">
                <a:latin typeface="Verdana" charset="0"/>
              </a:rPr>
              <a:t>- Be treated politely.</a:t>
            </a:r>
            <a:endParaRPr lang="en-US" sz="2800" b="1">
              <a:latin typeface="Verdan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B81B54-315E-0647-973F-05A9A232E3BC}" type="slidenum">
              <a:rPr lang="en-GB" sz="1200">
                <a:solidFill>
                  <a:srgbClr val="FF9900"/>
                </a:solidFill>
                <a:latin typeface="Verdana" charset="0"/>
              </a:rPr>
              <a:pPr eaLnBrk="1" hangingPunct="1"/>
              <a:t>9</a:t>
            </a:fld>
            <a:endParaRPr lang="en-GB" sz="120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2867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179388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9900"/>
                </a:solidFill>
                <a:latin typeface="Verdana" charset="0"/>
              </a:rPr>
              <a:t>www.id-book.com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Evaluate, interpret &amp; present</a:t>
            </a:r>
            <a:r>
              <a:rPr lang="en-US" sz="3600" i="1" dirty="0">
                <a:latin typeface="Verdana" charset="0"/>
              </a:rPr>
              <a:t> </a:t>
            </a:r>
            <a:r>
              <a:rPr lang="en-US" sz="3600" dirty="0">
                <a:latin typeface="Verdana" charset="0"/>
              </a:rPr>
              <a:t>data</a:t>
            </a:r>
            <a:r>
              <a:rPr lang="en-US" sz="3600" i="1" dirty="0">
                <a:solidFill>
                  <a:schemeClr val="tx1"/>
                </a:solidFill>
                <a:latin typeface="Verdana" charset="0"/>
              </a:rPr>
              <a:t> 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8153400" cy="4724400"/>
          </a:xfrm>
        </p:spPr>
        <p:txBody>
          <a:bodyPr/>
          <a:lstStyle/>
          <a:p>
            <a:pPr eaLnBrk="1" hangingPunct="1"/>
            <a:r>
              <a:rPr lang="en-US" sz="2800">
                <a:latin typeface="Verdana" charset="0"/>
              </a:rPr>
              <a:t>Methods used influence how data is evaluated, interpreted and presented.</a:t>
            </a:r>
          </a:p>
          <a:p>
            <a:pPr eaLnBrk="1" hangingPunct="1"/>
            <a:r>
              <a:rPr lang="en-US" sz="2800">
                <a:latin typeface="Verdana" charset="0"/>
              </a:rPr>
              <a:t>The following need to be considered:</a:t>
            </a:r>
            <a:br>
              <a:rPr lang="en-US" sz="2800">
                <a:latin typeface="Verdana" charset="0"/>
              </a:rPr>
            </a:br>
            <a:r>
              <a:rPr lang="en-US" sz="2400">
                <a:latin typeface="Verdana" charset="0"/>
              </a:rPr>
              <a:t>- Reliability: can the study be replicated?</a:t>
            </a:r>
            <a:br>
              <a:rPr lang="en-US" sz="2400">
                <a:latin typeface="Verdana" charset="0"/>
              </a:rPr>
            </a:br>
            <a:r>
              <a:rPr lang="en-US" sz="2400">
                <a:latin typeface="Verdana" charset="0"/>
              </a:rPr>
              <a:t>- Validity: is it measuring what you expected?</a:t>
            </a:r>
            <a:br>
              <a:rPr lang="en-US" sz="2400">
                <a:latin typeface="Verdana" charset="0"/>
              </a:rPr>
            </a:br>
            <a:r>
              <a:rPr lang="en-US" sz="2400">
                <a:latin typeface="Verdana" charset="0"/>
              </a:rPr>
              <a:t>- Biases: is the process creating biases?</a:t>
            </a:r>
            <a:br>
              <a:rPr lang="en-US" sz="2400">
                <a:latin typeface="Verdana" charset="0"/>
              </a:rPr>
            </a:br>
            <a:r>
              <a:rPr lang="en-US" sz="2400">
                <a:latin typeface="Verdana" charset="0"/>
              </a:rPr>
              <a:t>- Scope: can the findings be generalized?</a:t>
            </a:r>
            <a:br>
              <a:rPr lang="en-US" sz="2400">
                <a:latin typeface="Verdana" charset="0"/>
              </a:rPr>
            </a:br>
            <a:r>
              <a:rPr lang="en-US" sz="2400">
                <a:latin typeface="Verdana" charset="0"/>
              </a:rPr>
              <a:t>- Ecological validity: is the environment  influencing the findings? i.e. Hawthorn effect.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14952</TotalTime>
  <Words>404</Words>
  <Application>Microsoft Macintosh PowerPoint</Application>
  <PresentationFormat>On-screen Show (4:3)</PresentationFormat>
  <Paragraphs>88</Paragraphs>
  <Slides>10</Slides>
  <Notes>9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Radial</vt:lpstr>
      <vt:lpstr>Session #8:Evaluation Frameworks</vt:lpstr>
      <vt:lpstr>The aims are:</vt:lpstr>
      <vt:lpstr>DECIDE: a framework to guide evaluation</vt:lpstr>
      <vt:lpstr>Determine the goals</vt:lpstr>
      <vt:lpstr>Explore the questions</vt:lpstr>
      <vt:lpstr>Choose the evaluation approach &amp; methods</vt:lpstr>
      <vt:lpstr>Identify practical issues </vt:lpstr>
      <vt:lpstr>Decide about ethical issues</vt:lpstr>
      <vt:lpstr>Evaluate, interpret &amp; present data </vt:lpstr>
      <vt:lpstr>Key points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301</cp:revision>
  <dcterms:created xsi:type="dcterms:W3CDTF">2013-11-26T05:39:39Z</dcterms:created>
  <dcterms:modified xsi:type="dcterms:W3CDTF">2015-03-01T22:36:10Z</dcterms:modified>
</cp:coreProperties>
</file>