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2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5" r:id="rId8"/>
    <p:sldId id="267" r:id="rId9"/>
    <p:sldId id="268" r:id="rId10"/>
    <p:sldId id="269" r:id="rId11"/>
    <p:sldId id="270" r:id="rId12"/>
    <p:sldId id="272" r:id="rId13"/>
    <p:sldId id="273" r:id="rId14"/>
    <p:sldId id="274" r:id="rId15"/>
    <p:sldId id="275" r:id="rId16"/>
    <p:sldId id="276" r:id="rId17"/>
    <p:sldId id="277" r:id="rId18"/>
    <p:sldId id="279" r:id="rId19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CCCCFF"/>
    <a:srgbClr val="FFFF66"/>
    <a:srgbClr val="FF0000"/>
    <a:srgbClr val="777777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60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25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1CE6DAE-3028-9A4B-A71B-7F46E5039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2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 smtClean="0"/>
            </a:lvl1pPr>
          </a:lstStyle>
          <a:p>
            <a:pPr>
              <a:defRPr/>
            </a:pPr>
            <a:fld id="{C5EE0559-CA72-EA42-B605-A699F73FB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411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7EA7881-4EBD-BA43-B198-2E4176B01F0F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7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BE9FEC-BC06-8642-90D7-83A801A54C65}" type="slidenum">
              <a:rPr lang="en-GB" sz="1200"/>
              <a:pPr eaLnBrk="1" hangingPunct="1"/>
              <a:t>11</a:t>
            </a:fld>
            <a:endParaRPr lang="en-GB" sz="1200"/>
          </a:p>
        </p:txBody>
      </p:sp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5910536-4F9E-C14B-91B6-3ECA38751B80}" type="slidenum">
              <a:rPr lang="en-US" sz="1200">
                <a:latin typeface="Times" charset="0"/>
              </a:rPr>
              <a:pPr algn="r"/>
              <a:t>11</a:t>
            </a:fld>
            <a:endParaRPr lang="en-US" sz="1200">
              <a:latin typeface="Times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2D8FA4B-7F1A-B54B-ACF1-812B648D908D}" type="slidenum">
              <a:rPr lang="en-GB" sz="1200"/>
              <a:pPr eaLnBrk="1" hangingPunct="1"/>
              <a:t>12</a:t>
            </a:fld>
            <a:endParaRPr lang="en-GB" sz="1200"/>
          </a:p>
        </p:txBody>
      </p:sp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0F6597D-D2D7-394C-B5E8-64BBE4E0A039}" type="slidenum">
              <a:rPr lang="en-US" sz="1200">
                <a:latin typeface="Times" charset="0"/>
              </a:rPr>
              <a:pPr algn="r"/>
              <a:t>12</a:t>
            </a:fld>
            <a:endParaRPr lang="en-US" sz="1200">
              <a:latin typeface="Times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BF820F-7078-074F-94E3-A8CAD30DD59D}" type="slidenum">
              <a:rPr lang="en-GB" sz="1200"/>
              <a:pPr eaLnBrk="1" hangingPunct="1"/>
              <a:t>13</a:t>
            </a:fld>
            <a:endParaRPr lang="en-GB" sz="1200"/>
          </a:p>
        </p:txBody>
      </p:sp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737D8B9-230B-DB4D-BA28-B2773AE4F6B6}" type="slidenum">
              <a:rPr lang="en-US" sz="1200">
                <a:latin typeface="Times" charset="0"/>
              </a:rPr>
              <a:pPr algn="r"/>
              <a:t>13</a:t>
            </a:fld>
            <a:endParaRPr lang="en-US" sz="1200">
              <a:latin typeface="Times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3C6E2C-D379-A640-87AF-9B1F4A392D86}" type="slidenum">
              <a:rPr lang="en-GB" sz="1200"/>
              <a:pPr eaLnBrk="1" hangingPunct="1"/>
              <a:t>14</a:t>
            </a:fld>
            <a:endParaRPr lang="en-GB" sz="1200"/>
          </a:p>
        </p:txBody>
      </p:sp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8BFAF11-1A01-A348-B3C8-D8E881937F7F}" type="slidenum">
              <a:rPr lang="en-US" sz="1200">
                <a:latin typeface="Times" charset="0"/>
              </a:rPr>
              <a:pPr algn="r"/>
              <a:t>14</a:t>
            </a:fld>
            <a:endParaRPr lang="en-US" sz="1200">
              <a:latin typeface="Times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5EF447-37B1-BC45-93EB-445261EBC823}" type="slidenum">
              <a:rPr lang="en-GB" sz="1200"/>
              <a:pPr eaLnBrk="1" hangingPunct="1"/>
              <a:t>15</a:t>
            </a:fld>
            <a:endParaRPr lang="en-GB" sz="1200"/>
          </a:p>
        </p:txBody>
      </p:sp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0AD1175-7316-5A49-A9D9-6D4FCFCB9F41}" type="slidenum">
              <a:rPr lang="en-US" sz="1200">
                <a:latin typeface="Times" charset="0"/>
              </a:rPr>
              <a:pPr algn="r"/>
              <a:t>15</a:t>
            </a:fld>
            <a:endParaRPr lang="en-US" sz="1200">
              <a:latin typeface="Times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E69137-05AF-5F4E-AC76-B018C7BB51F3}" type="slidenum">
              <a:rPr lang="en-GB" sz="1200"/>
              <a:pPr eaLnBrk="1" hangingPunct="1"/>
              <a:t>16</a:t>
            </a:fld>
            <a:endParaRPr lang="en-GB" sz="1200"/>
          </a:p>
        </p:txBody>
      </p:sp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CB310EC-2A61-D547-BA8B-38F168C5CB41}" type="slidenum">
              <a:rPr lang="en-US" sz="1200">
                <a:latin typeface="Times" charset="0"/>
              </a:rPr>
              <a:pPr algn="r"/>
              <a:t>16</a:t>
            </a:fld>
            <a:endParaRPr lang="en-US" sz="1200">
              <a:latin typeface="Times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67082B-1ED9-CA42-9D81-975A9708B9F7}" type="slidenum">
              <a:rPr lang="en-GB" sz="1200"/>
              <a:pPr eaLnBrk="1" hangingPunct="1"/>
              <a:t>18</a:t>
            </a:fld>
            <a:endParaRPr lang="en-GB" sz="1200"/>
          </a:p>
        </p:txBody>
      </p:sp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F1DE78A-9D35-4E4E-A769-07B72A5CB59A}" type="slidenum">
              <a:rPr lang="en-US" sz="1200">
                <a:latin typeface="Times" charset="0"/>
              </a:rPr>
              <a:pPr algn="r"/>
              <a:t>18</a:t>
            </a:fld>
            <a:endParaRPr lang="en-US" sz="1200">
              <a:latin typeface="Times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D6AEF0-F9C6-EC47-999A-9A757D4F5956}" type="slidenum">
              <a:rPr lang="en-GB" sz="1200"/>
              <a:pPr eaLnBrk="1" hangingPunct="1"/>
              <a:t>2</a:t>
            </a:fld>
            <a:endParaRPr lang="en-GB" sz="1200"/>
          </a:p>
        </p:txBody>
      </p:sp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5D5B406-5F3C-6148-9443-FFF76999B56F}" type="slidenum">
              <a:rPr lang="en-US" sz="1200">
                <a:latin typeface="Times" charset="0"/>
              </a:rPr>
              <a:pPr algn="r"/>
              <a:t>2</a:t>
            </a:fld>
            <a:endParaRPr lang="en-US" sz="1200">
              <a:latin typeface="Times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2869A13-ECEF-A345-8F17-D37120CB03C2}" type="slidenum">
              <a:rPr lang="en-GB" sz="1200"/>
              <a:pPr eaLnBrk="1" hangingPunct="1"/>
              <a:t>3</a:t>
            </a:fld>
            <a:endParaRPr lang="en-GB" sz="1200"/>
          </a:p>
        </p:txBody>
      </p:sp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F16A21F-E107-C243-9AC3-328957C7077C}" type="slidenum">
              <a:rPr lang="en-US" sz="1200">
                <a:latin typeface="Times" charset="0"/>
              </a:rPr>
              <a:pPr algn="r"/>
              <a:t>3</a:t>
            </a:fld>
            <a:endParaRPr lang="en-US" sz="1200">
              <a:latin typeface="Times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BFB18E-A29C-3146-9605-EECE62E5387D}" type="slidenum">
              <a:rPr lang="en-GB" sz="1200"/>
              <a:pPr eaLnBrk="1" hangingPunct="1"/>
              <a:t>4</a:t>
            </a:fld>
            <a:endParaRPr lang="en-GB" sz="1200"/>
          </a:p>
        </p:txBody>
      </p:sp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6935A68-C77F-0947-A620-F9781567530A}" type="slidenum">
              <a:rPr lang="en-US" sz="1200">
                <a:latin typeface="Times" charset="0"/>
              </a:rPr>
              <a:pPr algn="r"/>
              <a:t>4</a:t>
            </a:fld>
            <a:endParaRPr lang="en-US" sz="1200">
              <a:latin typeface="Times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F08FD0-7AE7-C549-BC3B-BED892E81EBE}" type="slidenum">
              <a:rPr lang="en-GB" sz="1200"/>
              <a:pPr eaLnBrk="1" hangingPunct="1"/>
              <a:t>5</a:t>
            </a:fld>
            <a:endParaRPr lang="en-GB" sz="1200"/>
          </a:p>
        </p:txBody>
      </p:sp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285AEB6-2537-5944-8263-C8FD5C676EB7}" type="slidenum">
              <a:rPr lang="en-US" sz="1200">
                <a:latin typeface="Times" charset="0"/>
              </a:rPr>
              <a:pPr algn="r"/>
              <a:t>5</a:t>
            </a:fld>
            <a:endParaRPr lang="en-US" sz="1200">
              <a:latin typeface="Times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D3F92F-5275-1E42-BC1A-DD904291A8B6}" type="slidenum">
              <a:rPr lang="en-GB" sz="1200"/>
              <a:pPr eaLnBrk="1" hangingPunct="1"/>
              <a:t>6</a:t>
            </a:fld>
            <a:endParaRPr lang="en-GB" sz="1200"/>
          </a:p>
        </p:txBody>
      </p:sp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55CDE98-C045-9D40-8A9F-335B96B54059}" type="slidenum">
              <a:rPr lang="en-US" sz="1200">
                <a:latin typeface="Times" charset="0"/>
              </a:rPr>
              <a:pPr algn="r"/>
              <a:t>6</a:t>
            </a:fld>
            <a:endParaRPr lang="en-US" sz="1200">
              <a:latin typeface="Times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306CA3-E19A-414A-AFC9-FA2C7E278BFB}" type="slidenum">
              <a:rPr lang="en-GB" sz="1200"/>
              <a:pPr eaLnBrk="1" hangingPunct="1"/>
              <a:t>8</a:t>
            </a:fld>
            <a:endParaRPr lang="en-GB" sz="1200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0A518714-CCB0-9F44-8754-22CD4CF2FD80}" type="slidenum">
              <a:rPr lang="en-US" sz="1200">
                <a:latin typeface="Times" charset="0"/>
              </a:rPr>
              <a:pPr algn="r"/>
              <a:t>8</a:t>
            </a:fld>
            <a:endParaRPr lang="en-US" sz="1200">
              <a:latin typeface="Times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92F20B-53CB-8E45-B4B8-D580AEF93770}" type="slidenum">
              <a:rPr lang="en-GB" sz="1200"/>
              <a:pPr eaLnBrk="1" hangingPunct="1"/>
              <a:t>9</a:t>
            </a:fld>
            <a:endParaRPr lang="en-GB" sz="1200"/>
          </a:p>
        </p:txBody>
      </p:sp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5BA0AA0-58D6-8B44-81E3-5A7DA7D17A92}" type="slidenum">
              <a:rPr lang="en-US" sz="1200">
                <a:latin typeface="Times" charset="0"/>
              </a:rPr>
              <a:pPr algn="r"/>
              <a:t>9</a:t>
            </a:fld>
            <a:endParaRPr lang="en-US" sz="1200">
              <a:latin typeface="Times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56F963-7D60-7441-905F-5C32CDA6731C}" type="slidenum">
              <a:rPr lang="en-GB" sz="1200"/>
              <a:pPr eaLnBrk="1" hangingPunct="1"/>
              <a:t>10</a:t>
            </a:fld>
            <a:endParaRPr lang="en-GB" sz="1200"/>
          </a:p>
        </p:txBody>
      </p:sp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7E35E9E-401F-B24C-80BF-AC78EAA95552}" type="slidenum">
              <a:rPr lang="en-US" sz="1200">
                <a:latin typeface="Times" charset="0"/>
              </a:rPr>
              <a:pPr algn="r"/>
              <a:t>10</a:t>
            </a:fld>
            <a:endParaRPr lang="en-US" sz="1200">
              <a:latin typeface="Times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144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T0" fmla="*/ 0 w 4917"/>
                <a:gd name="T1" fmla="*/ 0 h 1000"/>
                <a:gd name="T2" fmla="*/ 4417 w 4917"/>
                <a:gd name="T3" fmla="*/ -1 h 1000"/>
                <a:gd name="T4" fmla="*/ 4917 w 4917"/>
                <a:gd name="T5" fmla="*/ 500 h 1000"/>
                <a:gd name="T6" fmla="*/ 4416 w 4917"/>
                <a:gd name="T7" fmla="*/ 1000 h 1000"/>
                <a:gd name="T8" fmla="*/ 0 w 4917"/>
                <a:gd name="T9" fmla="*/ 1000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17"/>
                <a:gd name="T16" fmla="*/ 0 h 1000"/>
                <a:gd name="T17" fmla="*/ 2459 w 4917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17" h="1000">
                  <a:moveTo>
                    <a:pt x="0" y="0"/>
                  </a:moveTo>
                  <a:lnTo>
                    <a:pt x="4417" y="-1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1000"/>
                    <a:pt x="4416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248400"/>
            <a:ext cx="9144000" cy="457200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85075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89729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1184730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43692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2050996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482009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30740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676933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077603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65647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904437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1031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1032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T0" fmla="*/ 0 w 7000"/>
                <a:gd name="T1" fmla="*/ 0 h 1000"/>
                <a:gd name="T2" fmla="*/ 6500 w 7000"/>
                <a:gd name="T3" fmla="*/ -1 h 1000"/>
                <a:gd name="T4" fmla="*/ 7000 w 7000"/>
                <a:gd name="T5" fmla="*/ 500 h 1000"/>
                <a:gd name="T6" fmla="*/ 6499 w 7000"/>
                <a:gd name="T7" fmla="*/ 1000 h 1000"/>
                <a:gd name="T8" fmla="*/ 0 w 7000"/>
                <a:gd name="T9" fmla="*/ 1000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00"/>
                <a:gd name="T16" fmla="*/ 0 h 1000"/>
                <a:gd name="T17" fmla="*/ 3500 w 7000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00" h="1000">
                  <a:moveTo>
                    <a:pt x="0" y="0"/>
                  </a:moveTo>
                  <a:lnTo>
                    <a:pt x="6500" y="-1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1000"/>
                    <a:pt x="6499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000" smtClean="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  <p:sp>
        <p:nvSpPr>
          <p:cNvPr id="4112" name="Text Box 16"/>
          <p:cNvSpPr txBox="1">
            <a:spLocks noChangeArrowheads="1"/>
          </p:cNvSpPr>
          <p:nvPr userDrawn="1"/>
        </p:nvSpPr>
        <p:spPr bwMode="auto">
          <a:xfrm>
            <a:off x="8229600" y="6477000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2105475E-5B6C-F440-B662-9C5F4D81025C}" type="slidenum">
              <a:rPr lang="en-US" sz="1000" smtClean="0"/>
              <a:pPr>
                <a:spcBef>
                  <a:spcPct val="50000"/>
                </a:spcBef>
                <a:defRPr/>
              </a:pPr>
              <a:t>‹#›</a:t>
            </a:fld>
            <a:endParaRPr lang="en-US" sz="100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2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13.xml"/><Relationship Id="rId6" Type="http://schemas.openxmlformats.org/officeDocument/2006/relationships/oleObject" Target="../embeddings/oleObject2.bin"/><Relationship Id="rId7" Type="http://schemas.openxmlformats.org/officeDocument/2006/relationships/image" Target="../media/image4.emf"/><Relationship Id="rId8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2" Type="http://schemas.microsoft.com/office/2007/relationships/media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2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4" Type="http://schemas.openxmlformats.org/officeDocument/2006/relationships/slideLayout" Target="../slideLayouts/slideLayout7.x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3.emf"/><Relationship Id="rId7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microsoft.com/office/2007/relationships/media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Donna Sandsmark 2015 UC San Diego Extension Online Learning Course: User Experience II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200" dirty="0">
                <a:latin typeface="Arial" charset="0"/>
                <a:ea typeface="ＭＳ Ｐゴシック" charset="0"/>
                <a:cs typeface="ＭＳ Ｐゴシック" charset="0"/>
              </a:rPr>
              <a:t>Session </a:t>
            </a:r>
            <a:r>
              <a:rPr lang="en-US" sz="4200" dirty="0" smtClean="0">
                <a:latin typeface="Arial" charset="0"/>
                <a:ea typeface="ＭＳ Ｐゴシック" charset="0"/>
                <a:cs typeface="ＭＳ Ｐゴシック" charset="0"/>
              </a:rPr>
              <a:t>#9: </a:t>
            </a:r>
            <a:r>
              <a:rPr lang="en-US" sz="3600" b="1" dirty="0">
                <a:latin typeface="Arial" charset="0"/>
                <a:ea typeface="ＭＳ Ｐゴシック" charset="0"/>
                <a:cs typeface="ＭＳ Ｐゴシック" charset="0"/>
              </a:rPr>
              <a:t>Evaluation studies: </a:t>
            </a:r>
            <a:r>
              <a:rPr lang="en-US" sz="3600" b="1" dirty="0" smtClean="0">
                <a:latin typeface="Arial" charset="0"/>
                <a:ea typeface="ＭＳ Ｐゴシック" charset="0"/>
                <a:cs typeface="ＭＳ Ｐゴシック" charset="0"/>
              </a:rPr>
              <a:t>From </a:t>
            </a:r>
            <a:r>
              <a:rPr lang="en-US" sz="3600" b="1" dirty="0">
                <a:latin typeface="Arial" charset="0"/>
                <a:ea typeface="ＭＳ Ｐゴシック" charset="0"/>
                <a:cs typeface="ＭＳ Ｐゴシック" charset="0"/>
              </a:rPr>
              <a:t>controlled to natural settings</a:t>
            </a:r>
            <a:endParaRPr lang="en-US" sz="36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3" name="Picture 7" descr="keybo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43400"/>
            <a:ext cx="23876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9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4C22FD-DF61-0043-A489-D56A06439C46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10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33794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Verdana" charset="0"/>
              </a:rPr>
              <a:t>Usability engineering orientation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8001000" cy="3886200"/>
          </a:xfrm>
        </p:spPr>
        <p:txBody>
          <a:bodyPr/>
          <a:lstStyle/>
          <a:p>
            <a:pPr eaLnBrk="1" hangingPunct="1">
              <a:buFont typeface="Symbol" charset="0"/>
              <a:buChar char="·"/>
            </a:pPr>
            <a:r>
              <a:rPr lang="en-US">
                <a:latin typeface="Verdana" charset="0"/>
              </a:rPr>
              <a:t>Aim is improvement with each version.</a:t>
            </a:r>
          </a:p>
          <a:p>
            <a:pPr eaLnBrk="1" hangingPunct="1">
              <a:buFont typeface="Symbol" charset="0"/>
              <a:buChar char="·"/>
            </a:pPr>
            <a:r>
              <a:rPr lang="en-US">
                <a:latin typeface="Verdana" charset="0"/>
              </a:rPr>
              <a:t>Current level of performance. </a:t>
            </a:r>
          </a:p>
          <a:p>
            <a:pPr eaLnBrk="1" hangingPunct="1">
              <a:buFont typeface="Symbol" charset="0"/>
              <a:buChar char="·"/>
            </a:pPr>
            <a:r>
              <a:rPr lang="en-US">
                <a:latin typeface="Verdana" charset="0"/>
              </a:rPr>
              <a:t>Minimum acceptable level of performance.</a:t>
            </a:r>
          </a:p>
          <a:p>
            <a:pPr eaLnBrk="1" hangingPunct="1">
              <a:buFont typeface="Symbol" charset="0"/>
              <a:buChar char="·"/>
            </a:pPr>
            <a:r>
              <a:rPr lang="en-US">
                <a:latin typeface="Verdana" charset="0"/>
              </a:rPr>
              <a:t>Target level of performance.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CBEC6A-F9D9-E545-A75E-FB9F991A7534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11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35842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25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Verdana" charset="0"/>
              </a:rPr>
              <a:t>How many participants is enough for user testing?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52600"/>
            <a:ext cx="83058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Verdana" charset="0"/>
              </a:rPr>
              <a:t>The number is a practical issue.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Verdana" charset="0"/>
              </a:rPr>
              <a:t>Depends 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Verdana" charset="0"/>
                <a:ea typeface="ＭＳ Ｐゴシック" charset="0"/>
              </a:rPr>
              <a:t>schedule for testing;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Verdana" charset="0"/>
                <a:ea typeface="ＭＳ Ｐゴシック" charset="0"/>
              </a:rPr>
              <a:t>availability of participants;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Verdana" charset="0"/>
                <a:ea typeface="ＭＳ Ｐゴシック" charset="0"/>
              </a:rPr>
              <a:t>cost of running tests.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Verdana" charset="0"/>
              </a:rPr>
              <a:t>Typically 5-10 participants. 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Verdana" charset="0"/>
              </a:rPr>
              <a:t>Some experts argue that testing should continue until no new insights are gained.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1B0C631-5E1E-3942-9CA1-D9A2A3E8D4E8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12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38914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Experiments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447800"/>
            <a:ext cx="8305800" cy="55626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Verdana" charset="0"/>
              </a:rPr>
              <a:t>Predict the relationship between two or more variables.</a:t>
            </a:r>
          </a:p>
          <a:p>
            <a:pPr eaLnBrk="1" hangingPunct="1"/>
            <a:r>
              <a:rPr lang="en-US" sz="2800" dirty="0" smtClean="0">
                <a:latin typeface="Verdana" charset="0"/>
              </a:rPr>
              <a:t>Independent variable is manipulated by the researcher.</a:t>
            </a:r>
          </a:p>
          <a:p>
            <a:pPr eaLnBrk="1" hangingPunct="1"/>
            <a:r>
              <a:rPr lang="en-US" sz="2800" dirty="0" smtClean="0">
                <a:latin typeface="Verdana" charset="0"/>
              </a:rPr>
              <a:t>Dependent variable depends on the independent variable.</a:t>
            </a:r>
          </a:p>
          <a:p>
            <a:pPr eaLnBrk="1" hangingPunct="1"/>
            <a:r>
              <a:rPr lang="en-US" sz="2800" dirty="0" smtClean="0">
                <a:latin typeface="Verdana" charset="0"/>
              </a:rPr>
              <a:t>Typical experimental designs have one or two independent variable.</a:t>
            </a:r>
          </a:p>
          <a:p>
            <a:pPr eaLnBrk="1" hangingPunct="1"/>
            <a:r>
              <a:rPr lang="en-US" sz="2800" dirty="0" smtClean="0">
                <a:latin typeface="Verdana" charset="0"/>
              </a:rPr>
              <a:t>Validated statistically &amp; replicable.</a:t>
            </a:r>
          </a:p>
          <a:p>
            <a:pPr eaLnBrk="1" hangingPunct="1"/>
            <a:endParaRPr lang="en-US" dirty="0">
              <a:latin typeface="Verdana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D49919-51D2-5F44-902C-EA0060608F46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13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40962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Experimental designs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8229600" cy="46482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Different participants -  single group of participants is allocated randomly to the experimental conditions.</a:t>
            </a:r>
          </a:p>
          <a:p>
            <a:pPr eaLnBrk="1" hangingPunct="1"/>
            <a:r>
              <a:rPr lang="en-US">
                <a:latin typeface="Verdana" charset="0"/>
              </a:rPr>
              <a:t>Same participants - all participants appear in both conditions.</a:t>
            </a:r>
          </a:p>
          <a:p>
            <a:pPr eaLnBrk="1" hangingPunct="1"/>
            <a:r>
              <a:rPr lang="en-US">
                <a:latin typeface="Verdana" charset="0"/>
              </a:rPr>
              <a:t>Matched participants - participants are matched in pairs, e.g., based on expertise, gender, etc.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05A4AC-DB04-3B4F-A2D6-7A6FE3CB19DB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14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43010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Verdana" charset="0"/>
              </a:rPr>
              <a:t>Different, same, matched participant design</a:t>
            </a:r>
          </a:p>
        </p:txBody>
      </p:sp>
      <p:graphicFrame>
        <p:nvGraphicFramePr>
          <p:cNvPr id="43012" name="Object 2"/>
          <p:cNvGraphicFramePr>
            <a:graphicFrameLocks noGrp="1" noChangeAspect="1"/>
          </p:cNvGraphicFramePr>
          <p:nvPr>
            <p:ph type="tbl" idx="4294967295"/>
          </p:nvPr>
        </p:nvGraphicFramePr>
        <p:xfrm>
          <a:off x="685800" y="1600200"/>
          <a:ext cx="7646988" cy="477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4" name="Document" r:id="rId6" imgW="7327900" imgH="4572000" progId="Word.Document.8">
                  <p:embed/>
                </p:oleObj>
              </mc:Choice>
              <mc:Fallback>
                <p:oleObj name="Document" r:id="rId6" imgW="7327900" imgH="45720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600200"/>
                        <a:ext cx="7646988" cy="477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86E073E-72A9-CF42-B837-8DD1FE84022E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15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45058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Field studies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83820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Verdana" charset="0"/>
              </a:rPr>
              <a:t>Field studies are done in natural settings.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Verdana" charset="0"/>
              </a:rPr>
              <a:t>“in the wild” is a term for prototypes being used freely in natural settings.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Verdana" charset="0"/>
              </a:rPr>
              <a:t>Aim to understand what users do naturally and how technology impacts them.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Verdana" charset="0"/>
              </a:rPr>
              <a:t>Field studies are used in product design to:</a:t>
            </a:r>
            <a:br>
              <a:rPr lang="en-US" sz="2800">
                <a:latin typeface="Verdana" charset="0"/>
              </a:rPr>
            </a:br>
            <a:r>
              <a:rPr lang="en-US" sz="2800">
                <a:latin typeface="Verdana" charset="0"/>
              </a:rPr>
              <a:t>- identify opportunities for new technology;</a:t>
            </a:r>
            <a:br>
              <a:rPr lang="en-US" sz="2800">
                <a:latin typeface="Verdana" charset="0"/>
              </a:rPr>
            </a:br>
            <a:r>
              <a:rPr lang="en-US" sz="2800">
                <a:latin typeface="Verdana" charset="0"/>
              </a:rPr>
              <a:t>- determine design requirements; </a:t>
            </a:r>
            <a:br>
              <a:rPr lang="en-US" sz="2800">
                <a:latin typeface="Verdana" charset="0"/>
              </a:rPr>
            </a:br>
            <a:r>
              <a:rPr lang="en-US" sz="2800">
                <a:latin typeface="Verdana" charset="0"/>
              </a:rPr>
              <a:t>- decide how best to introduce new technology;</a:t>
            </a:r>
            <a:br>
              <a:rPr lang="en-US" sz="2800">
                <a:latin typeface="Verdana" charset="0"/>
              </a:rPr>
            </a:br>
            <a:r>
              <a:rPr lang="en-US" sz="2800">
                <a:latin typeface="Verdana" charset="0"/>
              </a:rPr>
              <a:t>- evaluate technology in use.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>
              <a:latin typeface="Verdana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>
              <a:latin typeface="Verdana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2CE1E0-003A-624F-8924-4B2C0EA52DAD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16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47106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Data collection &amp; analysis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600200"/>
            <a:ext cx="77724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Verdana" charset="0"/>
              </a:rPr>
              <a:t>Observation &amp; interviews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Verdana" charset="0"/>
                <a:ea typeface="ＭＳ Ｐゴシック" charset="0"/>
              </a:rPr>
              <a:t>Notes, pictures, recordings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Verdana" charset="0"/>
                <a:ea typeface="ＭＳ Ｐゴシック" charset="0"/>
              </a:rPr>
              <a:t>Video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Verdana" charset="0"/>
                <a:ea typeface="ＭＳ Ｐゴシック" charset="0"/>
              </a:rPr>
              <a:t>Logging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Verdana" charset="0"/>
              </a:rPr>
              <a:t>Analyzes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Verdana" charset="0"/>
                <a:ea typeface="ＭＳ Ｐゴシック" charset="0"/>
              </a:rPr>
              <a:t>Categorized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Verdana" charset="0"/>
                <a:ea typeface="ＭＳ Ｐゴシック" charset="0"/>
              </a:rPr>
              <a:t>Categories can be provided by theory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Verdana" charset="0"/>
                <a:ea typeface="ＭＳ Ｐゴシック" charset="0"/>
              </a:rPr>
              <a:t>Grounded theory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Verdana" charset="0"/>
                <a:ea typeface="ＭＳ Ｐゴシック" charset="0"/>
              </a:rPr>
              <a:t>Activity theory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1B2670-9964-6546-80BB-C199FEFFB366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17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49154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4915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Data presentation</a:t>
            </a:r>
          </a:p>
        </p:txBody>
      </p:sp>
      <p:sp>
        <p:nvSpPr>
          <p:cNvPr id="4915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The aim is to show how the products are being appropriated and integrated into their surroundings.</a:t>
            </a:r>
          </a:p>
          <a:p>
            <a:pPr eaLnBrk="1" hangingPunct="1"/>
            <a:r>
              <a:rPr lang="en-US">
                <a:latin typeface="Verdana" charset="0"/>
              </a:rPr>
              <a:t>Typical presentation forms include: vignettes, excerpts, critical incidents, patterns, and narratives.</a:t>
            </a:r>
          </a:p>
          <a:p>
            <a:pPr eaLnBrk="1" hangingPunct="1"/>
            <a:endParaRPr lang="en-US">
              <a:latin typeface="Verdana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7B8457-ABCB-934D-9846-6277E2F4DD6A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18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51202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04800"/>
            <a:ext cx="7772400" cy="6096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Key points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371600"/>
            <a:ext cx="85344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000" dirty="0">
                <a:latin typeface="Verdana" charset="0"/>
              </a:rPr>
              <a:t>Usability testing is done in controlled conditions.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000" dirty="0">
                <a:latin typeface="Verdana" charset="0"/>
              </a:rPr>
              <a:t>Usability testing is an adapted form of experimentation.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000" dirty="0">
                <a:latin typeface="Verdana" charset="0"/>
              </a:rPr>
              <a:t>Experiments aim to test hypotheses by manipulating certain variables while keeping others constant.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000" dirty="0">
                <a:latin typeface="Verdana" charset="0"/>
              </a:rPr>
              <a:t>The experimenter controls the independent variable(s) but not the dependent variable(s).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000" dirty="0">
                <a:latin typeface="Verdana" charset="0"/>
              </a:rPr>
              <a:t>There are three types of experimental design: different-participants, same- participants, &amp; matched participants.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000" dirty="0">
                <a:latin typeface="Verdana" charset="0"/>
              </a:rPr>
              <a:t>Field studies are done in natural environments.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000" dirty="0">
                <a:latin typeface="Verdana" charset="0"/>
              </a:rPr>
              <a:t>“In the wild” is a recent term for studies in which a prototype is freely used in a natural setting.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000" dirty="0">
                <a:latin typeface="Verdana" charset="0"/>
              </a:rPr>
              <a:t>Typically observation and interviews are used to collect field studies data.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000" dirty="0">
                <a:latin typeface="Verdana" charset="0"/>
              </a:rPr>
              <a:t>Data is usually presented as anecdotes, excerpts, critical incidents, patterns and narratives.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CF553B-688A-4145-9765-77429C9F1718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2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15362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Verdana" charset="0"/>
              </a:rPr>
              <a:t>The aims: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764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>
                <a:latin typeface="Verdana" charset="0"/>
              </a:rPr>
              <a:t>• Explain how to do usability testing</a:t>
            </a:r>
          </a:p>
          <a:p>
            <a:pPr eaLnBrk="1" hangingPunct="1">
              <a:buFontTx/>
              <a:buNone/>
            </a:pPr>
            <a:r>
              <a:rPr lang="en-US">
                <a:latin typeface="Verdana" charset="0"/>
              </a:rPr>
              <a:t>• Outline the basics of experimental design </a:t>
            </a:r>
          </a:p>
          <a:p>
            <a:pPr eaLnBrk="1" hangingPunct="1">
              <a:buFontTx/>
              <a:buNone/>
            </a:pPr>
            <a:r>
              <a:rPr lang="en-US">
                <a:latin typeface="Verdana" charset="0"/>
              </a:rPr>
              <a:t>• Describe how to do field studies</a:t>
            </a:r>
            <a:endParaRPr lang="en-GB">
              <a:latin typeface="Verdana" charset="0"/>
            </a:endParaRPr>
          </a:p>
        </p:txBody>
      </p:sp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34925" y="-219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sz="2400">
              <a:latin typeface="Time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760BF8-B5D2-5A40-87BB-1F340E40E7DD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3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17410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Usability testing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295400"/>
            <a:ext cx="84582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Involves recording performance of typical users doing typical tasks.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Controlled settings.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Users are observed and timed.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Data is recorded on video &amp; key presses are logged.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The data is used to calculate performance times, and to identify &amp; explain errors.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User satisfaction is evaluated using questionnaires &amp; interviews.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Field observations may be used to provide contextual understanding.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D3FFC8-D702-C644-8BB0-BA7077183527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4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19458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Verdana" charset="0"/>
              </a:rPr>
              <a:t>Experiments &amp; usability testing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524000"/>
            <a:ext cx="8534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Verdana" charset="0"/>
              </a:rPr>
              <a:t>Experiments test hypotheses to discover new knowledge by investigating the relationship between two or more things – i.e., variables.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Verdana" charset="0"/>
              </a:rPr>
              <a:t>Usability testing is applied experimentation.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Verdana" charset="0"/>
              </a:rPr>
              <a:t>Developers check that the system is usable by the intended user population for their tasks.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Verdana" charset="0"/>
              </a:rPr>
              <a:t>Experiments may also be done in usability testing.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714478-D7C6-B942-B6DB-64F29CEBF8E5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5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21506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Usability testing &amp; research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447800"/>
            <a:ext cx="3962400" cy="4648200"/>
          </a:xfrm>
          <a:ln w="25400">
            <a:solidFill>
              <a:srgbClr val="0000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rgbClr val="1D6E76"/>
                </a:solidFill>
                <a:latin typeface="Verdana" charset="0"/>
              </a:rPr>
              <a:t>	Usability testing</a:t>
            </a:r>
            <a:r>
              <a:rPr lang="en-US" sz="2400" b="1" dirty="0">
                <a:latin typeface="Verdana" charset="0"/>
              </a:rPr>
              <a:t/>
            </a:r>
            <a:br>
              <a:rPr lang="en-US" sz="2400" b="1" dirty="0">
                <a:latin typeface="Verdana" charset="0"/>
              </a:rPr>
            </a:br>
            <a:endParaRPr lang="en-US" sz="2400" dirty="0">
              <a:latin typeface="Verdan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Improve products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Few participants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Results inform design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Usually not completely replicable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Conditions controlled as much as possible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Procedure planned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Results reported to developers</a:t>
            </a:r>
          </a:p>
        </p:txBody>
      </p:sp>
      <p:sp>
        <p:nvSpPr>
          <p:cNvPr id="2150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24400" y="1447800"/>
            <a:ext cx="3962400" cy="4648200"/>
          </a:xfrm>
          <a:ln w="25400">
            <a:solidFill>
              <a:srgbClr val="0000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>
                <a:latin typeface="Verdana" charset="0"/>
              </a:rPr>
              <a:t>	</a:t>
            </a:r>
            <a:r>
              <a:rPr lang="en-US" sz="2400" b="1" dirty="0">
                <a:solidFill>
                  <a:srgbClr val="1D6E76"/>
                </a:solidFill>
                <a:latin typeface="Verdana" charset="0"/>
              </a:rPr>
              <a:t>Experiments for research</a:t>
            </a:r>
            <a:r>
              <a:rPr lang="en-US" sz="2400" b="1" dirty="0">
                <a:latin typeface="Verdana" charset="0"/>
              </a:rPr>
              <a:t> </a:t>
            </a:r>
            <a:endParaRPr lang="en-US" sz="2400" dirty="0">
              <a:latin typeface="Verdan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Discover knowledge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Many participants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Results validated statistically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Must be replicable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Strongly controlled conditions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Experimental design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</a:rPr>
              <a:t>Scientific report to scientific community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Verdana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503E98-A904-9045-BECD-C446F29FEF70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6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23554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Usability testing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447800"/>
            <a:ext cx="77724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dirty="0">
                <a:latin typeface="Verdana" charset="0"/>
              </a:rPr>
              <a:t>Goals &amp; questions focus on how well users perform tasks with the product.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latin typeface="Verdana" charset="0"/>
              </a:rPr>
              <a:t>Comparison of products or prototypes common.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latin typeface="Verdana" charset="0"/>
              </a:rPr>
              <a:t>Focus is on time to complete task &amp; number &amp; type of errors.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latin typeface="Verdana" charset="0"/>
              </a:rPr>
              <a:t>Data collected by video &amp; interaction logging.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latin typeface="Verdana" charset="0"/>
              </a:rPr>
              <a:t>Testing is central.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latin typeface="Verdana" charset="0"/>
              </a:rPr>
              <a:t>User satisfaction questionnaires &amp; interviews provide data about users’ opinions.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247BD4-2B6D-5F4B-8F97-7D75BF0B0FED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7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27650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graphicFrame>
        <p:nvGraphicFramePr>
          <p:cNvPr id="27651" name="Object 2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65305084"/>
              </p:ext>
            </p:extLst>
          </p:nvPr>
        </p:nvGraphicFramePr>
        <p:xfrm>
          <a:off x="914400" y="1524000"/>
          <a:ext cx="6781800" cy="4457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Document" r:id="rId5" imgW="4292600" imgH="2819400" progId="Word.Document.8">
                  <p:embed/>
                </p:oleObj>
              </mc:Choice>
              <mc:Fallback>
                <p:oleObj name="Document" r:id="rId5" imgW="4292600" imgH="28194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524000"/>
                        <a:ext cx="6781800" cy="44574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2"/>
          <p:cNvSpPr txBox="1">
            <a:spLocks/>
          </p:cNvSpPr>
          <p:nvPr/>
        </p:nvSpPr>
        <p:spPr bwMode="auto">
          <a:xfrm>
            <a:off x="304800" y="304800"/>
            <a:ext cx="80152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Verdana" charset="0"/>
              </a:rPr>
              <a:t>Remote Usability Testing</a:t>
            </a:r>
            <a:endParaRPr lang="en-US" dirty="0">
              <a:latin typeface="Verdana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18E46B-A00A-2245-B327-0F7E7DA501BA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8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29698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Testing conditions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82296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Verdana" charset="0"/>
              </a:rPr>
              <a:t>Usability lab or other controlled space.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Verdana" charset="0"/>
              </a:rPr>
              <a:t>Emphasis 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  <a:ea typeface="ＭＳ Ｐゴシック" charset="0"/>
              </a:rPr>
              <a:t>selecting representative users;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Verdana" charset="0"/>
                <a:ea typeface="ＭＳ Ｐゴシック" charset="0"/>
              </a:rPr>
              <a:t>developing representative tasks.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Verdana" charset="0"/>
              </a:rPr>
              <a:t>5-10 users typically selected.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Verdana" charset="0"/>
              </a:rPr>
              <a:t>Tasks usually last no more than 30 minutes.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Verdana" charset="0"/>
              </a:rPr>
              <a:t>The test conditions should be the same for every participant.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Verdana" charset="0"/>
              </a:rPr>
              <a:t>Informed consent form explains procedures and deals with ethical issues.</a:t>
            </a:r>
          </a:p>
          <a:p>
            <a:pPr eaLnBrk="1" hangingPunct="1">
              <a:lnSpc>
                <a:spcPct val="90000"/>
              </a:lnSpc>
            </a:pPr>
            <a:endParaRPr lang="en-US" sz="2800" dirty="0">
              <a:latin typeface="Verdana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825946-9AE6-2F49-BB17-61DED905E2CC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9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Some type of data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0772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800">
                <a:latin typeface="Verdana" charset="0"/>
              </a:rPr>
              <a:t>Time to complete a task.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800">
                <a:latin typeface="Verdana" charset="0"/>
              </a:rPr>
              <a:t>Time to complete a task after a specified. time away from the product.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800">
                <a:latin typeface="Verdana" charset="0"/>
              </a:rPr>
              <a:t>Number and type of errors per task.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800">
                <a:latin typeface="Verdana" charset="0"/>
              </a:rPr>
              <a:t>Number of errors per unit of time.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800">
                <a:latin typeface="Verdana" charset="0"/>
              </a:rPr>
              <a:t>Number of navigations to online help or manuals.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800">
                <a:latin typeface="Verdana" charset="0"/>
              </a:rPr>
              <a:t>Number of users making a particular error.</a:t>
            </a:r>
          </a:p>
          <a:p>
            <a:pPr eaLnBrk="1" hangingPunct="1">
              <a:lnSpc>
                <a:spcPct val="90000"/>
              </a:lnSpc>
              <a:buFont typeface="Symbol" charset="0"/>
              <a:buChar char="·"/>
            </a:pPr>
            <a:r>
              <a:rPr lang="en-US" sz="2800">
                <a:latin typeface="Verdana" charset="0"/>
              </a:rPr>
              <a:t>Number of users completing task successfully.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adial">
  <a:themeElements>
    <a:clrScheme name="Radial 11">
      <a:dk1>
        <a:srgbClr val="000000"/>
      </a:dk1>
      <a:lt1>
        <a:srgbClr val="FFFFFF"/>
      </a:lt1>
      <a:dk2>
        <a:srgbClr val="FFFFFF"/>
      </a:dk2>
      <a:lt2>
        <a:srgbClr val="A9B1B5"/>
      </a:lt2>
      <a:accent1>
        <a:srgbClr val="99CCFF"/>
      </a:accent1>
      <a:accent2>
        <a:srgbClr val="241EB5"/>
      </a:accent2>
      <a:accent3>
        <a:srgbClr val="FFFFFF"/>
      </a:accent3>
      <a:accent4>
        <a:srgbClr val="000000"/>
      </a:accent4>
      <a:accent5>
        <a:srgbClr val="CAE2FF"/>
      </a:accent5>
      <a:accent6>
        <a:srgbClr val="201AA4"/>
      </a:accent6>
      <a:hlink>
        <a:srgbClr val="2C14C1"/>
      </a:hlink>
      <a:folHlink>
        <a:srgbClr val="6666CC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1">
        <a:dk1>
          <a:srgbClr val="000000"/>
        </a:dk1>
        <a:lt1>
          <a:srgbClr val="FFFFFF"/>
        </a:lt1>
        <a:dk2>
          <a:srgbClr val="FFFFFF"/>
        </a:dk2>
        <a:lt2>
          <a:srgbClr val="A9B1B5"/>
        </a:lt2>
        <a:accent1>
          <a:srgbClr val="99CCFF"/>
        </a:accent1>
        <a:accent2>
          <a:srgbClr val="241EB5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201AA4"/>
        </a:accent6>
        <a:hlink>
          <a:srgbClr val="2C14C1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14977</TotalTime>
  <Words>879</Words>
  <Application>Microsoft Macintosh PowerPoint</Application>
  <PresentationFormat>On-screen Show (4:3)</PresentationFormat>
  <Paragraphs>178</Paragraphs>
  <Slides>18</Slides>
  <Notes>16</Notes>
  <HiddenSlides>0</HiddenSlides>
  <MMClips>18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Radial</vt:lpstr>
      <vt:lpstr>Document</vt:lpstr>
      <vt:lpstr>Session #9: Evaluation studies: From controlled to natural settings</vt:lpstr>
      <vt:lpstr>The aims:</vt:lpstr>
      <vt:lpstr>Usability testing</vt:lpstr>
      <vt:lpstr>Experiments &amp; usability testing</vt:lpstr>
      <vt:lpstr>Usability testing &amp; research</vt:lpstr>
      <vt:lpstr>Usability testing</vt:lpstr>
      <vt:lpstr>PowerPoint Presentation</vt:lpstr>
      <vt:lpstr>Testing conditions</vt:lpstr>
      <vt:lpstr>Some type of data</vt:lpstr>
      <vt:lpstr>Usability engineering orientation</vt:lpstr>
      <vt:lpstr>How many participants is enough for user testing?</vt:lpstr>
      <vt:lpstr>Experiments</vt:lpstr>
      <vt:lpstr>Experimental designs</vt:lpstr>
      <vt:lpstr>Different, same, matched participant design</vt:lpstr>
      <vt:lpstr>Field studies</vt:lpstr>
      <vt:lpstr>Data collection &amp; analysis</vt:lpstr>
      <vt:lpstr>Data presentation</vt:lpstr>
      <vt:lpstr>Key points</vt:lpstr>
    </vt:vector>
  </TitlesOfParts>
  <Company>Pfizer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Discovery Toxicology</dc:title>
  <dc:creator>gfurman</dc:creator>
  <cp:lastModifiedBy>Kristian Secor</cp:lastModifiedBy>
  <cp:revision>305</cp:revision>
  <dcterms:created xsi:type="dcterms:W3CDTF">2013-11-26T05:39:39Z</dcterms:created>
  <dcterms:modified xsi:type="dcterms:W3CDTF">2015-03-01T23:22:16Z</dcterms:modified>
</cp:coreProperties>
</file>