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1" r:id="rId3"/>
    <p:sldId id="296" r:id="rId4"/>
    <p:sldId id="297" r:id="rId5"/>
    <p:sldId id="298" r:id="rId6"/>
    <p:sldId id="299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30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20" autoAdjust="0"/>
  </p:normalViewPr>
  <p:slideViewPr>
    <p:cSldViewPr snapToObjects="1">
      <p:cViewPr varScale="1">
        <p:scale>
          <a:sx n="67" d="100"/>
          <a:sy n="67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D1E9E-B9B0-EC42-9C6D-B65949D5C562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FE55-E65C-7447-AAF3-27BE0C616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7014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82777-81BA-3C46-A8B1-BB71FDEA633A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47D10-49F1-2B47-8505-DF8BC08CB1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434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80DFFE-A28C-7B43-AB52-8BAF5BEF8C49}" type="datetime1">
              <a:rPr lang="en-US" smtClean="0"/>
              <a:pPr/>
              <a:t>9/30/14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kumimoji="0" lang="en-US" smtClean="0">
                <a:solidFill>
                  <a:schemeClr val="accent1">
                    <a:tint val="20000"/>
                  </a:schemeClr>
                </a:solidFill>
              </a:rPr>
              <a:t>Mobile Application Development</a:t>
            </a:r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E3F3-2D45-9948-84A6-761088453EAB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0BD1-A560-3440-B44E-0D3F3601D362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7D385-B8CC-0145-A708-8B8A2FFC1BDA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C694-9542-AA47-8883-D0820E30D4EF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FD1F-2C35-CA4D-936A-D4A0CDDBF787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CB12C-5006-DD47-ABE6-C212DD5567E2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AFF2-1CB3-D24C-BAD5-478F7D3CBAA1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CE4-700D-E94B-9454-C738A8AF80F2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5D608A7-F1AD-CB45-AEAC-44DBD0C6F5B4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8E0680B-995D-5648-8524-0D1586AE11AA}" type="datetime1">
              <a:rPr lang="en-US" smtClean="0"/>
              <a:pPr/>
              <a:t>9/30/14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>
                <a:solidFill>
                  <a:schemeClr val="tx1"/>
                </a:solidFill>
              </a:rPr>
              <a:t>Mobile Application Development</a:t>
            </a:r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2153A5FD-8272-9949-B8DF-4EAD39B23EAD}" type="datetime1">
              <a:rPr lang="en-US" smtClean="0"/>
              <a:pPr/>
              <a:t>9/30/14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r>
              <a:rPr kumimoji="0" lang="en-US" sz="1000" smtClean="0">
                <a:solidFill>
                  <a:schemeClr val="tx1"/>
                </a:solidFill>
              </a:rPr>
              <a:t>Mobile Application Development</a:t>
            </a:r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jaxenter.com/can-eclipse-kepler-get-the-platform-back-on-track-47626.html" TargetMode="External"/><Relationship Id="rId4" Type="http://schemas.openxmlformats.org/officeDocument/2006/relationships/hyperlink" Target="http://docs.oracle.com/javase/7/docs/api/" TargetMode="External"/><Relationship Id="rId5" Type="http://schemas.openxmlformats.org/officeDocument/2006/relationships/hyperlink" Target="http://developer.android.com/reference/packages.html" TargetMode="External"/><Relationship Id="rId6" Type="http://schemas.openxmlformats.org/officeDocument/2006/relationships/hyperlink" Target="http://snippets.m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lipse.org/downloads/download.php?file=/technology/epp/downloads/release/kepler/R/eclipse-standard-kepler-R-macosx-cocoa-x86_64.tar.gz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m214.com/variables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ART40544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Java Basics</a:t>
            </a:r>
          </a:p>
          <a:p>
            <a:r>
              <a:rPr lang="en-US" dirty="0" smtClean="0"/>
              <a:t>Kris Secor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>
                <a:solidFill>
                  <a:schemeClr val="accent1">
                    <a:tint val="20000"/>
                  </a:schemeClr>
                </a:solidFill>
              </a:rPr>
              <a:t>Mobile Application Development</a:t>
            </a:r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Declarations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buFontTx/>
              <a:buNone/>
            </a:pPr>
            <a:r>
              <a:rPr lang="en-GB" dirty="0" err="1">
                <a:solidFill>
                  <a:srgbClr val="FF9900"/>
                </a:solidFill>
              </a:rPr>
              <a:t>int</a:t>
            </a:r>
            <a:r>
              <a:rPr lang="en-GB" dirty="0">
                <a:solidFill>
                  <a:srgbClr val="FF9900"/>
                </a:solidFill>
              </a:rPr>
              <a:t> index = 1.2; 		// compiler error</a:t>
            </a:r>
          </a:p>
          <a:p>
            <a:pPr lvl="2">
              <a:buFontTx/>
              <a:buNone/>
            </a:pPr>
            <a:r>
              <a:rPr lang="en-GB" dirty="0" err="1">
                <a:solidFill>
                  <a:srgbClr val="FF9900"/>
                </a:solidFill>
              </a:rPr>
              <a:t>boolean</a:t>
            </a:r>
            <a:r>
              <a:rPr lang="en-GB" dirty="0">
                <a:solidFill>
                  <a:srgbClr val="FF9900"/>
                </a:solidFill>
              </a:rPr>
              <a:t> </a:t>
            </a:r>
            <a:r>
              <a:rPr lang="en-GB" dirty="0" err="1">
                <a:solidFill>
                  <a:srgbClr val="FF9900"/>
                </a:solidFill>
              </a:rPr>
              <a:t>retOk</a:t>
            </a:r>
            <a:r>
              <a:rPr lang="en-GB" dirty="0">
                <a:solidFill>
                  <a:srgbClr val="FF9900"/>
                </a:solidFill>
              </a:rPr>
              <a:t> = 1;		// compiler error</a:t>
            </a:r>
          </a:p>
          <a:p>
            <a:pPr lvl="2">
              <a:buFontTx/>
              <a:buNone/>
            </a:pPr>
            <a:r>
              <a:rPr lang="en-GB" dirty="0">
                <a:solidFill>
                  <a:srgbClr val="FF9900"/>
                </a:solidFill>
              </a:rPr>
              <a:t>double </a:t>
            </a:r>
            <a:r>
              <a:rPr lang="en-GB" dirty="0" err="1">
                <a:solidFill>
                  <a:srgbClr val="FF9900"/>
                </a:solidFill>
              </a:rPr>
              <a:t>fiveFourths</a:t>
            </a:r>
            <a:r>
              <a:rPr lang="en-GB" dirty="0">
                <a:solidFill>
                  <a:srgbClr val="FF9900"/>
                </a:solidFill>
              </a:rPr>
              <a:t> = 5 / 4;   // no error!</a:t>
            </a:r>
          </a:p>
          <a:p>
            <a:pPr lvl="2">
              <a:buFontTx/>
              <a:buNone/>
            </a:pPr>
            <a:r>
              <a:rPr lang="en-GB" dirty="0">
                <a:solidFill>
                  <a:srgbClr val="FF9900"/>
                </a:solidFill>
              </a:rPr>
              <a:t>float ratio = 5.8f;		// correct</a:t>
            </a:r>
          </a:p>
          <a:p>
            <a:pPr lvl="2">
              <a:buFontTx/>
              <a:buNone/>
            </a:pPr>
            <a:r>
              <a:rPr lang="en-GB" dirty="0">
                <a:solidFill>
                  <a:srgbClr val="FF9900"/>
                </a:solidFill>
              </a:rPr>
              <a:t>double </a:t>
            </a:r>
            <a:r>
              <a:rPr lang="en-GB" dirty="0" err="1">
                <a:solidFill>
                  <a:srgbClr val="FF9900"/>
                </a:solidFill>
              </a:rPr>
              <a:t>fiveFourths</a:t>
            </a:r>
            <a:r>
              <a:rPr lang="en-GB" dirty="0">
                <a:solidFill>
                  <a:srgbClr val="FF9900"/>
                </a:solidFill>
              </a:rPr>
              <a:t> = 5.0 / 4.0;	// correct</a:t>
            </a:r>
          </a:p>
          <a:p>
            <a:pPr lvl="1"/>
            <a:endParaRPr lang="en-GB" sz="1000" dirty="0">
              <a:solidFill>
                <a:srgbClr val="FF9900"/>
              </a:solidFill>
            </a:endParaRPr>
          </a:p>
          <a:p>
            <a:r>
              <a:rPr lang="en-GB" sz="2400" dirty="0"/>
              <a:t>1.2f is a float value accurate to 7 decimal places.</a:t>
            </a:r>
          </a:p>
          <a:p>
            <a:r>
              <a:rPr lang="en-GB" sz="2400" dirty="0"/>
              <a:t>1.2 is a double value accurate to 15 decimal places.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95400" y="1676400"/>
            <a:ext cx="7239000" cy="3962400"/>
          </a:xfrm>
        </p:spPr>
        <p:txBody>
          <a:bodyPr/>
          <a:lstStyle/>
          <a:p>
            <a:r>
              <a:rPr lang="en-GB" sz="2000"/>
              <a:t>All Java assignments are right associative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chemeClr val="hlink"/>
                </a:solidFill>
              </a:rPr>
              <a:t>	</a:t>
            </a:r>
            <a:r>
              <a:rPr lang="en-GB" sz="2400">
                <a:solidFill>
                  <a:srgbClr val="FF9900"/>
                </a:solidFill>
              </a:rPr>
              <a:t>int a = 1, b = 2, c = 5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a = b = c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   System.out.print(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“a= “ + a + “b= “ + b + “c= “ + c)</a:t>
            </a:r>
          </a:p>
          <a:p>
            <a:endParaRPr lang="en-GB" sz="1800">
              <a:solidFill>
                <a:srgbClr val="FF9900"/>
              </a:solidFill>
            </a:endParaRPr>
          </a:p>
          <a:p>
            <a:r>
              <a:rPr lang="en-GB" sz="2000"/>
              <a:t>What is the value of a, b &amp; c</a:t>
            </a:r>
          </a:p>
          <a:p>
            <a:r>
              <a:rPr lang="en-GB" sz="2000"/>
              <a:t>Done right to left: </a:t>
            </a:r>
            <a:r>
              <a:rPr lang="en-GB" sz="2000">
                <a:solidFill>
                  <a:srgbClr val="FF9900"/>
                </a:solidFill>
              </a:rPr>
              <a:t>a = (b = c);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Assignment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Basic Mathematical Operators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81200"/>
            <a:ext cx="7315200" cy="4114800"/>
          </a:xfrm>
        </p:spPr>
        <p:txBody>
          <a:bodyPr/>
          <a:lstStyle/>
          <a:p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* / % + -</a:t>
            </a:r>
            <a:r>
              <a:rPr lang="en-GB" sz="2400"/>
              <a:t> are the mathematical operators</a:t>
            </a:r>
          </a:p>
          <a:p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* / %</a:t>
            </a:r>
            <a:r>
              <a:rPr lang="en-GB" sz="2400"/>
              <a:t> have a higher precedence than </a:t>
            </a: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+</a:t>
            </a:r>
            <a:r>
              <a:rPr lang="en-GB" sz="2400">
                <a:solidFill>
                  <a:srgbClr val="FF9900"/>
                </a:solidFill>
              </a:rPr>
              <a:t> </a:t>
            </a:r>
            <a:r>
              <a:rPr lang="en-GB" sz="2400"/>
              <a:t>or </a:t>
            </a: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-</a:t>
            </a:r>
          </a:p>
          <a:p>
            <a:pPr>
              <a:buFont typeface="Wingdings" pitchFamily="-84" charset="2"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double myVal = a + b % d – c * d / b;</a:t>
            </a:r>
          </a:p>
          <a:p>
            <a:r>
              <a:rPr lang="en-GB" sz="2400"/>
              <a:t>Is the same as:</a:t>
            </a:r>
          </a:p>
          <a:p>
            <a:pPr>
              <a:buFont typeface="Wingdings" pitchFamily="-84" charset="2"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double myVal = (a + (b % d)) – </a:t>
            </a:r>
          </a:p>
          <a:p>
            <a:pPr>
              <a:buFont typeface="Wingdings" pitchFamily="-84" charset="2"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		  ((c * d) / b);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Statements &amp; Blocks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05000"/>
            <a:ext cx="7162800" cy="4114800"/>
          </a:xfrm>
        </p:spPr>
        <p:txBody>
          <a:bodyPr/>
          <a:lstStyle/>
          <a:p>
            <a:r>
              <a:rPr lang="en-GB" sz="2400"/>
              <a:t>A simple statement is a command terminated by a semi-colon: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	</a:t>
            </a:r>
            <a:r>
              <a:rPr lang="en-GB" sz="2400">
                <a:solidFill>
                  <a:srgbClr val="FF9900"/>
                </a:solidFill>
              </a:rPr>
              <a:t>name = “Fred”;</a:t>
            </a:r>
          </a:p>
          <a:p>
            <a:r>
              <a:rPr lang="en-GB" sz="2400"/>
              <a:t>A block is a compound statement enclosed in curly brackets: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	</a:t>
            </a:r>
            <a:r>
              <a:rPr lang="en-GB" sz="2400">
                <a:solidFill>
                  <a:srgbClr val="FF9900"/>
                </a:solidFill>
              </a:rPr>
              <a:t>{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	name1 = “Fred”; name2 = “Bill”;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}</a:t>
            </a:r>
          </a:p>
          <a:p>
            <a:r>
              <a:rPr lang="en-GB" sz="2400"/>
              <a:t>Blocks may contain other blocks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Flow of Control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Java executes one statement after the other in the order they are written</a:t>
            </a:r>
          </a:p>
          <a:p>
            <a:r>
              <a:rPr lang="en-GB" sz="2800" dirty="0"/>
              <a:t>Many Java statements are flow control statements:</a:t>
            </a:r>
          </a:p>
          <a:p>
            <a:pPr>
              <a:buFont typeface="Wingdings" pitchFamily="-84" charset="2"/>
              <a:buNone/>
            </a:pPr>
            <a:r>
              <a:rPr lang="en-GB" sz="2800" dirty="0">
                <a:solidFill>
                  <a:srgbClr val="FF9900"/>
                </a:solidFill>
              </a:rPr>
              <a:t>Alternation: 	if, if else, switch</a:t>
            </a:r>
          </a:p>
          <a:p>
            <a:pPr>
              <a:buFont typeface="Wingdings" pitchFamily="-84" charset="2"/>
              <a:buNone/>
            </a:pPr>
            <a:r>
              <a:rPr lang="en-GB" sz="2800" dirty="0">
                <a:solidFill>
                  <a:srgbClr val="FF9900"/>
                </a:solidFill>
              </a:rPr>
              <a:t>Looping:		for, while, do while</a:t>
            </a:r>
          </a:p>
          <a:p>
            <a:pPr>
              <a:buFont typeface="Wingdings" pitchFamily="-84" charset="2"/>
              <a:buNone/>
            </a:pPr>
            <a:r>
              <a:rPr lang="en-GB" sz="2800" dirty="0">
                <a:solidFill>
                  <a:srgbClr val="FF9900"/>
                </a:solidFill>
              </a:rPr>
              <a:t>Escapes:		break, continue, </a:t>
            </a:r>
            <a:r>
              <a:rPr lang="en-GB" sz="2800" dirty="0" smtClean="0">
                <a:solidFill>
                  <a:srgbClr val="FF9900"/>
                </a:solidFill>
              </a:rPr>
              <a:t>return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Eclipse and Create a new Java project</a:t>
            </a:r>
          </a:p>
          <a:p>
            <a:r>
              <a:rPr lang="en-US" dirty="0" smtClean="0"/>
              <a:t>Lets focus on output.</a:t>
            </a:r>
          </a:p>
          <a:p>
            <a:r>
              <a:rPr lang="en-US" dirty="0" smtClean="0"/>
              <a:t>Then variables and data typing</a:t>
            </a:r>
          </a:p>
          <a:p>
            <a:r>
              <a:rPr lang="en-US" dirty="0" smtClean="0"/>
              <a:t>Then user entry using the Scanner class</a:t>
            </a:r>
          </a:p>
          <a:p>
            <a:r>
              <a:rPr lang="en-US" dirty="0" smtClean="0"/>
              <a:t>Then some </a:t>
            </a:r>
            <a:r>
              <a:rPr lang="en-US" smtClean="0"/>
              <a:t>logic problems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</a:t>
            </a:r>
            <a:r>
              <a:rPr lang="en-US" smtClean="0"/>
              <a:t>Let’s Play!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Break a Man (</a:t>
            </a:r>
            <a:r>
              <a:rPr lang="en-US" smtClean="0"/>
              <a:t>or woman!)…</a:t>
            </a:r>
            <a:endParaRPr lang="en-US" dirty="0" smtClean="0"/>
          </a:p>
          <a:p>
            <a:r>
              <a:rPr lang="en-US" dirty="0" smtClean="0"/>
              <a:t>Best thing to do is dive in…</a:t>
            </a:r>
          </a:p>
          <a:p>
            <a:r>
              <a:rPr lang="en-US" dirty="0" smtClean="0"/>
              <a:t>Don’t show fear in the courtyard</a:t>
            </a:r>
          </a:p>
          <a:p>
            <a:r>
              <a:rPr lang="en-US" dirty="0" smtClean="0"/>
              <a:t>Learn Some Programming and</a:t>
            </a:r>
          </a:p>
          <a:p>
            <a:pPr>
              <a:buNone/>
            </a:pPr>
            <a:r>
              <a:rPr lang="en-US" dirty="0" smtClean="0"/>
              <a:t>dive in to app development as</a:t>
            </a:r>
          </a:p>
          <a:p>
            <a:pPr>
              <a:buNone/>
            </a:pPr>
            <a:r>
              <a:rPr lang="en-US" dirty="0" smtClean="0"/>
              <a:t>soon as possible.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Development...</a:t>
            </a:r>
            <a:endParaRPr lang="en-US" dirty="0"/>
          </a:p>
        </p:txBody>
      </p:sp>
      <p:pic>
        <p:nvPicPr>
          <p:cNvPr id="5" name="Picture 4" descr="growing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40506"/>
            <a:ext cx="2602659" cy="6167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6:30-7:00 - Course intro (Text/</a:t>
            </a:r>
            <a:r>
              <a:rPr lang="en-US" dirty="0" err="1" smtClean="0"/>
              <a:t>Screencast</a:t>
            </a:r>
            <a:r>
              <a:rPr lang="en-US" dirty="0" smtClean="0"/>
              <a:t> channel/requirements)</a:t>
            </a:r>
          </a:p>
          <a:p>
            <a:endParaRPr lang="en-US" dirty="0" smtClean="0"/>
          </a:p>
          <a:p>
            <a:r>
              <a:rPr lang="en-US" dirty="0" smtClean="0"/>
              <a:t>7:00-7:30 The tools/resources </a:t>
            </a:r>
            <a:r>
              <a:rPr lang="en-US" dirty="0" smtClean="0"/>
              <a:t>(Android Studio/Eclipse</a:t>
            </a:r>
            <a:r>
              <a:rPr lang="en-US" dirty="0" smtClean="0"/>
              <a:t>/Java/Android SDK/</a:t>
            </a:r>
            <a:r>
              <a:rPr lang="en-US" dirty="0" err="1" smtClean="0"/>
              <a:t>developer.android.com</a:t>
            </a:r>
            <a:r>
              <a:rPr lang="en-US" dirty="0" smtClean="0"/>
              <a:t>/</a:t>
            </a:r>
            <a:r>
              <a:rPr lang="en-US" dirty="0" err="1" smtClean="0"/>
              <a:t>compileonline</a:t>
            </a:r>
            <a:r>
              <a:rPr lang="en-US" dirty="0" smtClean="0"/>
              <a:t>/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7:30-7:45 Quick break to get refreshed.</a:t>
            </a:r>
          </a:p>
          <a:p>
            <a:endParaRPr lang="en-US" dirty="0" smtClean="0"/>
          </a:p>
          <a:p>
            <a:r>
              <a:rPr lang="en-US" dirty="0" smtClean="0"/>
              <a:t>7:45-8:15- Install and </a:t>
            </a:r>
            <a:r>
              <a:rPr lang="en-US" dirty="0" smtClean="0"/>
              <a:t>tour</a:t>
            </a:r>
          </a:p>
          <a:p>
            <a:endParaRPr lang="en-US" dirty="0" smtClean="0"/>
          </a:p>
          <a:p>
            <a:r>
              <a:rPr lang="en-US" dirty="0" smtClean="0"/>
              <a:t>8:15-9:30- Running Java/Variables/Data/Operators/Conditionals/Scanner Classes Exercises and Homework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Tonight’s plan: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Java we'll need to learn first is:</a:t>
            </a:r>
          </a:p>
          <a:p>
            <a:endParaRPr lang="en-US" dirty="0" smtClean="0"/>
          </a:p>
          <a:p>
            <a:r>
              <a:rPr lang="en-US" dirty="0" smtClean="0"/>
              <a:t>The core language</a:t>
            </a:r>
          </a:p>
          <a:p>
            <a:r>
              <a:rPr lang="en-US" dirty="0" smtClean="0"/>
              <a:t>Collections</a:t>
            </a:r>
          </a:p>
          <a:p>
            <a:r>
              <a:rPr lang="en-US" dirty="0" smtClean="0"/>
              <a:t>IO</a:t>
            </a:r>
          </a:p>
          <a:p>
            <a:r>
              <a:rPr lang="en-US" dirty="0" smtClean="0"/>
              <a:t>String handling</a:t>
            </a:r>
          </a:p>
          <a:p>
            <a:r>
              <a:rPr lang="en-US" dirty="0" smtClean="0"/>
              <a:t>We will not need to learn </a:t>
            </a:r>
            <a:r>
              <a:rPr lang="en-US" dirty="0" err="1" smtClean="0"/>
              <a:t>Servlets</a:t>
            </a:r>
            <a:r>
              <a:rPr lang="en-US" dirty="0" smtClean="0"/>
              <a:t> or Swing or a few other java concepts as this is about developing for android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for Android is specific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 write simple code</a:t>
            </a:r>
          </a:p>
          <a:p>
            <a:r>
              <a:rPr lang="en-US" dirty="0" smtClean="0"/>
              <a:t>Learn to understand complex code</a:t>
            </a:r>
          </a:p>
          <a:p>
            <a:r>
              <a:rPr lang="en-US" dirty="0" smtClean="0"/>
              <a:t>Understand and accept encapsulation and be able to use the android libraries</a:t>
            </a:r>
          </a:p>
          <a:p>
            <a:r>
              <a:rPr lang="en-US" dirty="0" smtClean="0"/>
              <a:t>Get experience at troubleshooting</a:t>
            </a:r>
          </a:p>
          <a:p>
            <a:r>
              <a:rPr lang="en-US" dirty="0" smtClean="0"/>
              <a:t>Get one app under our belts</a:t>
            </a:r>
          </a:p>
          <a:p>
            <a:r>
              <a:rPr lang="en-US" dirty="0" smtClean="0"/>
              <a:t>Have realistic expectations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an intro course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Mm214.com</a:t>
            </a:r>
          </a:p>
          <a:p>
            <a:r>
              <a:rPr lang="en-US" dirty="0" smtClean="0"/>
              <a:t>The texts</a:t>
            </a:r>
          </a:p>
          <a:p>
            <a:r>
              <a:rPr lang="en-US" dirty="0" smtClean="0"/>
              <a:t>Eclipse. Feel free to download </a:t>
            </a:r>
            <a:r>
              <a:rPr lang="en-US" dirty="0" err="1" smtClean="0">
                <a:hlinkClick r:id="rId2"/>
              </a:rPr>
              <a:t>Kepler</a:t>
            </a:r>
            <a:r>
              <a:rPr lang="en-US" dirty="0" smtClean="0"/>
              <a:t>. I use indigo. You can read why </a:t>
            </a:r>
            <a:r>
              <a:rPr lang="en-US" dirty="0" smtClean="0">
                <a:hlinkClick r:id="rId3"/>
              </a:rPr>
              <a:t>here</a:t>
            </a:r>
            <a:endParaRPr lang="en-US" dirty="0" smtClean="0"/>
          </a:p>
          <a:p>
            <a:r>
              <a:rPr lang="en-US" dirty="0" smtClean="0"/>
              <a:t>Android SDK. We will download this in a couple of weeks.</a:t>
            </a:r>
          </a:p>
          <a:p>
            <a:r>
              <a:rPr lang="en-US" dirty="0" smtClean="0"/>
              <a:t>Emulators</a:t>
            </a:r>
          </a:p>
          <a:p>
            <a:r>
              <a:rPr lang="en-US" dirty="0" smtClean="0">
                <a:hlinkClick r:id="rId4"/>
              </a:rPr>
              <a:t>Java Docs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Java Docs for Android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Snippets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the tools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081088"/>
            <a:ext cx="7772400" cy="823912"/>
          </a:xfrm>
        </p:spPr>
        <p:txBody>
          <a:bodyPr/>
          <a:lstStyle/>
          <a:p>
            <a:r>
              <a:rPr lang="en-GB" sz="4800"/>
              <a:t>Basic Java Syntax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Primitive Types and Variables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19600"/>
          </a:xfrm>
        </p:spPr>
        <p:txBody>
          <a:bodyPr>
            <a:normAutofit lnSpcReduction="10000"/>
          </a:bodyPr>
          <a:lstStyle/>
          <a:p>
            <a:r>
              <a:rPr lang="en-GB" sz="2400" dirty="0" err="1">
                <a:hlinkClick r:id="rId2"/>
              </a:rPr>
              <a:t>boolean</a:t>
            </a:r>
            <a:r>
              <a:rPr lang="en-GB" sz="2400" dirty="0">
                <a:hlinkClick r:id="rId2"/>
              </a:rPr>
              <a:t>, char, byte, short, </a:t>
            </a:r>
            <a:r>
              <a:rPr lang="en-GB" sz="2400" dirty="0" err="1">
                <a:hlinkClick r:id="rId2"/>
              </a:rPr>
              <a:t>int</a:t>
            </a:r>
            <a:r>
              <a:rPr lang="en-GB" sz="2400" dirty="0">
                <a:hlinkClick r:id="rId2"/>
              </a:rPr>
              <a:t>, long, float, double etc.</a:t>
            </a:r>
            <a:endParaRPr lang="en-GB" sz="2400" dirty="0"/>
          </a:p>
          <a:p>
            <a:r>
              <a:rPr lang="en-GB" sz="2400" dirty="0"/>
              <a:t>These basic (or primitive) types are the only types that are not objects (due to performance issues).</a:t>
            </a:r>
          </a:p>
          <a:p>
            <a:r>
              <a:rPr lang="en-GB" sz="2400" dirty="0"/>
              <a:t>This means that you don’t use the new operator to create a primitive variable.</a:t>
            </a:r>
          </a:p>
          <a:p>
            <a:r>
              <a:rPr lang="en-GB" sz="2400" dirty="0"/>
              <a:t>Declaring primitive variables:</a:t>
            </a:r>
          </a:p>
          <a:p>
            <a:pPr lvl="2">
              <a:buFontTx/>
              <a:buNone/>
            </a:pPr>
            <a:r>
              <a:rPr lang="en-GB" sz="2000" dirty="0">
                <a:solidFill>
                  <a:srgbClr val="FF9900"/>
                </a:solidFill>
              </a:rPr>
              <a:t>float </a:t>
            </a:r>
            <a:r>
              <a:rPr lang="en-GB" sz="2000" dirty="0" err="1">
                <a:solidFill>
                  <a:srgbClr val="FF9900"/>
                </a:solidFill>
              </a:rPr>
              <a:t>initVal</a:t>
            </a:r>
            <a:r>
              <a:rPr lang="en-GB" sz="2000" dirty="0">
                <a:solidFill>
                  <a:srgbClr val="FF9900"/>
                </a:solidFill>
              </a:rPr>
              <a:t>;</a:t>
            </a:r>
          </a:p>
          <a:p>
            <a:pPr lvl="2">
              <a:buFontTx/>
              <a:buNone/>
            </a:pPr>
            <a:r>
              <a:rPr lang="en-GB" sz="2000" dirty="0" err="1">
                <a:solidFill>
                  <a:srgbClr val="FF9900"/>
                </a:solidFill>
              </a:rPr>
              <a:t>int</a:t>
            </a:r>
            <a:r>
              <a:rPr lang="en-GB" sz="2000" dirty="0">
                <a:solidFill>
                  <a:srgbClr val="FF9900"/>
                </a:solidFill>
              </a:rPr>
              <a:t> </a:t>
            </a:r>
            <a:r>
              <a:rPr lang="en-GB" sz="2000" dirty="0" err="1">
                <a:solidFill>
                  <a:srgbClr val="FF9900"/>
                </a:solidFill>
              </a:rPr>
              <a:t>retVal</a:t>
            </a:r>
            <a:r>
              <a:rPr lang="en-GB" sz="2000" dirty="0">
                <a:solidFill>
                  <a:srgbClr val="FF9900"/>
                </a:solidFill>
              </a:rPr>
              <a:t>, index = 2;</a:t>
            </a:r>
          </a:p>
          <a:p>
            <a:pPr lvl="2">
              <a:buFontTx/>
              <a:buNone/>
            </a:pPr>
            <a:r>
              <a:rPr lang="en-GB" sz="2000" dirty="0">
                <a:solidFill>
                  <a:srgbClr val="FF9900"/>
                </a:solidFill>
              </a:rPr>
              <a:t>double gamma = 1.2, brightness</a:t>
            </a:r>
          </a:p>
          <a:p>
            <a:pPr lvl="2">
              <a:buFontTx/>
              <a:buNone/>
            </a:pPr>
            <a:r>
              <a:rPr lang="en-GB" sz="2000" dirty="0" err="1">
                <a:solidFill>
                  <a:srgbClr val="FF9900"/>
                </a:solidFill>
              </a:rPr>
              <a:t>boolean</a:t>
            </a:r>
            <a:r>
              <a:rPr lang="en-GB" sz="2000" dirty="0">
                <a:solidFill>
                  <a:srgbClr val="FF9900"/>
                </a:solidFill>
              </a:rPr>
              <a:t> </a:t>
            </a:r>
            <a:r>
              <a:rPr lang="en-GB" sz="2000" dirty="0" err="1">
                <a:solidFill>
                  <a:srgbClr val="FF9900"/>
                </a:solidFill>
              </a:rPr>
              <a:t>valueOk</a:t>
            </a:r>
            <a:r>
              <a:rPr lang="en-GB" sz="2000" dirty="0">
                <a:solidFill>
                  <a:srgbClr val="FF9900"/>
                </a:solidFill>
              </a:rPr>
              <a:t> = false;</a:t>
            </a:r>
            <a:endParaRPr lang="en-GB" sz="1800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Initialization</a:t>
            </a:r>
            <a:endParaRPr lang="en-GB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If no value is assigned prior to use, then the compiler will give an error</a:t>
            </a:r>
          </a:p>
          <a:p>
            <a:r>
              <a:rPr lang="en-GB" sz="2800" dirty="0"/>
              <a:t>Java sets primitive variables to zero or false in the case of a </a:t>
            </a:r>
            <a:r>
              <a:rPr lang="en-GB" sz="2800" dirty="0" err="1"/>
              <a:t>boolean</a:t>
            </a:r>
            <a:r>
              <a:rPr lang="en-GB" sz="2800" dirty="0"/>
              <a:t> variable</a:t>
            </a:r>
          </a:p>
          <a:p>
            <a:r>
              <a:rPr lang="en-GB" sz="2800" dirty="0"/>
              <a:t>All object references are initially set to null</a:t>
            </a:r>
          </a:p>
          <a:p>
            <a:r>
              <a:rPr lang="en-GB" sz="2800" dirty="0"/>
              <a:t>An array of anything is an object</a:t>
            </a:r>
            <a:endParaRPr lang="en-GB" sz="2800" dirty="0">
              <a:latin typeface="Times New Roman" pitchFamily="-84" charset="0"/>
            </a:endParaRPr>
          </a:p>
          <a:p>
            <a:pPr lvl="1"/>
            <a:r>
              <a:rPr lang="en-GB" dirty="0"/>
              <a:t>Set to null on declaration</a:t>
            </a:r>
          </a:p>
          <a:p>
            <a:pPr lvl="1"/>
            <a:r>
              <a:rPr lang="en-GB" dirty="0"/>
              <a:t>Elements to zero false or null on creation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5592</TotalTime>
  <Words>588</Words>
  <Application>Microsoft Macintosh PowerPoint</Application>
  <PresentationFormat>On-screen Show (4:3)</PresentationFormat>
  <Paragraphs>115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ART40544</vt:lpstr>
      <vt:lpstr>Mobile Development...</vt:lpstr>
      <vt:lpstr>Tonight’s plan:</vt:lpstr>
      <vt:lpstr>Java for Android is specific</vt:lpstr>
      <vt:lpstr>Goals for an intro course</vt:lpstr>
      <vt:lpstr>Let’s look at the tools</vt:lpstr>
      <vt:lpstr>Basic Java Syntax</vt:lpstr>
      <vt:lpstr>Primitive Types and Variables</vt:lpstr>
      <vt:lpstr>Initialization</vt:lpstr>
      <vt:lpstr>Declarations</vt:lpstr>
      <vt:lpstr>Assignment</vt:lpstr>
      <vt:lpstr>Basic Mathematical Operators</vt:lpstr>
      <vt:lpstr>Statements &amp; Blocks</vt:lpstr>
      <vt:lpstr>Flow of Control</vt:lpstr>
      <vt:lpstr>Now Let’s Play!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ART40545</dc:title>
  <dc:creator>Kristian Secor</dc:creator>
  <cp:lastModifiedBy>Kristian Secor</cp:lastModifiedBy>
  <cp:revision>98</cp:revision>
  <dcterms:created xsi:type="dcterms:W3CDTF">2013-09-24T22:59:28Z</dcterms:created>
  <dcterms:modified xsi:type="dcterms:W3CDTF">2014-09-30T20:23:14Z</dcterms:modified>
</cp:coreProperties>
</file>