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6" r:id="rId2"/>
    <p:sldId id="429" r:id="rId3"/>
    <p:sldId id="430" r:id="rId4"/>
    <p:sldId id="431" r:id="rId5"/>
    <p:sldId id="433" r:id="rId6"/>
    <p:sldId id="434" r:id="rId7"/>
    <p:sldId id="435" r:id="rId8"/>
    <p:sldId id="436" r:id="rId9"/>
    <p:sldId id="437" r:id="rId10"/>
    <p:sldId id="438" r:id="rId11"/>
    <p:sldId id="439" r:id="rId12"/>
    <p:sldId id="440" r:id="rId13"/>
    <p:sldId id="267" r:id="rId14"/>
    <p:sldId id="403" r:id="rId15"/>
    <p:sldId id="404" r:id="rId16"/>
    <p:sldId id="405" r:id="rId17"/>
    <p:sldId id="406" r:id="rId18"/>
    <p:sldId id="407" r:id="rId19"/>
    <p:sldId id="408" r:id="rId20"/>
    <p:sldId id="409" r:id="rId21"/>
    <p:sldId id="268" r:id="rId22"/>
    <p:sldId id="269" r:id="rId23"/>
    <p:sldId id="270" r:id="rId24"/>
    <p:sldId id="271" r:id="rId25"/>
    <p:sldId id="272" r:id="rId26"/>
    <p:sldId id="273" r:id="rId27"/>
    <p:sldId id="399" r:id="rId28"/>
    <p:sldId id="400" r:id="rId29"/>
    <p:sldId id="401" r:id="rId30"/>
    <p:sldId id="402" r:id="rId31"/>
    <p:sldId id="274" r:id="rId32"/>
    <p:sldId id="275" r:id="rId33"/>
    <p:sldId id="276" r:id="rId34"/>
    <p:sldId id="277" r:id="rId35"/>
    <p:sldId id="278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7" r:id="rId46"/>
    <p:sldId id="298" r:id="rId47"/>
    <p:sldId id="299" r:id="rId48"/>
    <p:sldId id="300" r:id="rId49"/>
    <p:sldId id="304" r:id="rId50"/>
    <p:sldId id="306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5" r:id="rId64"/>
    <p:sldId id="326" r:id="rId65"/>
    <p:sldId id="327" r:id="rId66"/>
    <p:sldId id="328" r:id="rId67"/>
    <p:sldId id="330" r:id="rId68"/>
    <p:sldId id="331" r:id="rId69"/>
    <p:sldId id="332" r:id="rId70"/>
    <p:sldId id="333" r:id="rId71"/>
    <p:sldId id="334" r:id="rId72"/>
    <p:sldId id="336" r:id="rId73"/>
    <p:sldId id="337" r:id="rId74"/>
    <p:sldId id="338" r:id="rId75"/>
    <p:sldId id="339" r:id="rId76"/>
    <p:sldId id="340" r:id="rId77"/>
    <p:sldId id="341" r:id="rId78"/>
    <p:sldId id="342" r:id="rId79"/>
    <p:sldId id="343" r:id="rId80"/>
    <p:sldId id="344" r:id="rId81"/>
    <p:sldId id="345" r:id="rId82"/>
    <p:sldId id="346" r:id="rId83"/>
    <p:sldId id="347" r:id="rId84"/>
    <p:sldId id="410" r:id="rId85"/>
    <p:sldId id="348" r:id="rId86"/>
    <p:sldId id="349" r:id="rId87"/>
    <p:sldId id="350" r:id="rId88"/>
    <p:sldId id="351" r:id="rId89"/>
    <p:sldId id="353" r:id="rId90"/>
    <p:sldId id="356" r:id="rId91"/>
    <p:sldId id="357" r:id="rId92"/>
    <p:sldId id="358" r:id="rId93"/>
    <p:sldId id="359" r:id="rId94"/>
    <p:sldId id="360" r:id="rId95"/>
    <p:sldId id="361" r:id="rId96"/>
    <p:sldId id="362" r:id="rId97"/>
    <p:sldId id="363" r:id="rId98"/>
    <p:sldId id="364" r:id="rId99"/>
    <p:sldId id="365" r:id="rId100"/>
    <p:sldId id="369" r:id="rId101"/>
    <p:sldId id="383" r:id="rId102"/>
    <p:sldId id="384" r:id="rId103"/>
    <p:sldId id="385" r:id="rId10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20" autoAdjust="0"/>
  </p:normalViewPr>
  <p:slideViewPr>
    <p:cSldViewPr snapToObjects="1">
      <p:cViewPr varScale="1">
        <p:scale>
          <a:sx n="67" d="100"/>
          <a:sy n="67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notesMaster" Target="notesMasters/notesMaster1.xml"/><Relationship Id="rId106" Type="http://schemas.openxmlformats.org/officeDocument/2006/relationships/handoutMaster" Target="handoutMasters/handoutMaster1.xml"/><Relationship Id="rId107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presProps" Target="presProps.xml"/><Relationship Id="rId109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theme" Target="theme/theme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BF853-FEC1-EB40-A153-2C6D626A8B1E}" type="datetime1">
              <a:rPr lang="en-US" smtClean="0"/>
              <a:t>10/7/14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90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40A60-69B3-7040-B5F4-1EE0777C5008}" type="datetime1">
              <a:rPr lang="en-US" smtClean="0"/>
              <a:t>10/7/14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474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76AF9-EA2B-9E44-B885-2621B6D94B81}" type="datetime1">
              <a:rPr lang="en-US" smtClean="0"/>
              <a:t>10/7/14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3433-7305-6149-BCFB-CD8C42D07073}" type="datetime1">
              <a:rPr lang="en-US" smtClean="0"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98A2-B582-0743-904A-8CE77B67ADA9}" type="datetime1">
              <a:rPr lang="en-US" smtClean="0"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24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0600" y="6324600"/>
            <a:ext cx="3505200" cy="3810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858000" y="63246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5-</a:t>
            </a:r>
            <a:fld id="{6267DA79-D0C7-E442-B601-7C445E1F1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FE12-D332-3543-9DFF-ED6BF7CF6A6E}" type="datetime1">
              <a:rPr lang="en-US" smtClean="0"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2CA2-A5D4-ED4B-A9DC-4DCA7FE7A7DE}" type="datetime1">
              <a:rPr lang="en-US" smtClean="0"/>
              <a:t>10/7/14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38C-886E-EA41-B837-FDE55C8249D2}" type="datetime1">
              <a:rPr lang="en-US" smtClean="0"/>
              <a:t>10/7/14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06FB-5E61-2343-B173-71BA950626C5}" type="datetime1">
              <a:rPr lang="en-US" smtClean="0"/>
              <a:t>10/7/14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D901-3282-7A4B-9709-563773752083}" type="datetime1">
              <a:rPr lang="en-US" smtClean="0"/>
              <a:t>10/7/14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F59B-0318-FD46-B50C-48CC30EAA884}" type="datetime1">
              <a:rPr lang="en-US" smtClean="0"/>
              <a:t>10/7/14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5DB7D2-AE00-024E-B965-E8681D728104}" type="datetime1">
              <a:rPr lang="en-US" smtClean="0"/>
              <a:t>10/7/14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FABF3E-A865-9844-B05D-53B4A5B5423A}" type="datetime1">
              <a:rPr lang="en-US" smtClean="0"/>
              <a:t>10/7/14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0AD24DB-B2AC-7742-8920-32CCCC8D0CB8}" type="datetime1">
              <a:rPr lang="en-US" smtClean="0"/>
              <a:t>10/7/14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ndroid.com/reference/packages.html" TargetMode="External"/><Relationship Id="rId4" Type="http://schemas.openxmlformats.org/officeDocument/2006/relationships/hyperlink" Target="http://snippets.m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cs.oracle.com/javase/7/docs/api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..%5Cexamples%5Cchap05%5CWages.java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m214.com/variables.html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ART40544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Java Basics</a:t>
            </a:r>
          </a:p>
          <a:p>
            <a:r>
              <a:rPr lang="en-US" dirty="0" smtClean="0"/>
              <a:t>Kris Secor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Statements &amp; Blocks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162800" cy="4114800"/>
          </a:xfrm>
        </p:spPr>
        <p:txBody>
          <a:bodyPr/>
          <a:lstStyle/>
          <a:p>
            <a:r>
              <a:rPr lang="en-GB" sz="2400"/>
              <a:t>A simple statement is a command terminated by a semi-colon: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name = “Fred”;</a:t>
            </a:r>
          </a:p>
          <a:p>
            <a:r>
              <a:rPr lang="en-GB" sz="2400"/>
              <a:t>A block is a compound statement enclosed in curly brackets: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{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	name1 = “Fred”; name2 = “Bill”;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}</a:t>
            </a:r>
          </a:p>
          <a:p>
            <a:r>
              <a:rPr lang="en-GB" sz="2400"/>
              <a:t>Blocks may contain other blocks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70000"/>
              </a:spcBef>
            </a:pPr>
            <a:r>
              <a:rPr lang="en-US"/>
              <a:t>Each expression in the header of 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 is optional</a:t>
            </a:r>
          </a:p>
          <a:p>
            <a:pPr>
              <a:spcBef>
                <a:spcPct val="70000"/>
              </a:spcBef>
            </a:pPr>
            <a:r>
              <a:rPr lang="en-US"/>
              <a:t>If the initialization is left out, no initialization is performed</a:t>
            </a:r>
          </a:p>
          <a:p>
            <a:pPr>
              <a:spcBef>
                <a:spcPct val="70000"/>
              </a:spcBef>
            </a:pPr>
            <a:r>
              <a:rPr lang="en-US"/>
              <a:t>If the condition is left out, it is always considered to be true, and therefore creates an infinite loop</a:t>
            </a:r>
          </a:p>
          <a:p>
            <a:pPr>
              <a:spcBef>
                <a:spcPct val="70000"/>
              </a:spcBef>
            </a:pPr>
            <a:r>
              <a:rPr lang="en-US"/>
              <a:t>If the increment is left out, no increment operation is performed</a:t>
            </a:r>
          </a:p>
          <a:p>
            <a:pPr>
              <a:spcBef>
                <a:spcPct val="70000"/>
              </a:spcBef>
            </a:pPr>
            <a:r>
              <a:rPr lang="en-US"/>
              <a:t>for ( ; ; ) ;       is an infinite loop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Dialog Boxes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0000"/>
              </a:spcBef>
            </a:pPr>
            <a:r>
              <a:rPr lang="en-US"/>
              <a:t>A </a:t>
            </a:r>
            <a:r>
              <a:rPr lang="en-US" i="1"/>
              <a:t>dialog box</a:t>
            </a:r>
            <a:r>
              <a:rPr lang="en-US"/>
              <a:t> is a window that appears on top of any currently active window</a:t>
            </a:r>
          </a:p>
          <a:p>
            <a:pPr>
              <a:spcBef>
                <a:spcPct val="70000"/>
              </a:spcBef>
            </a:pPr>
            <a:r>
              <a:rPr lang="en-US"/>
              <a:t>It may be used to:</a:t>
            </a:r>
          </a:p>
          <a:p>
            <a:pPr lvl="1">
              <a:spcBef>
                <a:spcPct val="70000"/>
              </a:spcBef>
            </a:pPr>
            <a:r>
              <a:rPr lang="en-US"/>
              <a:t>convey information</a:t>
            </a:r>
          </a:p>
          <a:p>
            <a:pPr lvl="1"/>
            <a:r>
              <a:rPr lang="en-US"/>
              <a:t>confirm an action</a:t>
            </a:r>
          </a:p>
          <a:p>
            <a:pPr lvl="1"/>
            <a:r>
              <a:rPr lang="en-US"/>
              <a:t>allow the user to enter data</a:t>
            </a:r>
          </a:p>
          <a:p>
            <a:pPr lvl="1"/>
            <a:r>
              <a:rPr lang="en-US"/>
              <a:t>pick a color</a:t>
            </a:r>
          </a:p>
          <a:p>
            <a:pPr lvl="1"/>
            <a:r>
              <a:rPr lang="en-US"/>
              <a:t>choose a file</a:t>
            </a:r>
          </a:p>
          <a:p>
            <a:pPr>
              <a:spcBef>
                <a:spcPct val="70000"/>
              </a:spcBef>
            </a:pPr>
            <a:r>
              <a:rPr lang="en-US"/>
              <a:t>A dialog box usually has a specific, solitary purpose, and the user interaction with it is brief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Dialog Boxes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JOptionPane</a:t>
            </a:r>
            <a:r>
              <a:rPr lang="en-US"/>
              <a:t> class provides methods that simplify the creation of some types of dialog boxes</a:t>
            </a:r>
          </a:p>
          <a:p>
            <a:pPr>
              <a:spcBef>
                <a:spcPct val="70000"/>
              </a:spcBef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EvenOdd.java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import javax.swing.JOptionPane;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public class EvenOdd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sz="16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>
                <a:solidFill>
                  <a:srgbClr val="0000FF"/>
                </a:solidFill>
              </a:rPr>
              <a:t>   </a:t>
            </a:r>
            <a:r>
              <a:rPr sz="1600" noProof="1">
                <a:solidFill>
                  <a:srgbClr val="0000FF"/>
                </a:solidFill>
              </a:rPr>
              <a:t>public static void main (</a:t>
            </a:r>
            <a:r>
              <a:rPr sz="1600" noProof="1">
                <a:solidFill>
                  <a:srgbClr val="008080"/>
                </a:solidFill>
              </a:rPr>
              <a:t>String[</a:t>
            </a:r>
            <a:r>
              <a:rPr lang="en-US" sz="1600" dirty="0">
                <a:solidFill>
                  <a:srgbClr val="008080"/>
                </a:solidFill>
              </a:rPr>
              <a:t> </a:t>
            </a:r>
            <a:r>
              <a:rPr sz="1600" noProof="1">
                <a:solidFill>
                  <a:srgbClr val="008080"/>
                </a:solidFill>
              </a:rPr>
              <a:t>] args)</a:t>
            </a:r>
            <a:r>
              <a:rPr lang="en-US" sz="1600" dirty="0">
                <a:solidFill>
                  <a:srgbClr val="008080"/>
                </a:solidFill>
              </a:rPr>
              <a:t> </a:t>
            </a:r>
            <a:r>
              <a:rPr sz="1600" noProof="1">
                <a:solidFill>
                  <a:srgbClr val="008080"/>
                </a:solidFill>
              </a:rPr>
              <a:t>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String numStr, result;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</a:t>
            </a:r>
            <a:r>
              <a:rPr sz="1600" noProof="1">
                <a:solidFill>
                  <a:srgbClr val="0000FF"/>
                </a:solidFill>
              </a:rPr>
              <a:t>int num, again;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do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   numStr = JOptionPane.showInputDialog (</a:t>
            </a:r>
            <a:r>
              <a:rPr sz="1600" noProof="1">
                <a:solidFill>
                  <a:srgbClr val="800000"/>
                </a:solidFill>
              </a:rPr>
              <a:t>"Enter an integer: ");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   num = </a:t>
            </a:r>
            <a:r>
              <a:rPr sz="1600" noProof="1">
                <a:solidFill>
                  <a:srgbClr val="008080"/>
                </a:solidFill>
              </a:rPr>
              <a:t>Integer.parseInt(numStr);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808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   result = </a:t>
            </a:r>
            <a:r>
              <a:rPr sz="1600" noProof="1">
                <a:solidFill>
                  <a:srgbClr val="800000"/>
                </a:solidFill>
              </a:rPr>
              <a:t>"That number is " + ((num%2 == 0) ? "even" : "odd");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   JOptionPane.showMessageDialog (</a:t>
            </a:r>
            <a:r>
              <a:rPr sz="1600" noProof="1">
                <a:solidFill>
                  <a:srgbClr val="0000FF"/>
                </a:solidFill>
              </a:rPr>
              <a:t>null, result);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   again = JOptionPane.showConfirmDialog (null, </a:t>
            </a:r>
            <a:r>
              <a:rPr sz="1600" noProof="1">
                <a:solidFill>
                  <a:srgbClr val="800000"/>
                </a:solidFill>
              </a:rPr>
              <a:t>"Do Another?");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</a:t>
            </a:r>
            <a:r>
              <a:rPr lang="en-US" sz="1600" dirty="0">
                <a:solidFill>
                  <a:srgbClr val="800000"/>
                </a:solidFill>
              </a:rPr>
              <a:t>}</a:t>
            </a:r>
            <a:r>
              <a:rPr sz="1600" noProof="1">
                <a:solidFill>
                  <a:srgbClr val="800000"/>
                </a:solidFill>
              </a:rPr>
              <a:t>   </a:t>
            </a:r>
            <a:r>
              <a:rPr sz="1600" noProof="1">
                <a:solidFill>
                  <a:srgbClr val="0000FF"/>
                </a:solidFill>
              </a:rPr>
              <a:t>while (again == JOptionPane.YES_OPTION);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}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Flow of Control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Java executes one statement after the other in the order they are written</a:t>
            </a:r>
          </a:p>
          <a:p>
            <a:r>
              <a:rPr lang="en-GB" sz="2800" dirty="0"/>
              <a:t>Many Java statements are flow control statements: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Alternation: 	if, if else, switch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Looping:		for, while, do while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Escapes:		break, continue, </a:t>
            </a:r>
            <a:r>
              <a:rPr lang="en-GB" sz="2800" dirty="0" smtClean="0">
                <a:solidFill>
                  <a:srgbClr val="FF9900"/>
                </a:solidFill>
              </a:rPr>
              <a:t>return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Eclipse and Create a new Java project</a:t>
            </a:r>
          </a:p>
          <a:p>
            <a:r>
              <a:rPr lang="en-US" dirty="0" smtClean="0"/>
              <a:t>Lets focus on output.</a:t>
            </a:r>
          </a:p>
          <a:p>
            <a:r>
              <a:rPr lang="en-US" dirty="0" smtClean="0"/>
              <a:t>Then variables and data typing</a:t>
            </a:r>
          </a:p>
          <a:p>
            <a:r>
              <a:rPr lang="en-US" dirty="0" smtClean="0"/>
              <a:t>Then user entry using the Scanner class</a:t>
            </a:r>
          </a:p>
          <a:p>
            <a:r>
              <a:rPr lang="en-US" dirty="0" smtClean="0"/>
              <a:t>Then some </a:t>
            </a:r>
            <a:r>
              <a:rPr lang="en-US" smtClean="0"/>
              <a:t>logic problems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</a:t>
            </a:r>
            <a:r>
              <a:rPr lang="en-US" smtClean="0"/>
              <a:t>Let’s Play!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If – The Conditional Statement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The if statement evaluates an expression and if that evaluation is true then the specified action is taken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 x = 10;</a:t>
            </a:r>
          </a:p>
          <a:p>
            <a:r>
              <a:rPr lang="en-GB" sz="2400"/>
              <a:t>If the value of x is less than 10, make x equal to 10</a:t>
            </a:r>
          </a:p>
          <a:p>
            <a:r>
              <a:rPr lang="en-GB" sz="2400"/>
              <a:t>It could have been written: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x = 10;</a:t>
            </a:r>
          </a:p>
          <a:p>
            <a:r>
              <a:rPr lang="en-GB" sz="2400"/>
              <a:t>Or, alternatively: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 { x = 10; 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Flow of Control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8001000" cy="51054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50000"/>
              </a:spcBef>
            </a:pPr>
            <a:r>
              <a:rPr lang="en-US"/>
              <a:t>Unless specified otherwise, the order of statement execution through a method is linear: one statement after another in sequence</a:t>
            </a:r>
          </a:p>
          <a:p>
            <a:pPr>
              <a:spcBef>
                <a:spcPct val="70000"/>
              </a:spcBef>
            </a:pPr>
            <a:r>
              <a:rPr lang="en-US"/>
              <a:t>Some programming statements allow us to:</a:t>
            </a:r>
          </a:p>
          <a:p>
            <a:pPr lvl="1">
              <a:spcBef>
                <a:spcPct val="50000"/>
              </a:spcBef>
            </a:pPr>
            <a:r>
              <a:rPr lang="en-US"/>
              <a:t>decide whether or not to execute a particular statement</a:t>
            </a:r>
          </a:p>
          <a:p>
            <a:pPr lvl="1"/>
            <a:r>
              <a:rPr lang="en-US"/>
              <a:t>execute a statement over and over, repetitively</a:t>
            </a:r>
          </a:p>
          <a:p>
            <a:pPr>
              <a:spcBef>
                <a:spcPct val="70000"/>
              </a:spcBef>
            </a:pPr>
            <a:r>
              <a:rPr lang="en-US"/>
              <a:t>These decisions are based on </a:t>
            </a:r>
            <a:r>
              <a:rPr lang="en-US" i="1"/>
              <a:t>boolean expressions</a:t>
            </a:r>
            <a:r>
              <a:rPr lang="en-US"/>
              <a:t> (or </a:t>
            </a:r>
            <a:r>
              <a:rPr lang="en-US" i="1"/>
              <a:t>conditions</a:t>
            </a:r>
            <a:r>
              <a:rPr lang="en-US"/>
              <a:t>) that evaluate to true or false</a:t>
            </a:r>
          </a:p>
          <a:p>
            <a:pPr>
              <a:spcBef>
                <a:spcPct val="70000"/>
              </a:spcBef>
            </a:pPr>
            <a:r>
              <a:rPr lang="en-US"/>
              <a:t>The order of statement execution is called the </a:t>
            </a:r>
            <a:r>
              <a:rPr lang="en-US" i="1"/>
              <a:t>flow of control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Statements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7696200" cy="4905375"/>
          </a:xfrm>
        </p:spPr>
        <p:txBody>
          <a:bodyPr>
            <a:normAutofit lnSpcReduction="10000"/>
          </a:bodyPr>
          <a:lstStyle/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 i="1"/>
              <a:t>conditional statement</a:t>
            </a:r>
            <a:r>
              <a:rPr lang="en-US"/>
              <a:t> lets us choose which statement will be executed next</a:t>
            </a:r>
          </a:p>
          <a:p>
            <a:pPr>
              <a:spcBef>
                <a:spcPct val="75000"/>
              </a:spcBef>
            </a:pPr>
            <a:r>
              <a:rPr lang="en-US"/>
              <a:t>Therefore they are sometimes called </a:t>
            </a:r>
            <a:r>
              <a:rPr lang="en-US" i="1"/>
              <a:t>selection statements</a:t>
            </a:r>
          </a:p>
          <a:p>
            <a:pPr>
              <a:spcBef>
                <a:spcPct val="75000"/>
              </a:spcBef>
            </a:pPr>
            <a:r>
              <a:rPr lang="en-US"/>
              <a:t>Conditional statements give us the power to make basic decisions</a:t>
            </a:r>
          </a:p>
          <a:p>
            <a:pPr>
              <a:spcBef>
                <a:spcPct val="75000"/>
              </a:spcBef>
            </a:pPr>
            <a:r>
              <a:rPr lang="en-US"/>
              <a:t>The Java conditional statements are the:</a:t>
            </a:r>
          </a:p>
          <a:p>
            <a:pPr lvl="1">
              <a:spcBef>
                <a:spcPct val="70000"/>
              </a:spcBef>
            </a:pPr>
            <a:r>
              <a:rPr lang="en-US" i="1"/>
              <a:t>if statement</a:t>
            </a:r>
            <a:endParaRPr lang="en-US"/>
          </a:p>
          <a:p>
            <a:pPr lvl="1"/>
            <a:r>
              <a:rPr lang="en-US" i="1"/>
              <a:t>if-else statement</a:t>
            </a:r>
            <a:endParaRPr lang="en-US"/>
          </a:p>
          <a:p>
            <a:pPr lvl="1"/>
            <a:r>
              <a:rPr lang="en-US" i="1"/>
              <a:t>switch statement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if Statement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The </a:t>
            </a:r>
            <a:r>
              <a:rPr lang="en-US" i="1"/>
              <a:t>if statement</a:t>
            </a:r>
            <a:r>
              <a:rPr lang="en-US"/>
              <a:t> has the following syntax:</a:t>
            </a:r>
          </a:p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522663" y="3489325"/>
            <a:ext cx="2622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92225" y="2498725"/>
            <a:ext cx="2154238" cy="990600"/>
            <a:chOff x="515" y="1488"/>
            <a:chExt cx="1357" cy="624"/>
          </a:xfrm>
        </p:grpSpPr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515" y="1488"/>
              <a:ext cx="1220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latin typeface="Courier New" pitchFamily="-65" charset="0"/>
                </a:rPr>
                <a:t>if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a Java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reserved word</a:t>
              </a:r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1536" y="1968"/>
              <a:ext cx="336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105275" y="1905000"/>
            <a:ext cx="4200525" cy="1508125"/>
            <a:chOff x="2443" y="1200"/>
            <a:chExt cx="2646" cy="950"/>
          </a:xfrm>
        </p:grpSpPr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2443" y="1200"/>
              <a:ext cx="2646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must be a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boolean expression. It must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evaluate to either true or false.</a:t>
              </a:r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H="1">
              <a:off x="3065" y="1862"/>
              <a:ext cx="96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628775" y="4327525"/>
            <a:ext cx="6677025" cy="1235075"/>
            <a:chOff x="727" y="2640"/>
            <a:chExt cx="4206" cy="778"/>
          </a:xfrm>
        </p:grpSpPr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727" y="2976"/>
              <a:ext cx="4206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true,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executed.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it is false,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skipped.</a:t>
              </a:r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 flipV="1">
              <a:off x="2736" y="2640"/>
              <a:ext cx="0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autoUpdateAnimBg="0"/>
      <p:bldP spid="19459" grpId="0" build="p" bldLvl="2" autoUpdateAnimBg="0"/>
      <p:bldP spid="1946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an if statement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429000" y="1371600"/>
            <a:ext cx="2057400" cy="1752600"/>
            <a:chOff x="2160" y="864"/>
            <a:chExt cx="1296" cy="1104"/>
          </a:xfrm>
        </p:grpSpPr>
        <p:sp>
          <p:nvSpPr>
            <p:cNvPr id="100356" name="AutoShape 4"/>
            <p:cNvSpPr>
              <a:spLocks noChangeArrowheads="1"/>
            </p:cNvSpPr>
            <p:nvPr/>
          </p:nvSpPr>
          <p:spPr bwMode="auto">
            <a:xfrm>
              <a:off x="2160" y="1296"/>
              <a:ext cx="1296" cy="672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57" name="Text Box 5"/>
            <p:cNvSpPr txBox="1">
              <a:spLocks noChangeArrowheads="1"/>
            </p:cNvSpPr>
            <p:nvPr/>
          </p:nvSpPr>
          <p:spPr bwMode="auto">
            <a:xfrm>
              <a:off x="2408" y="1420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00358" name="AutoShape 6"/>
            <p:cNvCxnSpPr>
              <a:cxnSpLocks noChangeShapeType="1"/>
            </p:cNvCxnSpPr>
            <p:nvPr/>
          </p:nvCxnSpPr>
          <p:spPr bwMode="auto">
            <a:xfrm>
              <a:off x="2808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cxnSp>
        <p:nvCxnSpPr>
          <p:cNvPr id="100359" name="AutoShape 7"/>
          <p:cNvCxnSpPr>
            <a:cxnSpLocks noChangeShapeType="1"/>
          </p:cNvCxnSpPr>
          <p:nvPr/>
        </p:nvCxnSpPr>
        <p:spPr bwMode="auto">
          <a:xfrm>
            <a:off x="4457700" y="4405313"/>
            <a:ext cx="0" cy="10810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lg" len="med"/>
          </a:ln>
          <a:effectLst/>
        </p:spPr>
      </p:cxn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57600" y="3124200"/>
            <a:ext cx="1600200" cy="1295400"/>
            <a:chOff x="2304" y="1968"/>
            <a:chExt cx="1008" cy="816"/>
          </a:xfrm>
        </p:grpSpPr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2304" y="2544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62" name="Text Box 10"/>
            <p:cNvSpPr txBox="1">
              <a:spLocks noChangeArrowheads="1"/>
            </p:cNvSpPr>
            <p:nvPr/>
          </p:nvSpPr>
          <p:spPr bwMode="auto">
            <a:xfrm>
              <a:off x="2385" y="2544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00363" name="AutoShape 11"/>
            <p:cNvCxnSpPr>
              <a:cxnSpLocks noChangeShapeType="1"/>
              <a:stCxn id="100356" idx="2"/>
              <a:endCxn id="100361" idx="0"/>
            </p:cNvCxnSpPr>
            <p:nvPr/>
          </p:nvCxnSpPr>
          <p:spPr bwMode="auto">
            <a:xfrm>
              <a:off x="2808" y="1968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00364" name="Text Box 12"/>
            <p:cNvSpPr txBox="1">
              <a:spLocks noChangeArrowheads="1"/>
            </p:cNvSpPr>
            <p:nvPr/>
          </p:nvSpPr>
          <p:spPr bwMode="auto">
            <a:xfrm>
              <a:off x="2827" y="2112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495800" y="2590800"/>
            <a:ext cx="2081213" cy="2286000"/>
            <a:chOff x="2832" y="1632"/>
            <a:chExt cx="1311" cy="1440"/>
          </a:xfrm>
        </p:grpSpPr>
        <p:sp>
          <p:nvSpPr>
            <p:cNvPr id="100366" name="Text Box 14"/>
            <p:cNvSpPr txBox="1">
              <a:spLocks noChangeArrowheads="1"/>
            </p:cNvSpPr>
            <p:nvPr/>
          </p:nvSpPr>
          <p:spPr bwMode="auto">
            <a:xfrm>
              <a:off x="3696" y="2256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100367" name="AutoShape 15"/>
            <p:cNvCxnSpPr>
              <a:cxnSpLocks noChangeShapeType="1"/>
            </p:cNvCxnSpPr>
            <p:nvPr/>
          </p:nvCxnSpPr>
          <p:spPr bwMode="auto">
            <a:xfrm flipH="1">
              <a:off x="2832" y="1632"/>
              <a:ext cx="624" cy="1440"/>
            </a:xfrm>
            <a:prstGeom prst="bentConnector4">
              <a:avLst>
                <a:gd name="adj1" fmla="val -33333"/>
                <a:gd name="adj2" fmla="val 100481"/>
              </a:avLst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Boolean Expressions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r>
              <a:rPr lang="en-US"/>
              <a:t>A condition often uses one of Java's </a:t>
            </a:r>
            <a:r>
              <a:rPr lang="en-US" i="1"/>
              <a:t>equality operators </a:t>
            </a:r>
            <a:r>
              <a:rPr lang="en-US"/>
              <a:t>or </a:t>
            </a:r>
            <a:r>
              <a:rPr lang="en-US" i="1"/>
              <a:t>relational operators</a:t>
            </a:r>
            <a:r>
              <a:rPr lang="en-US"/>
              <a:t>, which all return boolean results:</a:t>
            </a:r>
          </a:p>
          <a:p>
            <a:pPr lvl="3"/>
            <a:endParaRPr lang="en-US"/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==</a:t>
            </a:r>
            <a:r>
              <a:rPr lang="en-US" sz="2000">
                <a:solidFill>
                  <a:schemeClr val="hlink"/>
                </a:solidFill>
              </a:rPr>
              <a:t>		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!=</a:t>
            </a:r>
            <a:r>
              <a:rPr lang="en-US" sz="2000">
                <a:solidFill>
                  <a:schemeClr val="hlink"/>
                </a:solidFill>
              </a:rPr>
              <a:t>		not 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&lt;</a:t>
            </a:r>
            <a:r>
              <a:rPr lang="en-US" sz="2000">
                <a:solidFill>
                  <a:schemeClr val="hlink"/>
                </a:solidFill>
              </a:rPr>
              <a:t>			less than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&gt;</a:t>
            </a:r>
            <a:r>
              <a:rPr lang="en-US" sz="2000">
                <a:solidFill>
                  <a:schemeClr val="hlink"/>
                </a:solidFill>
              </a:rPr>
              <a:t>			greater than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&lt;=</a:t>
            </a:r>
            <a:r>
              <a:rPr lang="en-US" sz="2000">
                <a:solidFill>
                  <a:schemeClr val="hlink"/>
                </a:solidFill>
              </a:rPr>
              <a:t>		less than or 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&gt;=</a:t>
            </a:r>
            <a:r>
              <a:rPr lang="en-US" sz="2000">
                <a:solidFill>
                  <a:schemeClr val="hlink"/>
                </a:solidFill>
              </a:rPr>
              <a:t>		greater than or equal to</a:t>
            </a:r>
            <a:endParaRPr lang="en-US">
              <a:solidFill>
                <a:schemeClr val="hlink"/>
              </a:solidFill>
            </a:endParaRPr>
          </a:p>
          <a:p>
            <a:pPr lvl="3">
              <a:buFontTx/>
              <a:buNone/>
            </a:pPr>
            <a:endParaRPr lang="en-US"/>
          </a:p>
          <a:p>
            <a:r>
              <a:rPr lang="en-US"/>
              <a:t>Note the difference between the equality operator (</a:t>
            </a:r>
            <a:r>
              <a:rPr lang="en-US">
                <a:latin typeface="Courier New" pitchFamily="-65" charset="0"/>
              </a:rPr>
              <a:t>==</a:t>
            </a:r>
            <a:r>
              <a:rPr lang="en-US"/>
              <a:t>) and the assignment operator (</a:t>
            </a:r>
            <a:r>
              <a:rPr lang="en-US">
                <a:latin typeface="Courier New" pitchFamily="-65" charset="0"/>
              </a:rPr>
              <a:t>=</a:t>
            </a:r>
            <a:r>
              <a:rPr lang="en-US"/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if Statement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490538"/>
          </a:xfrm>
        </p:spPr>
        <p:txBody>
          <a:bodyPr>
            <a:normAutofit lnSpcReduction="10000"/>
          </a:bodyPr>
          <a:lstStyle/>
          <a:p>
            <a:r>
              <a:rPr lang="en-US"/>
              <a:t>An example of an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statement: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949450" y="1828800"/>
            <a:ext cx="643255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(sum &gt; MAX)</a:t>
            </a:r>
          </a:p>
          <a:p>
            <a:r>
              <a:rPr lang="en-US" sz="2000" b="1">
                <a:latin typeface="Courier New" pitchFamily="-65" charset="0"/>
              </a:rPr>
              <a:t>   delta = sum - MAX;</a:t>
            </a:r>
          </a:p>
          <a:p>
            <a:r>
              <a:rPr lang="en-US" sz="2000" b="1">
                <a:latin typeface="Courier New" pitchFamily="-65" charset="0"/>
              </a:rPr>
              <a:t>System.out.println ("The sum is " + sum);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990600" y="3124200"/>
            <a:ext cx="784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First the condition is evaluated -- the value of </a:t>
            </a:r>
            <a:r>
              <a:rPr lang="en-US" b="1">
                <a:latin typeface="Courier New" pitchFamily="-65" charset="0"/>
              </a:rPr>
              <a:t>sum</a:t>
            </a:r>
            <a:r>
              <a:rPr lang="en-US" b="1">
                <a:latin typeface="Arial" pitchFamily="-65" charset="0"/>
              </a:rPr>
              <a:t> is either greater than the value of </a:t>
            </a:r>
            <a:r>
              <a:rPr lang="en-US" b="1">
                <a:latin typeface="Courier New" pitchFamily="-65" charset="0"/>
              </a:rPr>
              <a:t>MAX</a:t>
            </a:r>
            <a:r>
              <a:rPr lang="en-US" b="1">
                <a:latin typeface="Arial" pitchFamily="-65" charset="0"/>
              </a:rPr>
              <a:t>, or it is not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condition is true, the assignment statement is executed -- if it isn’t, it is skipped.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Either way, the call to </a:t>
            </a:r>
            <a:r>
              <a:rPr lang="en-US" b="1">
                <a:latin typeface="Courier New" pitchFamily="-65" charset="0"/>
              </a:rPr>
              <a:t>println</a:t>
            </a:r>
            <a:r>
              <a:rPr lang="en-US" b="1">
                <a:latin typeface="Arial" pitchFamily="-65" charset="0"/>
              </a:rPr>
              <a:t> is executed next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utoUpdateAnimBg="0"/>
      <p:bldP spid="97285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Java we'll need to learn first is:</a:t>
            </a:r>
          </a:p>
          <a:p>
            <a:endParaRPr lang="en-US" dirty="0" smtClean="0"/>
          </a:p>
          <a:p>
            <a:r>
              <a:rPr lang="en-US" dirty="0" smtClean="0"/>
              <a:t>The core language</a:t>
            </a:r>
          </a:p>
          <a:p>
            <a:r>
              <a:rPr lang="en-US" dirty="0" smtClean="0"/>
              <a:t>Collections</a:t>
            </a:r>
          </a:p>
          <a:p>
            <a:r>
              <a:rPr lang="en-US" dirty="0" smtClean="0"/>
              <a:t>IO</a:t>
            </a:r>
          </a:p>
          <a:p>
            <a:r>
              <a:rPr lang="en-US" dirty="0" smtClean="0"/>
              <a:t>String handling</a:t>
            </a:r>
          </a:p>
          <a:p>
            <a:r>
              <a:rPr lang="en-US" dirty="0" smtClean="0"/>
              <a:t>We will not need to learn </a:t>
            </a:r>
            <a:r>
              <a:rPr lang="en-US" dirty="0" err="1" smtClean="0"/>
              <a:t>Servlets</a:t>
            </a:r>
            <a:r>
              <a:rPr lang="en-US" dirty="0" smtClean="0"/>
              <a:t> or Swing or a few other java concepts as this is about developing for android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for Android is specific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import </a:t>
            </a:r>
            <a:r>
              <a:rPr lang="en-US" sz="1800" dirty="0" err="1"/>
              <a:t>java.util.Scanner</a:t>
            </a:r>
            <a:r>
              <a:rPr lang="en-US" sz="18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public class Age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public static void main (String[] </a:t>
            </a:r>
            <a:r>
              <a:rPr lang="en-US" sz="1800" dirty="0" err="1"/>
              <a:t>args</a:t>
            </a:r>
            <a:r>
              <a:rPr lang="en-US" sz="1800" dirty="0"/>
              <a:t>)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final </a:t>
            </a:r>
            <a:r>
              <a:rPr lang="en-US" sz="1800" dirty="0" err="1"/>
              <a:t>int</a:t>
            </a:r>
            <a:r>
              <a:rPr lang="en-US" sz="1800" dirty="0"/>
              <a:t> MINOR = 21;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Scanner scan = new Scanner (</a:t>
            </a:r>
            <a:r>
              <a:rPr lang="en-US" sz="1800" dirty="0" err="1"/>
              <a:t>System.in</a:t>
            </a:r>
            <a:r>
              <a:rPr lang="en-US" sz="1800" dirty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</a:t>
            </a:r>
            <a:r>
              <a:rPr lang="en-US" sz="1800" dirty="0" err="1"/>
              <a:t>System.out.print</a:t>
            </a:r>
            <a:r>
              <a:rPr lang="en-US" sz="1800" dirty="0"/>
              <a:t> ("Enter your age: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</a:t>
            </a:r>
            <a:r>
              <a:rPr lang="en-US" sz="1800" dirty="0" err="1"/>
              <a:t>int</a:t>
            </a:r>
            <a:r>
              <a:rPr lang="en-US" sz="1800" dirty="0"/>
              <a:t> age = </a:t>
            </a:r>
            <a:r>
              <a:rPr lang="en-US" sz="1800" dirty="0" err="1"/>
              <a:t>scan.nextInt</a:t>
            </a:r>
            <a:r>
              <a:rPr lang="en-US" sz="1800" dirty="0"/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</a:t>
            </a:r>
            <a:r>
              <a:rPr lang="en-US" sz="1800" dirty="0" err="1"/>
              <a:t>System.out.println</a:t>
            </a:r>
            <a:r>
              <a:rPr lang="en-US" sz="1800" dirty="0"/>
              <a:t> ("You entered: " + age);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if (age &lt; MINOR)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   </a:t>
            </a:r>
            <a:r>
              <a:rPr lang="en-US" sz="1800" dirty="0" err="1"/>
              <a:t>System.out.println</a:t>
            </a:r>
            <a:r>
              <a:rPr lang="en-US" sz="1800" dirty="0"/>
              <a:t> ("Youth is a wonderful thing. Enjoy.");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   </a:t>
            </a:r>
            <a:r>
              <a:rPr lang="en-US" sz="1800" dirty="0" err="1"/>
              <a:t>System.out.println</a:t>
            </a:r>
            <a:r>
              <a:rPr lang="en-US" sz="1800" dirty="0"/>
              <a:t> ("Age is a state of mind.");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Relational Operators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5532437" cy="4114800"/>
          </a:xfrm>
        </p:spPr>
        <p:txBody>
          <a:bodyPr/>
          <a:lstStyle/>
          <a:p>
            <a:pPr>
              <a:buFont typeface="Wingdings" pitchFamily="-84" charset="2"/>
              <a:buNone/>
            </a:pPr>
            <a:r>
              <a:rPr lang="en-GB" sz="2400"/>
              <a:t>==	Equal (careful)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!=		Not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&gt;=	Greater than or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&lt;=	Less than or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&gt;		Greater than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&lt;		Less than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If… else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The if … else statement evaluates an expression and performs one action if that evaluation is true or a different action if it is false.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  <a:latin typeface="Times New Roman" pitchFamily="-84" charset="0"/>
              </a:rPr>
              <a:t>	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if (x != oldx)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System.out.print(“x was changed”);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System.out.print(“x is unchanged”);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Nested if … else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239000" cy="4114800"/>
          </a:xfrm>
        </p:spPr>
        <p:txBody>
          <a:bodyPr/>
          <a:lstStyle/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 ( myVal &gt; 100 )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remainderOn == true)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  myVal = mVal % 100;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else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myVal = myVal / 100.0;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System.out.print(“myVal is in range”);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else if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GB" sz="2400"/>
              <a:t>Useful for choosing between alternatives: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 ( n == 1 )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execute code block #1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if ( j == 2 )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execute code block #2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if all previous tests have failed, execute code block #3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Warning…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  <a:latin typeface="Courier New" pitchFamily="-84" charset="0"/>
              </a:rPr>
              <a:t>WRONG!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if( i == j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j == k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   “i equals k”);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  else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 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“i is not equal 	to j”);	</a:t>
            </a:r>
          </a:p>
          <a:p>
            <a:pPr>
              <a:buFont typeface="Wingdings" pitchFamily="-84" charset="2"/>
              <a:buNone/>
            </a:pPr>
            <a:endParaRPr lang="en-GB" sz="2000">
              <a:solidFill>
                <a:schemeClr val="hlink"/>
              </a:solidFill>
              <a:latin typeface="Times New Roman" pitchFamily="-84" charset="0"/>
            </a:endParaRP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GB" sz="2000">
                <a:solidFill>
                  <a:srgbClr val="00CC00"/>
                </a:solidFill>
                <a:latin typeface="Courier New" pitchFamily="-84" charset="0"/>
              </a:rPr>
              <a:t>CORRECT!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if( i == j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j == k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    “i equals k”);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System.out.print(“i is not equal to j”);	// Correct!</a:t>
            </a:r>
          </a:p>
          <a:p>
            <a:pPr>
              <a:buFont typeface="Wingdings" pitchFamily="-84" charset="2"/>
              <a:buNone/>
            </a:pPr>
            <a:endParaRPr lang="en-GB" sz="2000">
              <a:solidFill>
                <a:srgbClr val="FF9900"/>
              </a:solidFill>
              <a:latin typeface="Courier New" pitchFamily="-84" charset="0"/>
            </a:endParaRPr>
          </a:p>
          <a:p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n-GB"/>
              <a:t>The switch Statement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50292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switch ( n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case 1: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execute code block #1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case 2: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execute code block #2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default: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if all previous tests fail then        	//execute code block #4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Java has a </a:t>
            </a:r>
            <a:r>
              <a:rPr lang="en-US" i="1"/>
              <a:t>conditional operator</a:t>
            </a:r>
            <a:r>
              <a:rPr lang="en-US"/>
              <a:t> that uses a boolean condition to determine which of two expressions is evaluated</a:t>
            </a:r>
          </a:p>
          <a:p>
            <a:pPr>
              <a:spcBef>
                <a:spcPct val="75000"/>
              </a:spcBef>
            </a:pPr>
            <a:r>
              <a:rPr lang="en-US"/>
              <a:t>Its syntax is: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>
                <a:latin typeface="Courier New" pitchFamily="-65" charset="0"/>
              </a:rPr>
              <a:t> ?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expression1</a:t>
            </a:r>
            <a:r>
              <a:rPr lang="en-US">
                <a:latin typeface="Courier New" pitchFamily="-65" charset="0"/>
              </a:rPr>
              <a:t> :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expression2</a:t>
            </a:r>
            <a:endParaRPr lang="en-US" sz="2000" i="1">
              <a:solidFill>
                <a:srgbClr val="FFFF99"/>
              </a:solidFill>
              <a:latin typeface="Courier New" pitchFamily="-65" charset="0"/>
            </a:endParaRPr>
          </a:p>
          <a:p>
            <a:pPr>
              <a:spcBef>
                <a:spcPct val="75000"/>
              </a:spcBef>
            </a:pPr>
            <a:r>
              <a:rPr lang="en-US"/>
              <a:t>If the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/>
              <a:t> is true,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expression1</a:t>
            </a:r>
            <a:r>
              <a:rPr lang="en-US"/>
              <a:t> is evaluated;  if it is false,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expression2</a:t>
            </a:r>
            <a:r>
              <a:rPr lang="en-US"/>
              <a:t> is evaluated</a:t>
            </a:r>
          </a:p>
          <a:p>
            <a:pPr>
              <a:spcBef>
                <a:spcPct val="75000"/>
              </a:spcBef>
            </a:pPr>
            <a:r>
              <a:rPr lang="en-US"/>
              <a:t>The value of the entire conditional operator is the value of the selected expression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pPr>
              <a:spcBef>
                <a:spcPct val="75000"/>
              </a:spcBef>
            </a:pPr>
            <a:r>
              <a:rPr lang="en-US"/>
              <a:t>The conditional operator is similar to an </a:t>
            </a:r>
            <a:r>
              <a:rPr lang="en-US">
                <a:latin typeface="Courier New" pitchFamily="-65" charset="0"/>
              </a:rPr>
              <a:t>if-else</a:t>
            </a:r>
            <a:r>
              <a:rPr lang="en-US"/>
              <a:t> statement, except that it is an expression that returns a value</a:t>
            </a:r>
          </a:p>
          <a:p>
            <a:pPr>
              <a:spcBef>
                <a:spcPct val="75000"/>
              </a:spcBef>
            </a:pPr>
            <a:r>
              <a:rPr lang="en-US"/>
              <a:t>For example:</a:t>
            </a:r>
          </a:p>
          <a:p>
            <a:pPr>
              <a:spcBef>
                <a:spcPct val="75000"/>
              </a:spcBef>
              <a:buFontTx/>
              <a:buNone/>
            </a:pPr>
            <a:r>
              <a:rPr lang="en-US" sz="2000">
                <a:latin typeface="Courier New" pitchFamily="-65" charset="0"/>
              </a:rPr>
              <a:t>		larger = ((num1 &gt; num2) ? num1 : num2);</a:t>
            </a:r>
          </a:p>
          <a:p>
            <a:pPr>
              <a:spcBef>
                <a:spcPct val="75000"/>
              </a:spcBef>
            </a:pPr>
            <a:r>
              <a:rPr lang="en-US"/>
              <a:t>If </a:t>
            </a:r>
            <a:r>
              <a:rPr lang="en-US">
                <a:latin typeface="Courier New" pitchFamily="-65" charset="0"/>
              </a:rPr>
              <a:t>num1</a:t>
            </a:r>
            <a:r>
              <a:rPr lang="en-US"/>
              <a:t> is greater than </a:t>
            </a:r>
            <a:r>
              <a:rPr lang="en-US">
                <a:latin typeface="Courier New" pitchFamily="-65" charset="0"/>
              </a:rPr>
              <a:t>num2</a:t>
            </a:r>
            <a:r>
              <a:rPr lang="en-US"/>
              <a:t>, then </a:t>
            </a:r>
            <a:r>
              <a:rPr lang="en-US">
                <a:latin typeface="Courier New" pitchFamily="-65" charset="0"/>
              </a:rPr>
              <a:t>num1</a:t>
            </a:r>
            <a:r>
              <a:rPr lang="en-US"/>
              <a:t> is assigned to </a:t>
            </a:r>
            <a:r>
              <a:rPr lang="en-US">
                <a:latin typeface="Courier New" pitchFamily="-65" charset="0"/>
              </a:rPr>
              <a:t>larger</a:t>
            </a:r>
            <a:r>
              <a:rPr lang="en-US"/>
              <a:t>;  otherwise, </a:t>
            </a:r>
            <a:r>
              <a:rPr lang="en-US">
                <a:latin typeface="Courier New" pitchFamily="-65" charset="0"/>
              </a:rPr>
              <a:t>num2</a:t>
            </a:r>
            <a:r>
              <a:rPr lang="en-US"/>
              <a:t> is assigned to </a:t>
            </a:r>
            <a:r>
              <a:rPr lang="en-US">
                <a:latin typeface="Courier New" pitchFamily="-65" charset="0"/>
              </a:rPr>
              <a:t>larger</a:t>
            </a:r>
          </a:p>
          <a:p>
            <a:pPr>
              <a:spcBef>
                <a:spcPct val="75000"/>
              </a:spcBef>
            </a:pPr>
            <a:r>
              <a:rPr lang="en-US"/>
              <a:t>The conditional operator is </a:t>
            </a:r>
            <a:r>
              <a:rPr lang="en-US" i="1"/>
              <a:t>ternary</a:t>
            </a:r>
            <a:r>
              <a:rPr lang="en-US"/>
              <a:t> because it requires three operands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69938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Another example: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371600" y="19050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800" b="1">
              <a:latin typeface="Arial" pitchFamily="-65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000" b="1">
                <a:latin typeface="Courier New" pitchFamily="-65" charset="0"/>
              </a:rPr>
              <a:t>System.out.println ("Your change is " + count +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000" b="1">
                <a:latin typeface="Courier New" pitchFamily="-65" charset="0"/>
              </a:rPr>
              <a:t>   ((count == 1) ? "Dime" : "Dimes"));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sz="800" b="1">
              <a:latin typeface="Arial" pitchFamily="-65" charset="0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990600" y="3276600"/>
            <a:ext cx="792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</a:t>
            </a:r>
            <a:r>
              <a:rPr lang="en-US" b="1">
                <a:latin typeface="Courier New" pitchFamily="-65" charset="0"/>
              </a:rPr>
              <a:t>count</a:t>
            </a:r>
            <a:r>
              <a:rPr lang="en-US" b="1">
                <a:latin typeface="Arial" pitchFamily="-65" charset="0"/>
              </a:rPr>
              <a:t> equals 1, then </a:t>
            </a:r>
            <a:r>
              <a:rPr lang="en-US" b="1">
                <a:latin typeface="Courier New" pitchFamily="-65" charset="0"/>
              </a:rPr>
              <a:t>"Dime"</a:t>
            </a:r>
            <a:r>
              <a:rPr lang="en-US" b="1">
                <a:latin typeface="Arial" pitchFamily="-65" charset="0"/>
              </a:rPr>
              <a:t> is printed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</a:t>
            </a:r>
            <a:r>
              <a:rPr lang="en-US" b="1">
                <a:latin typeface="Courier New" pitchFamily="-65" charset="0"/>
              </a:rPr>
              <a:t>count</a:t>
            </a:r>
            <a:r>
              <a:rPr lang="en-US" b="1">
                <a:latin typeface="Arial" pitchFamily="-65" charset="0"/>
              </a:rPr>
              <a:t> is anything other than 1, then </a:t>
            </a:r>
            <a:r>
              <a:rPr lang="en-US" b="1">
                <a:latin typeface="Courier New" pitchFamily="-65" charset="0"/>
              </a:rPr>
              <a:t>"Dimes"</a:t>
            </a:r>
            <a:r>
              <a:rPr lang="en-US" b="1">
                <a:latin typeface="Arial" pitchFamily="-65" charset="0"/>
              </a:rPr>
              <a:t> is printed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6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utoUpdateAnimBg="0"/>
      <p:bldP spid="10650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 write simple code</a:t>
            </a:r>
          </a:p>
          <a:p>
            <a:r>
              <a:rPr lang="en-US" dirty="0" smtClean="0"/>
              <a:t>Learn to understand complex code</a:t>
            </a:r>
          </a:p>
          <a:p>
            <a:r>
              <a:rPr lang="en-US" dirty="0" smtClean="0"/>
              <a:t>Understand and accept encapsulation and be able to use the android libraries</a:t>
            </a:r>
          </a:p>
          <a:p>
            <a:r>
              <a:rPr lang="en-US" dirty="0" smtClean="0"/>
              <a:t>Get experience at troubleshooting</a:t>
            </a:r>
          </a:p>
          <a:p>
            <a:r>
              <a:rPr lang="en-US" dirty="0" smtClean="0"/>
              <a:t>Get one app under our belts</a:t>
            </a:r>
          </a:p>
          <a:p>
            <a:r>
              <a:rPr lang="en-US" dirty="0" smtClean="0"/>
              <a:t>Have realistic expectations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an intro course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</a:p>
          <a:p>
            <a:r>
              <a:rPr lang="en-US" dirty="0" smtClean="0"/>
              <a:t>While </a:t>
            </a:r>
          </a:p>
          <a:p>
            <a:r>
              <a:rPr lang="en-US" dirty="0" smtClean="0"/>
              <a:t>Do While</a:t>
            </a:r>
          </a:p>
          <a:p>
            <a:r>
              <a:rPr lang="en-US" dirty="0" smtClean="0"/>
              <a:t>For in/ For Each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</a:t>
            </a:r>
            <a:r>
              <a:rPr lang="en-GB">
                <a:solidFill>
                  <a:srgbClr val="FF9900"/>
                </a:solidFill>
              </a:rPr>
              <a:t> for</a:t>
            </a:r>
            <a:r>
              <a:rPr lang="en-GB"/>
              <a:t> loop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000"/>
              <a:t>Loop n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for ( i = 0; i &lt; n; n++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this code body will execute n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ifrom  0 to n-1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GB" sz="2000"/>
              <a:t>Nested for: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for ( j = 0; j &lt; 10; j++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for ( i = 0; i &lt; 20; i++ ){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// this code body will execute 200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-84" charset="2"/>
              <a:buNone/>
            </a:pPr>
            <a:r>
              <a:rPr lang="en-GB" sz="2000"/>
              <a:t>	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while loops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772400" cy="2133600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= 10;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sz="24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while(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&lt; 20 )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System.out.print("value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of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: " +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++;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System.out.print("\n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");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}</a:t>
            </a:r>
          </a:p>
          <a:p>
            <a:pPr lvl="1">
              <a:lnSpc>
                <a:spcPct val="90000"/>
              </a:lnSpc>
            </a:pPr>
            <a:endParaRPr lang="en-GB" sz="2400" dirty="0">
              <a:solidFill>
                <a:srgbClr val="FF9900"/>
              </a:solidFill>
              <a:latin typeface="Courier New" pitchFamily="-84" charset="0"/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295400" y="4495800"/>
            <a:ext cx="7543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minimum number of times the loop is executed?</a:t>
            </a:r>
          </a:p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maximum number of times?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 {… } while loops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2400" cy="1981200"/>
          </a:xfrm>
        </p:spPr>
        <p:txBody>
          <a:bodyPr>
            <a:normAutofit fontScale="92500" lnSpcReduction="20000"/>
          </a:bodyPr>
          <a:lstStyle/>
          <a:p>
            <a:pPr lvl="1">
              <a:buFontTx/>
              <a:buNone/>
            </a:pP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= 10;</a:t>
            </a:r>
          </a:p>
          <a:p>
            <a:pPr lvl="1">
              <a:buFontTx/>
              <a:buNone/>
            </a:pPr>
            <a:endParaRPr lang="en-GB" sz="20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do{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System.out.print("value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of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: " +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);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++;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System.out.print("\n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");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}while(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smtClean="0">
                <a:solidFill>
                  <a:srgbClr val="FF9900"/>
                </a:solidFill>
                <a:latin typeface="Courier New" pitchFamily="-84" charset="0"/>
              </a:rPr>
              <a:t> &lt; 20 );</a:t>
            </a:r>
            <a:endParaRPr lang="en-GB" sz="2000" dirty="0">
              <a:solidFill>
                <a:srgbClr val="FF9900"/>
              </a:solidFill>
              <a:latin typeface="Courier New" pitchFamily="-84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219200" y="4267200"/>
            <a:ext cx="7620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minimum number of times the loop is executed?</a:t>
            </a:r>
          </a:p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maximum number of times?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Break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361237" cy="4114800"/>
          </a:xfrm>
        </p:spPr>
        <p:txBody>
          <a:bodyPr/>
          <a:lstStyle/>
          <a:p>
            <a:r>
              <a:rPr lang="en-GB" sz="2800" dirty="0"/>
              <a:t>A break statement causes an  exit from the </a:t>
            </a:r>
            <a:r>
              <a:rPr lang="en-GB" sz="2800" dirty="0">
                <a:solidFill>
                  <a:schemeClr val="hlink"/>
                </a:solidFill>
              </a:rPr>
              <a:t>innermost </a:t>
            </a:r>
            <a:r>
              <a:rPr lang="en-GB" sz="2800" dirty="0"/>
              <a:t>containing </a:t>
            </a:r>
            <a:r>
              <a:rPr lang="en-GB" sz="2800" dirty="0">
                <a:solidFill>
                  <a:schemeClr val="hlink"/>
                </a:solidFill>
              </a:rPr>
              <a:t>while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hlink"/>
                </a:solidFill>
              </a:rPr>
              <a:t>do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hlink"/>
                </a:solidFill>
              </a:rPr>
              <a:t>for</a:t>
            </a:r>
            <a:r>
              <a:rPr lang="en-GB" sz="2800" dirty="0"/>
              <a:t> or </a:t>
            </a:r>
            <a:r>
              <a:rPr lang="en-GB" sz="2800" dirty="0">
                <a:solidFill>
                  <a:schemeClr val="hlink"/>
                </a:solidFill>
              </a:rPr>
              <a:t>switch</a:t>
            </a:r>
            <a:r>
              <a:rPr lang="en-GB" sz="2800" dirty="0"/>
              <a:t> statement.</a:t>
            </a:r>
            <a:endParaRPr lang="en-GB" sz="2800" dirty="0">
              <a:latin typeface="Times New Roman" pitchFamily="-84" charset="0"/>
            </a:endParaRP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for (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= 0;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&lt;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20,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++ ) {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if (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I =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=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15 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) 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{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}	// program jumps here after break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Continue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Can only be used with while, do or for.</a:t>
            </a:r>
          </a:p>
          <a:p>
            <a:r>
              <a:rPr lang="en-GB" sz="2400" dirty="0"/>
              <a:t>The continue statement causes the innermost loop to start the next iteration immediately</a:t>
            </a:r>
          </a:p>
          <a:p>
            <a:pPr lvl="1">
              <a:buFontTx/>
              <a:buNone/>
            </a:pP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for (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= 0;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&lt; 20;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++ ) {</a:t>
            </a:r>
          </a:p>
          <a:p>
            <a:pPr lvl="1">
              <a:buFontTx/>
              <a:buNone/>
            </a:pP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	if (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I == 15 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) continue;</a:t>
            </a:r>
            <a:endParaRPr lang="en-GB" sz="20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}</a:t>
            </a:r>
            <a:endParaRPr lang="en-GB" sz="2000" dirty="0">
              <a:solidFill>
                <a:srgbClr val="FF9900"/>
              </a:solidFill>
              <a:latin typeface="Courier New" pitchFamily="-8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Indentation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2971800"/>
          </a:xfrm>
        </p:spPr>
        <p:txBody>
          <a:bodyPr>
            <a:normAutofit fontScale="92500"/>
          </a:bodyPr>
          <a:lstStyle/>
          <a:p>
            <a:pPr>
              <a:spcBef>
                <a:spcPct val="70000"/>
              </a:spcBef>
            </a:pPr>
            <a:r>
              <a:rPr lang="en-US"/>
              <a:t>The statement controlled by the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 is indented to indicate that relationship</a:t>
            </a:r>
          </a:p>
          <a:p>
            <a:pPr>
              <a:spcBef>
                <a:spcPct val="70000"/>
              </a:spcBef>
            </a:pPr>
            <a:r>
              <a:rPr lang="en-US"/>
              <a:t>The use of a consistent indentation style makes a program easier to read and understand</a:t>
            </a:r>
          </a:p>
          <a:p>
            <a:pPr>
              <a:spcBef>
                <a:spcPct val="70000"/>
              </a:spcBef>
            </a:pPr>
            <a:r>
              <a:rPr lang="en-US"/>
              <a:t>Although it makes no difference to the compiler, proper indentation is crucial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133600" y="4343400"/>
            <a:ext cx="5715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"Always code as if the person who ends up maintaining your code will be a violent psychopath who knows where you live."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	-- Martin Golding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if Statement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r>
              <a:rPr lang="en-US"/>
              <a:t>What do the following statements do?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2482850" y="1828800"/>
            <a:ext cx="3079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(top &gt;= MAXIMUM)</a:t>
            </a:r>
          </a:p>
          <a:p>
            <a:r>
              <a:rPr lang="en-US" sz="2000" b="1">
                <a:latin typeface="Courier New" pitchFamily="-65" charset="0"/>
              </a:rPr>
              <a:t>   top = 0;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676400" y="2590800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Sets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top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to zero if the current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top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is greater than or equal to the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MAXIMUM</a:t>
            </a:r>
            <a:endParaRPr lang="en-US" sz="2000" b="1">
              <a:solidFill>
                <a:schemeClr val="hlink"/>
              </a:solidFill>
              <a:latin typeface="Arial" pitchFamily="-65" charset="0"/>
            </a:endParaRP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2514600" y="3429000"/>
            <a:ext cx="4908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!= stock + warehouse)</a:t>
            </a:r>
          </a:p>
          <a:p>
            <a:r>
              <a:rPr lang="en-US" sz="2000" b="1">
                <a:latin typeface="Courier New" pitchFamily="-65" charset="0"/>
              </a:rPr>
              <a:t>   inventoryError = true;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1676400" y="4251325"/>
            <a:ext cx="678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Sets a flag to true if the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total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is not equal to the sum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stock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and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warehouse</a:t>
            </a:r>
            <a:endParaRPr lang="en-US" sz="2000" b="1">
              <a:solidFill>
                <a:schemeClr val="hlink"/>
              </a:solidFill>
              <a:latin typeface="Arial" pitchFamily="-65" charset="0"/>
            </a:endParaRP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1066800" y="5029200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precedence of the arithmetic operators is higher than the precedence of the equality and relational operators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  <p:bldP spid="98309" grpId="0" autoUpdateAnimBg="0"/>
      <p:bldP spid="98310" grpId="0" autoUpdateAnimBg="0"/>
      <p:bldP spid="98311" grpId="0" autoUpdateAnimBg="0"/>
      <p:bldP spid="98313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Operators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r>
              <a:rPr lang="en-US"/>
              <a:t>Boolean expressions can also use the following </a:t>
            </a:r>
            <a:r>
              <a:rPr lang="en-US" i="1"/>
              <a:t>logical operators</a:t>
            </a:r>
            <a:r>
              <a:rPr lang="en-US"/>
              <a:t>:</a:t>
            </a:r>
          </a:p>
          <a:p>
            <a:pPr lvl="1">
              <a:spcBef>
                <a:spcPct val="60000"/>
              </a:spcBef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!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NOT</a:t>
            </a:r>
          </a:p>
          <a:p>
            <a:pPr lvl="1"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&amp;&amp;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AND</a:t>
            </a:r>
          </a:p>
          <a:p>
            <a:pPr lvl="1"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||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OR</a:t>
            </a:r>
          </a:p>
          <a:p>
            <a:pPr>
              <a:spcBef>
                <a:spcPct val="60000"/>
              </a:spcBef>
            </a:pPr>
            <a:r>
              <a:rPr lang="en-US"/>
              <a:t>They all take boolean operands and produce boolean results</a:t>
            </a:r>
          </a:p>
          <a:p>
            <a:pPr>
              <a:spcBef>
                <a:spcPct val="60000"/>
              </a:spcBef>
            </a:pPr>
            <a:r>
              <a:rPr lang="en-US"/>
              <a:t>Logical NOT is a unary operator (it operates on one operand)</a:t>
            </a:r>
          </a:p>
          <a:p>
            <a:pPr>
              <a:spcBef>
                <a:spcPct val="60000"/>
              </a:spcBef>
            </a:pPr>
            <a:r>
              <a:rPr lang="en-US"/>
              <a:t>Logical AND and logical OR are binary operators (each operates on two operands)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>
            <a:normAutofit fontScale="90000"/>
          </a:bodyPr>
          <a:lstStyle/>
          <a:p>
            <a:r>
              <a:rPr lang="en-US"/>
              <a:t>Logical NOT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778750" cy="2770188"/>
          </a:xfrm>
          <a:noFill/>
          <a:ln/>
        </p:spPr>
        <p:txBody>
          <a:bodyPr lIns="92075" tIns="46038" rIns="92075" bIns="46038"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logical NOT</a:t>
            </a:r>
            <a:r>
              <a:rPr lang="en-US"/>
              <a:t> operation is also called </a:t>
            </a:r>
            <a:r>
              <a:rPr lang="en-US" i="1"/>
              <a:t>logical negation</a:t>
            </a:r>
            <a:r>
              <a:rPr lang="en-US"/>
              <a:t> or </a:t>
            </a:r>
            <a:r>
              <a:rPr lang="en-US" i="1"/>
              <a:t>logical complement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If some boolean condition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is true, then </a:t>
            </a:r>
            <a:r>
              <a:rPr lang="en-US">
                <a:latin typeface="Courier New" pitchFamily="-65" charset="0"/>
              </a:rPr>
              <a:t>!a</a:t>
            </a:r>
            <a:r>
              <a:rPr lang="en-US"/>
              <a:t> is false;  if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is false, then </a:t>
            </a:r>
            <a:r>
              <a:rPr lang="en-US">
                <a:latin typeface="Courier New" pitchFamily="-65" charset="0"/>
              </a:rPr>
              <a:t>!a</a:t>
            </a:r>
            <a:r>
              <a:rPr lang="en-US"/>
              <a:t> is true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Logical expressions can be shown using a </a:t>
            </a:r>
            <a:r>
              <a:rPr lang="en-US" i="1"/>
              <a:t>truth table</a:t>
            </a:r>
          </a:p>
        </p:txBody>
      </p:sp>
      <p:graphicFrame>
        <p:nvGraphicFramePr>
          <p:cNvPr id="90132" name="Group 20"/>
          <p:cNvGraphicFramePr>
            <a:graphicFrameLocks noGrp="1"/>
          </p:cNvGraphicFramePr>
          <p:nvPr>
            <p:ph sz="half" idx="2"/>
          </p:nvPr>
        </p:nvGraphicFramePr>
        <p:xfrm>
          <a:off x="3389313" y="4267200"/>
          <a:ext cx="2763837" cy="1323976"/>
        </p:xfrm>
        <a:graphic>
          <a:graphicData uri="http://schemas.openxmlformats.org/drawingml/2006/table">
            <a:tbl>
              <a:tblPr/>
              <a:tblGrid>
                <a:gridCol w="1382712"/>
                <a:gridCol w="1381125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!a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wheel spokes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 autoUpdateAnimBg="0"/>
      <p:bldP spid="9011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Java </a:t>
            </a:r>
            <a:r>
              <a:rPr lang="en-US" dirty="0" smtClean="0">
                <a:hlinkClick r:id="rId2"/>
              </a:rPr>
              <a:t>Docs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Java Docs for Android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Snippets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the tools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AND and Logical OR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logical AND</a:t>
            </a:r>
            <a:r>
              <a:rPr lang="en-US"/>
              <a:t> expression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>
                <a:latin typeface="Courier New" pitchFamily="-65" charset="0"/>
              </a:rPr>
              <a:t>a &amp;&amp; b</a:t>
            </a:r>
            <a:endParaRPr lang="en-US"/>
          </a:p>
          <a:p>
            <a:pPr>
              <a:spcBef>
                <a:spcPct val="75000"/>
              </a:spcBef>
              <a:buFontTx/>
              <a:buNone/>
            </a:pPr>
            <a:r>
              <a:rPr lang="en-US"/>
              <a:t>	is true if both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b</a:t>
            </a:r>
            <a:r>
              <a:rPr lang="en-US"/>
              <a:t> are true, and false otherwise</a:t>
            </a:r>
          </a:p>
          <a:p>
            <a:pPr>
              <a:spcBef>
                <a:spcPct val="95000"/>
              </a:spcBef>
            </a:pPr>
            <a:r>
              <a:rPr lang="en-US"/>
              <a:t>The </a:t>
            </a:r>
            <a:r>
              <a:rPr lang="en-US" i="1"/>
              <a:t>logical OR</a:t>
            </a:r>
            <a:r>
              <a:rPr lang="en-US"/>
              <a:t> expression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>
                <a:latin typeface="Courier New" pitchFamily="-65" charset="0"/>
              </a:rPr>
              <a:t>a || b</a:t>
            </a:r>
            <a:endParaRPr lang="en-US"/>
          </a:p>
          <a:p>
            <a:pPr>
              <a:spcBef>
                <a:spcPct val="75000"/>
              </a:spcBef>
              <a:buFontTx/>
              <a:buNone/>
            </a:pPr>
            <a:r>
              <a:rPr lang="en-US"/>
              <a:t>	is true if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b</a:t>
            </a:r>
            <a:r>
              <a:rPr lang="en-US"/>
              <a:t> or both are true, and false otherwise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Operators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000125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Expressions that use logical operators can form complex conditions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905000" y="2346325"/>
            <a:ext cx="59753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&lt; MAX+5 &amp;&amp; !found)</a:t>
            </a:r>
          </a:p>
          <a:p>
            <a:r>
              <a:rPr lang="en-US" sz="2000" b="1">
                <a:latin typeface="Courier New" pitchFamily="-65" charset="0"/>
              </a:rPr>
              <a:t>   System.out.println ("Processing…");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990600" y="3352800"/>
            <a:ext cx="792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All logical operators have lower precedence than the relational operators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Logical NOT has higher precedence than logical AND and logical OR</a:t>
            </a:r>
          </a:p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utoUpdateAnimBg="0"/>
      <p:bldP spid="93189" grpId="0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Logical Operators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143000"/>
            <a:ext cx="7924800" cy="2286000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A truth table shows all possible true-false combinations of the terms</a:t>
            </a:r>
          </a:p>
          <a:p>
            <a:pPr>
              <a:spcBef>
                <a:spcPct val="75000"/>
              </a:spcBef>
            </a:pPr>
            <a:r>
              <a:rPr lang="en-US"/>
              <a:t>Since </a:t>
            </a:r>
            <a:r>
              <a:rPr lang="en-US">
                <a:latin typeface="Courier New" pitchFamily="-65" charset="0"/>
              </a:rPr>
              <a:t>&amp;&amp;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||</a:t>
            </a:r>
            <a:r>
              <a:rPr lang="en-US"/>
              <a:t> each have two operands, there are four possible combinations of conditions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b</a:t>
            </a:r>
          </a:p>
        </p:txBody>
      </p:sp>
      <p:graphicFrame>
        <p:nvGraphicFramePr>
          <p:cNvPr id="92196" name="Group 36"/>
          <p:cNvGraphicFramePr>
            <a:graphicFrameLocks noGrp="1"/>
          </p:cNvGraphicFramePr>
          <p:nvPr>
            <p:ph sz="half" idx="2"/>
          </p:nvPr>
        </p:nvGraphicFramePr>
        <p:xfrm>
          <a:off x="2444750" y="3581400"/>
          <a:ext cx="5089525" cy="2438402"/>
        </p:xfrm>
        <a:graphic>
          <a:graphicData uri="http://schemas.openxmlformats.org/drawingml/2006/table">
            <a:tbl>
              <a:tblPr/>
              <a:tblGrid>
                <a:gridCol w="1017588"/>
                <a:gridCol w="1163637"/>
                <a:gridCol w="1454150"/>
                <a:gridCol w="1454150"/>
              </a:tblGrid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 &amp;&amp; 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 || 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wheel spokes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autoUpdateAnimBg="0"/>
      <p:bldP spid="92163" grpId="0" build="p" bldLvl="2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>
            <a:normAutofit fontScale="90000"/>
          </a:bodyPr>
          <a:lstStyle/>
          <a:p>
            <a:r>
              <a:rPr lang="en-US"/>
              <a:t>Boolean Expressions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924800" cy="846138"/>
          </a:xfrm>
          <a:noFill/>
          <a:ln/>
        </p:spPr>
        <p:txBody>
          <a:bodyPr lIns="92075" tIns="46038" rIns="92075" bIns="46038">
            <a:normAutofit lnSpcReduction="10000"/>
          </a:bodyPr>
          <a:lstStyle/>
          <a:p>
            <a:r>
              <a:rPr lang="en-US"/>
              <a:t>Specific expressions can be evaluated using truth tables</a:t>
            </a:r>
          </a:p>
        </p:txBody>
      </p:sp>
      <p:graphicFrame>
        <p:nvGraphicFramePr>
          <p:cNvPr id="95276" name="Group 44"/>
          <p:cNvGraphicFramePr>
            <a:graphicFrameLocks noGrp="1"/>
          </p:cNvGraphicFramePr>
          <p:nvPr>
            <p:ph sz="half" idx="2"/>
          </p:nvPr>
        </p:nvGraphicFramePr>
        <p:xfrm>
          <a:off x="1292225" y="2452688"/>
          <a:ext cx="7470775" cy="2195514"/>
        </p:xfrm>
        <a:graphic>
          <a:graphicData uri="http://schemas.openxmlformats.org/drawingml/2006/table">
            <a:tbl>
              <a:tblPr/>
              <a:tblGrid>
                <a:gridCol w="1755775"/>
                <a:gridCol w="1143000"/>
                <a:gridCol w="1219200"/>
                <a:gridCol w="33528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total &lt; MAX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found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!found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total &lt; MAX &amp;&amp; !found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wheel spokes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 autoUpdateAnimBg="0"/>
      <p:bldP spid="95235" grpId="0" build="p" bldLvl="2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Short-Circuited Operators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2133600"/>
          </a:xfrm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</a:pPr>
            <a:r>
              <a:rPr lang="en-US"/>
              <a:t>The processing of logical AND and logical OR is “short-circuited”</a:t>
            </a:r>
          </a:p>
          <a:p>
            <a:pPr>
              <a:spcBef>
                <a:spcPct val="75000"/>
              </a:spcBef>
            </a:pPr>
            <a:r>
              <a:rPr lang="en-US"/>
              <a:t>If the left operand is sufficient to determine the result, the right operand is not evaluated</a:t>
            </a: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990600" y="44958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This type of processing must be used carefully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905000" y="3413125"/>
            <a:ext cx="5672138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(count != 0 &amp;&amp; total/count &gt; MAX)</a:t>
            </a:r>
          </a:p>
          <a:p>
            <a:r>
              <a:rPr lang="en-US" sz="2000" b="1">
                <a:latin typeface="Courier New" pitchFamily="-65" charset="0"/>
              </a:rPr>
              <a:t>   System.out.println ("Testing…");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autoUpdateAnimBg="0"/>
      <p:bldP spid="94214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if-else Statement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0287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An </a:t>
            </a:r>
            <a:r>
              <a:rPr lang="en-US" i="1"/>
              <a:t>else clause</a:t>
            </a:r>
            <a:r>
              <a:rPr lang="en-US"/>
              <a:t> can be added to an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 to make an </a:t>
            </a:r>
            <a:r>
              <a:rPr lang="en-US" i="1"/>
              <a:t>if-else statement</a:t>
            </a:r>
            <a:endParaRPr lang="en-US">
              <a:latin typeface="Courier New" pitchFamily="-65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321050" y="2286000"/>
            <a:ext cx="262255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statement1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statement2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990600" y="3886200"/>
            <a:ext cx="784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Arial" pitchFamily="-65" charset="0"/>
              </a:rPr>
              <a:t> is true,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statement1</a:t>
            </a:r>
            <a:r>
              <a:rPr lang="en-US" b="1">
                <a:latin typeface="Arial" pitchFamily="-65" charset="0"/>
              </a:rPr>
              <a:t> is executed;  if the condition is false,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statement2</a:t>
            </a:r>
            <a:r>
              <a:rPr lang="en-US" b="1">
                <a:latin typeface="Arial" pitchFamily="-65" charset="0"/>
              </a:rPr>
              <a:t> is executed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One or the other will be executed, but not both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endParaRPr lang="en-US" b="1">
              <a:latin typeface="Courier New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8" grpId="0" build="p" bldLvl="2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import </a:t>
            </a:r>
            <a:r>
              <a:rPr lang="en-US" sz="2000" dirty="0" err="1"/>
              <a:t>java.text.NumberFormat</a:t>
            </a:r>
            <a:r>
              <a:rPr lang="en-US" sz="2000" dirty="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import </a:t>
            </a:r>
            <a:r>
              <a:rPr lang="en-US" sz="2000" dirty="0" err="1"/>
              <a:t>java.util.Scanner</a:t>
            </a:r>
            <a:r>
              <a:rPr lang="en-US" sz="2000" dirty="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public class Wages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public static void main (String[] </a:t>
            </a:r>
            <a:r>
              <a:rPr lang="en-US" sz="2000" dirty="0" err="1"/>
              <a:t>args</a:t>
            </a:r>
            <a:r>
              <a:rPr lang="en-US" sz="2000" dirty="0"/>
              <a:t>)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final double RATE = 8.25;  // regular pay rate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final </a:t>
            </a:r>
            <a:r>
              <a:rPr lang="en-US" sz="2000" dirty="0" err="1"/>
              <a:t>int</a:t>
            </a:r>
            <a:r>
              <a:rPr lang="en-US" sz="2000" dirty="0"/>
              <a:t> STANDARD = 40;   // standard hours in a work week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Scanner scan = new Scanner (</a:t>
            </a:r>
            <a:r>
              <a:rPr lang="en-US" sz="2000" dirty="0" err="1"/>
              <a:t>System.in</a:t>
            </a:r>
            <a:r>
              <a:rPr lang="en-US" sz="2000" dirty="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double pay = 0.0;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System.out.print</a:t>
            </a:r>
            <a:r>
              <a:rPr lang="en-US" sz="2000" dirty="0"/>
              <a:t> ("Enter the number of hours worked: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int</a:t>
            </a:r>
            <a:r>
              <a:rPr lang="en-US" sz="2000" dirty="0"/>
              <a:t> hours = </a:t>
            </a:r>
            <a:r>
              <a:rPr lang="en-US" sz="2000" dirty="0" err="1"/>
              <a:t>scan.nextInt</a:t>
            </a:r>
            <a:r>
              <a:rPr lang="en-US" sz="2000" dirty="0"/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System.out.println</a:t>
            </a:r>
            <a:r>
              <a:rPr lang="en-US" sz="2000" dirty="0"/>
              <a:t> ();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r:id="rId2" action="ppaction://hlinkfile"/>
              </a:rPr>
              <a:t>Wages.java</a:t>
            </a:r>
            <a:endParaRPr lang="en-US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// Pay overtime at "time and a half"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if (hours &gt; STANDARD)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pay = STANDARD * RATE + (hours-STANDARD) * (RATE * 1.5);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pay = hours * RATE;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</a:t>
            </a:r>
            <a:r>
              <a:rPr lang="en-US" dirty="0" err="1"/>
              <a:t>NumberFormat</a:t>
            </a:r>
            <a:r>
              <a:rPr lang="en-US" dirty="0"/>
              <a:t> </a:t>
            </a:r>
            <a:r>
              <a:rPr lang="en-US" dirty="0" err="1"/>
              <a:t>fmt</a:t>
            </a:r>
            <a:r>
              <a:rPr lang="en-US" dirty="0"/>
              <a:t> = </a:t>
            </a:r>
            <a:r>
              <a:rPr lang="en-US" dirty="0" err="1"/>
              <a:t>NumberFormat.getCurrencyInstance</a:t>
            </a:r>
            <a:r>
              <a:rPr lang="en-US" dirty="0"/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</a:t>
            </a:r>
            <a:r>
              <a:rPr lang="en-US" dirty="0" err="1"/>
              <a:t>System.out.println</a:t>
            </a:r>
            <a:r>
              <a:rPr lang="en-US" dirty="0"/>
              <a:t> ("Gross earnings: " + </a:t>
            </a:r>
            <a:r>
              <a:rPr lang="en-US" dirty="0" err="1"/>
              <a:t>fmt.format(pay</a:t>
            </a:r>
            <a:r>
              <a:rPr lang="en-US" dirty="0"/>
              <a:t>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an if-else statement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048000" y="1295400"/>
            <a:ext cx="2057400" cy="1752600"/>
            <a:chOff x="2160" y="864"/>
            <a:chExt cx="1296" cy="1104"/>
          </a:xfrm>
        </p:grpSpPr>
        <p:sp>
          <p:nvSpPr>
            <p:cNvPr id="24599" name="AutoShape 23"/>
            <p:cNvSpPr>
              <a:spLocks noChangeArrowheads="1"/>
            </p:cNvSpPr>
            <p:nvPr/>
          </p:nvSpPr>
          <p:spPr bwMode="auto">
            <a:xfrm>
              <a:off x="2160" y="1296"/>
              <a:ext cx="1296" cy="672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2408" y="1420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24601" name="AutoShape 25"/>
            <p:cNvCxnSpPr>
              <a:cxnSpLocks noChangeShapeType="1"/>
            </p:cNvCxnSpPr>
            <p:nvPr/>
          </p:nvCxnSpPr>
          <p:spPr bwMode="auto">
            <a:xfrm>
              <a:off x="2808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cxnSp>
        <p:nvCxnSpPr>
          <p:cNvPr id="24602" name="AutoShape 26"/>
          <p:cNvCxnSpPr>
            <a:cxnSpLocks noChangeShapeType="1"/>
          </p:cNvCxnSpPr>
          <p:nvPr/>
        </p:nvCxnSpPr>
        <p:spPr bwMode="auto">
          <a:xfrm>
            <a:off x="4076700" y="4329113"/>
            <a:ext cx="0" cy="10810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lg" len="med"/>
          </a:ln>
          <a:effectLst/>
        </p:spPr>
      </p:cxn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3276600" y="3048000"/>
            <a:ext cx="1600200" cy="1295400"/>
            <a:chOff x="2064" y="1920"/>
            <a:chExt cx="1008" cy="816"/>
          </a:xfrm>
        </p:grpSpPr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2064" y="2496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6" name="Text Box 30"/>
            <p:cNvSpPr txBox="1">
              <a:spLocks noChangeArrowheads="1"/>
            </p:cNvSpPr>
            <p:nvPr/>
          </p:nvSpPr>
          <p:spPr bwMode="auto">
            <a:xfrm>
              <a:off x="2097" y="2496"/>
              <a:ext cx="944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statement1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24607" name="AutoShape 31"/>
            <p:cNvCxnSpPr>
              <a:cxnSpLocks noChangeShapeType="1"/>
              <a:stCxn id="24599" idx="2"/>
              <a:endCxn id="24605" idx="0"/>
            </p:cNvCxnSpPr>
            <p:nvPr/>
          </p:nvCxnSpPr>
          <p:spPr bwMode="auto">
            <a:xfrm>
              <a:off x="2568" y="1920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24608" name="Text Box 32"/>
            <p:cNvSpPr txBox="1">
              <a:spLocks noChangeArrowheads="1"/>
            </p:cNvSpPr>
            <p:nvPr/>
          </p:nvSpPr>
          <p:spPr bwMode="auto">
            <a:xfrm>
              <a:off x="2587" y="2064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24618" name="AutoShape 42"/>
          <p:cNvCxnSpPr>
            <a:cxnSpLocks noChangeShapeType="1"/>
            <a:stCxn id="24615" idx="2"/>
          </p:cNvCxnSpPr>
          <p:nvPr/>
        </p:nvCxnSpPr>
        <p:spPr bwMode="auto">
          <a:xfrm rot="5400000">
            <a:off x="4775200" y="3668713"/>
            <a:ext cx="547687" cy="1868488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/>
            <a:tailEnd type="none" w="lg" len="med"/>
          </a:ln>
          <a:effectLst/>
        </p:spPr>
      </p:cxn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5105400" y="2514600"/>
            <a:ext cx="1676400" cy="1828800"/>
            <a:chOff x="3216" y="1584"/>
            <a:chExt cx="1056" cy="1152"/>
          </a:xfrm>
        </p:grpSpPr>
        <p:sp>
          <p:nvSpPr>
            <p:cNvPr id="24610" name="Text Box 34"/>
            <p:cNvSpPr txBox="1">
              <a:spLocks noChangeArrowheads="1"/>
            </p:cNvSpPr>
            <p:nvPr/>
          </p:nvSpPr>
          <p:spPr bwMode="auto">
            <a:xfrm>
              <a:off x="3777" y="2064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24611" name="AutoShape 35"/>
            <p:cNvCxnSpPr>
              <a:cxnSpLocks noChangeShapeType="1"/>
              <a:endCxn id="24615" idx="0"/>
            </p:cNvCxnSpPr>
            <p:nvPr/>
          </p:nvCxnSpPr>
          <p:spPr bwMode="auto">
            <a:xfrm rot="16200000" flipH="1">
              <a:off x="3037" y="1763"/>
              <a:ext cx="912" cy="553"/>
            </a:xfrm>
            <a:prstGeom prst="bentConnector3">
              <a:avLst>
                <a:gd name="adj1" fmla="val -5"/>
              </a:avLst>
            </a:prstGeom>
            <a:noFill/>
            <a:ln w="31750">
              <a:solidFill>
                <a:srgbClr val="FF0000"/>
              </a:solidFill>
              <a:miter lim="800000"/>
              <a:headEnd/>
              <a:tailEnd type="triangle" w="lg" len="med"/>
            </a:ln>
            <a:effectLst/>
          </p:spPr>
        </p:cxn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3264" y="2496"/>
              <a:ext cx="1008" cy="240"/>
              <a:chOff x="3264" y="2496"/>
              <a:chExt cx="1008" cy="240"/>
            </a:xfrm>
          </p:grpSpPr>
          <p:sp>
            <p:nvSpPr>
              <p:cNvPr id="24614" name="Rectangle 38"/>
              <p:cNvSpPr>
                <a:spLocks noChangeArrowheads="1"/>
              </p:cNvSpPr>
              <p:nvPr/>
            </p:nvSpPr>
            <p:spPr bwMode="auto">
              <a:xfrm>
                <a:off x="3264" y="2496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15" name="Text Box 39"/>
              <p:cNvSpPr txBox="1">
                <a:spLocks noChangeArrowheads="1"/>
              </p:cNvSpPr>
              <p:nvPr/>
            </p:nvSpPr>
            <p:spPr bwMode="auto">
              <a:xfrm>
                <a:off x="3297" y="2496"/>
                <a:ext cx="944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statement2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Indentation Revisited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143000"/>
          </a:xfrm>
        </p:spPr>
        <p:txBody>
          <a:bodyPr>
            <a:normAutofit fontScale="92500"/>
          </a:bodyPr>
          <a:lstStyle/>
          <a:p>
            <a:r>
              <a:rPr lang="en-US"/>
              <a:t>Remember that indentation is for the human reader, and is ignored by the computer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133600" y="2438400"/>
            <a:ext cx="536575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&gt; MAX)</a:t>
            </a:r>
          </a:p>
          <a:p>
            <a:r>
              <a:rPr lang="en-US" sz="2000" b="1">
                <a:latin typeface="Courier New" pitchFamily="-65" charset="0"/>
              </a:rPr>
              <a:t>   System.out.println ("Error!!");</a:t>
            </a:r>
          </a:p>
          <a:p>
            <a:r>
              <a:rPr lang="en-US" sz="2000" b="1">
                <a:latin typeface="Courier New" pitchFamily="-65" charset="0"/>
              </a:rPr>
              <a:t>   errorCount++;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752600" y="4114800"/>
            <a:ext cx="6096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Despite what is implied by the indentation, the increment will occur whether the condition is true or not</a:t>
            </a:r>
          </a:p>
        </p:txBody>
      </p:sp>
      <p:sp>
        <p:nvSpPr>
          <p:cNvPr id="102407" name="AutoShape 7"/>
          <p:cNvSpPr>
            <a:spLocks noChangeArrowheads="1"/>
          </p:cNvSpPr>
          <p:nvPr/>
        </p:nvSpPr>
        <p:spPr bwMode="auto">
          <a:xfrm>
            <a:off x="3276600" y="2209800"/>
            <a:ext cx="1828800" cy="1600200"/>
          </a:xfrm>
          <a:custGeom>
            <a:avLst/>
            <a:gdLst>
              <a:gd name="G0" fmla="+- 1816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762" y="16478"/>
                </a:moveTo>
                <a:cubicBezTo>
                  <a:pt x="19069" y="14874"/>
                  <a:pt x="19784" y="12869"/>
                  <a:pt x="19784" y="10800"/>
                </a:cubicBezTo>
                <a:cubicBezTo>
                  <a:pt x="19784" y="5838"/>
                  <a:pt x="15761" y="1816"/>
                  <a:pt x="10800" y="1816"/>
                </a:cubicBezTo>
                <a:cubicBezTo>
                  <a:pt x="8730" y="1815"/>
                  <a:pt x="6725" y="2530"/>
                  <a:pt x="5121" y="3837"/>
                </a:cubicBezTo>
                <a:close/>
                <a:moveTo>
                  <a:pt x="3837" y="5121"/>
                </a:moveTo>
                <a:cubicBezTo>
                  <a:pt x="2530" y="6725"/>
                  <a:pt x="1815" y="8730"/>
                  <a:pt x="1815" y="10799"/>
                </a:cubicBezTo>
                <a:cubicBezTo>
                  <a:pt x="1816" y="15761"/>
                  <a:pt x="5838" y="19784"/>
                  <a:pt x="10800" y="19784"/>
                </a:cubicBezTo>
                <a:cubicBezTo>
                  <a:pt x="12869" y="19784"/>
                  <a:pt x="14874" y="19069"/>
                  <a:pt x="16478" y="17762"/>
                </a:cubicBezTo>
                <a:close/>
              </a:path>
            </a:pathLst>
          </a:custGeom>
          <a:gradFill rotWithShape="0">
            <a:gsLst>
              <a:gs pos="0">
                <a:srgbClr val="FF0000">
                  <a:alpha val="39999"/>
                </a:srgbClr>
              </a:gs>
              <a:gs pos="100000">
                <a:srgbClr val="FF0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utoUpdateAnimBg="0"/>
      <p:bldP spid="102405" grpId="0" autoUpdateAnimBg="0"/>
      <p:bldP spid="1024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Primitive Types and Variables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 lnSpcReduction="10000"/>
          </a:bodyPr>
          <a:lstStyle/>
          <a:p>
            <a:r>
              <a:rPr lang="en-GB" sz="2400" dirty="0" err="1">
                <a:hlinkClick r:id="rId2"/>
              </a:rPr>
              <a:t>boolean</a:t>
            </a:r>
            <a:r>
              <a:rPr lang="en-GB" sz="2400" dirty="0">
                <a:hlinkClick r:id="rId2"/>
              </a:rPr>
              <a:t>, char, byte, short, </a:t>
            </a:r>
            <a:r>
              <a:rPr lang="en-GB" sz="2400" dirty="0" err="1">
                <a:hlinkClick r:id="rId2"/>
              </a:rPr>
              <a:t>int</a:t>
            </a:r>
            <a:r>
              <a:rPr lang="en-GB" sz="2400" dirty="0">
                <a:hlinkClick r:id="rId2"/>
              </a:rPr>
              <a:t>, long, float, double etc.</a:t>
            </a:r>
            <a:endParaRPr lang="en-GB" sz="2400" dirty="0"/>
          </a:p>
          <a:p>
            <a:r>
              <a:rPr lang="en-GB" sz="2400" dirty="0"/>
              <a:t>These basic (or primitive) types are the only types that are not objects (due to performance issues).</a:t>
            </a:r>
          </a:p>
          <a:p>
            <a:r>
              <a:rPr lang="en-GB" sz="2400" dirty="0"/>
              <a:t>This means that you don’t use the new operator to create a primitive variable.</a:t>
            </a:r>
          </a:p>
          <a:p>
            <a:r>
              <a:rPr lang="en-GB" sz="2400" dirty="0"/>
              <a:t>Declaring primitive variables: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float </a:t>
            </a:r>
            <a:r>
              <a:rPr lang="en-GB" sz="2000" dirty="0" err="1">
                <a:solidFill>
                  <a:srgbClr val="FF9900"/>
                </a:solidFill>
              </a:rPr>
              <a:t>initVal</a:t>
            </a:r>
            <a:r>
              <a:rPr lang="en-GB" sz="2000" dirty="0">
                <a:solidFill>
                  <a:srgbClr val="FF9900"/>
                </a:solidFill>
              </a:rPr>
              <a:t>;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int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retVal</a:t>
            </a:r>
            <a:r>
              <a:rPr lang="en-GB" sz="2000" dirty="0">
                <a:solidFill>
                  <a:srgbClr val="FF9900"/>
                </a:solidFill>
              </a:rPr>
              <a:t>, index = 2;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double gamma = 1.2, brightness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boolean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valueOk</a:t>
            </a:r>
            <a:r>
              <a:rPr lang="en-GB" sz="2000" dirty="0">
                <a:solidFill>
                  <a:srgbClr val="FF9900"/>
                </a:solidFill>
              </a:rPr>
              <a:t> = false;</a:t>
            </a:r>
            <a:endParaRPr lang="en-GB" sz="18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Block Statements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  <a:noFill/>
          <a:ln/>
        </p:spPr>
        <p:txBody>
          <a:bodyPr lIns="92075" tIns="46038" rIns="92075" bIns="46038">
            <a:normAutofit fontScale="85000" lnSpcReduction="10000"/>
          </a:bodyPr>
          <a:lstStyle/>
          <a:p>
            <a:pPr>
              <a:spcBef>
                <a:spcPct val="75000"/>
              </a:spcBef>
            </a:pPr>
            <a:r>
              <a:rPr lang="en-US"/>
              <a:t>In an </a:t>
            </a:r>
            <a:r>
              <a:rPr lang="en-US">
                <a:latin typeface="Courier New" pitchFamily="-65" charset="0"/>
              </a:rPr>
              <a:t>if-else</a:t>
            </a:r>
            <a:r>
              <a:rPr lang="en-US"/>
              <a:t> statement, the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portion, or the </a:t>
            </a:r>
            <a:r>
              <a:rPr lang="en-US">
                <a:latin typeface="Courier New" pitchFamily="-65" charset="0"/>
              </a:rPr>
              <a:t>else</a:t>
            </a:r>
            <a:r>
              <a:rPr lang="en-US"/>
              <a:t> portion, or both, could be block statements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905000" y="2286000"/>
            <a:ext cx="6584950" cy="314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&gt; MAX)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("Error!!");</a:t>
            </a:r>
          </a:p>
          <a:p>
            <a:r>
              <a:rPr lang="en-US" sz="2000" b="1">
                <a:latin typeface="Courier New" pitchFamily="-65" charset="0"/>
              </a:rPr>
              <a:t>   errorCount++;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("Total: " + total);</a:t>
            </a:r>
          </a:p>
          <a:p>
            <a:r>
              <a:rPr lang="en-US" sz="2000" b="1">
                <a:latin typeface="Courier New" pitchFamily="-65" charset="0"/>
              </a:rPr>
              <a:t>   current = total*2;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990600" y="5638800"/>
            <a:ext cx="792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endParaRPr lang="en-US" b="1">
              <a:latin typeface="Courier New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utoUpdateAnimBg="0"/>
      <p:bldP spid="10343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Nested if Statements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The statement executed as a result of an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 or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could be another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</a:t>
            </a:r>
          </a:p>
          <a:p>
            <a:pPr>
              <a:spcBef>
                <a:spcPct val="75000"/>
              </a:spcBef>
            </a:pPr>
            <a:r>
              <a:rPr lang="en-US"/>
              <a:t>These are called </a:t>
            </a:r>
            <a:r>
              <a:rPr lang="en-US" i="1"/>
              <a:t>nested if statements</a:t>
            </a:r>
          </a:p>
          <a:p>
            <a:pPr>
              <a:spcBef>
                <a:spcPct val="75000"/>
              </a:spcBef>
            </a:pP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An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is matched to the last unmatched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(no matter what the indentation implies)</a:t>
            </a:r>
          </a:p>
          <a:p>
            <a:pPr>
              <a:spcBef>
                <a:spcPct val="75000"/>
              </a:spcBef>
            </a:pPr>
            <a:r>
              <a:rPr lang="en-US"/>
              <a:t>Braces can be used to specify the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 to which an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belongs</a:t>
            </a:r>
          </a:p>
          <a:p>
            <a:pPr lvl="3" algn="ctr"/>
            <a:endParaRPr lang="en-US"/>
          </a:p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MinOfThree.java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public class MinOfThree</a:t>
            </a: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noProof="1">
                <a:solidFill>
                  <a:srgbClr val="0000FF"/>
                </a:solidFill>
              </a:rPr>
              <a:t>public static void main (</a:t>
            </a:r>
            <a:r>
              <a:rPr noProof="1">
                <a:solidFill>
                  <a:srgbClr val="008080"/>
                </a:solidFill>
              </a:rPr>
              <a:t>String[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] args)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</a:t>
            </a:r>
            <a:r>
              <a:rPr noProof="1">
                <a:solidFill>
                  <a:srgbClr val="0000FF"/>
                </a:solidFill>
              </a:rPr>
              <a:t>int num1, num2, num3, min 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Scanner scan = new Scanner (</a:t>
            </a:r>
            <a:r>
              <a:rPr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System.out.println (</a:t>
            </a:r>
            <a:r>
              <a:rPr noProof="1">
                <a:solidFill>
                  <a:srgbClr val="800000"/>
                </a:solidFill>
              </a:rPr>
              <a:t>"Enter three integers: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num1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num2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num3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MinOfThree.java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if (num1 &lt; num2)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if (num1 &lt; num3)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num3;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if (num2 &lt; num3)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num2;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num3;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"Minimum value: " + min);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switch Statement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switch statement</a:t>
            </a:r>
            <a:r>
              <a:rPr lang="en-US"/>
              <a:t> provides another way to decide which statement to execute next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" pitchFamily="-65" charset="0"/>
              </a:rPr>
              <a:t>switch</a:t>
            </a:r>
            <a:r>
              <a:rPr lang="en-US"/>
              <a:t> statement evaluates an expression, then attempts to match the result to one of several possible </a:t>
            </a:r>
            <a:r>
              <a:rPr lang="en-US" i="1"/>
              <a:t>cases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Each case contains a value and a list of statements</a:t>
            </a:r>
          </a:p>
          <a:p>
            <a:pPr>
              <a:spcBef>
                <a:spcPct val="75000"/>
              </a:spcBef>
            </a:pPr>
            <a:r>
              <a:rPr lang="en-US"/>
              <a:t>The flow of control transfers to statement associated with the first case value that matches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44525"/>
          </a:xfrm>
        </p:spPr>
        <p:txBody>
          <a:bodyPr>
            <a:normAutofit fontScale="92500"/>
          </a:bodyPr>
          <a:lstStyle/>
          <a:p>
            <a:r>
              <a:rPr lang="en-US"/>
              <a:t>The general syntax of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is: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63850" y="2057400"/>
            <a:ext cx="3384550" cy="3444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switch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expression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value1</a:t>
            </a:r>
            <a:r>
              <a:rPr lang="en-US" sz="2000" b="1" i="1">
                <a:solidFill>
                  <a:srgbClr val="FFFF99"/>
                </a:solidFill>
                <a:latin typeface="Courier New" pitchFamily="-65" charset="0"/>
              </a:rPr>
              <a:t> </a:t>
            </a:r>
            <a:r>
              <a:rPr lang="en-US" sz="2000" b="1">
                <a:latin typeface="Courier New" pitchFamily="-65" charset="0"/>
              </a:rPr>
              <a:t>:</a:t>
            </a:r>
          </a:p>
          <a:p>
            <a:r>
              <a:rPr lang="en-US" sz="2000" b="1">
                <a:latin typeface="Courier New" pitchFamily="-65" charset="0"/>
              </a:rPr>
              <a:t>   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statement-list1</a:t>
            </a:r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value2</a:t>
            </a:r>
            <a:r>
              <a:rPr lang="en-US" sz="2000" b="1" i="1">
                <a:solidFill>
                  <a:srgbClr val="FFFF99"/>
                </a:solidFill>
                <a:latin typeface="Courier New" pitchFamily="-65" charset="0"/>
              </a:rPr>
              <a:t> </a:t>
            </a:r>
            <a:r>
              <a:rPr lang="en-US" sz="2000" b="1">
                <a:latin typeface="Courier New" pitchFamily="-65" charset="0"/>
              </a:rPr>
              <a:t>:</a:t>
            </a:r>
          </a:p>
          <a:p>
            <a:r>
              <a:rPr lang="en-US" sz="2000" b="1">
                <a:latin typeface="Courier New" pitchFamily="-65" charset="0"/>
              </a:rPr>
              <a:t>   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statement-list2</a:t>
            </a:r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value3</a:t>
            </a:r>
            <a:r>
              <a:rPr lang="en-US" sz="2000" b="1">
                <a:latin typeface="Courier New" pitchFamily="-65" charset="0"/>
              </a:rPr>
              <a:t> :</a:t>
            </a:r>
            <a:endParaRPr lang="en-US" sz="2000" b="1">
              <a:solidFill>
                <a:srgbClr val="FFFF99"/>
              </a:solidFill>
              <a:latin typeface="Courier New" pitchFamily="-65" charset="0"/>
            </a:endParaRPr>
          </a:p>
          <a:p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   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statement-list3</a:t>
            </a:r>
          </a:p>
          <a:p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 </a:t>
            </a:r>
            <a:r>
              <a:rPr lang="en-US" sz="2000" b="1">
                <a:latin typeface="Courier New" pitchFamily="-65" charset="0"/>
              </a:rPr>
              <a:t>case</a:t>
            </a:r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...</a:t>
            </a:r>
            <a:endParaRPr lang="en-US" sz="2000" b="1">
              <a:latin typeface="Courier New" pitchFamily="-65" charset="0"/>
            </a:endParaRPr>
          </a:p>
          <a:p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30288" y="2041525"/>
            <a:ext cx="1789112" cy="1920875"/>
            <a:chOff x="649" y="1286"/>
            <a:chExt cx="1127" cy="1210"/>
          </a:xfrm>
        </p:grpSpPr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649" y="1286"/>
              <a:ext cx="791" cy="12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latin typeface="Courier New" pitchFamily="-65" charset="0"/>
                </a:rPr>
                <a:t>switch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and</a:t>
              </a:r>
            </a:p>
            <a:p>
              <a:pPr algn="ctr"/>
              <a:r>
                <a:rPr lang="en-US" sz="2000" b="1">
                  <a:latin typeface="Courier New" pitchFamily="-65" charset="0"/>
                </a:rPr>
                <a:t>case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are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reserved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words</a:t>
              </a:r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1296" y="1776"/>
              <a:ext cx="480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 flipV="1">
              <a:off x="1296" y="1584"/>
              <a:ext cx="432" cy="1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553200" y="3733800"/>
            <a:ext cx="2303463" cy="1768475"/>
            <a:chOff x="4272" y="2448"/>
            <a:chExt cx="1451" cy="1114"/>
          </a:xfrm>
        </p:grpSpPr>
        <p:sp>
          <p:nvSpPr>
            <p:cNvPr id="28682" name="Text Box 10"/>
            <p:cNvSpPr txBox="1">
              <a:spLocks noChangeArrowheads="1"/>
            </p:cNvSpPr>
            <p:nvPr/>
          </p:nvSpPr>
          <p:spPr bwMode="auto">
            <a:xfrm>
              <a:off x="4272" y="2736"/>
              <a:ext cx="1451" cy="82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expression</a:t>
              </a:r>
              <a:endParaRPr lang="en-US" sz="2000" b="1">
                <a:solidFill>
                  <a:srgbClr val="FFFF99"/>
                </a:solidFill>
                <a:latin typeface="Courier New" pitchFamily="-65" charset="0"/>
              </a:endParaRP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matches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value2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,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control jumps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to here</a:t>
              </a:r>
            </a:p>
          </p:txBody>
        </p:sp>
        <p:cxnSp>
          <p:nvCxnSpPr>
            <p:cNvPr id="28683" name="AutoShape 11"/>
            <p:cNvCxnSpPr>
              <a:cxnSpLocks noChangeShapeType="1"/>
              <a:stCxn id="28682" idx="0"/>
            </p:cNvCxnSpPr>
            <p:nvPr/>
          </p:nvCxnSpPr>
          <p:spPr bwMode="auto">
            <a:xfrm rot="5400000" flipH="1">
              <a:off x="4426" y="2294"/>
              <a:ext cx="288" cy="595"/>
            </a:xfrm>
            <a:prstGeom prst="bentConnector2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bldLvl="2" autoUpdateAnimBg="0"/>
      <p:bldP spid="28676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Often a </a:t>
            </a:r>
            <a:r>
              <a:rPr lang="en-US" i="1"/>
              <a:t>break statement</a:t>
            </a:r>
            <a:r>
              <a:rPr lang="en-US"/>
              <a:t> is used as the last statement in each case's statement list</a:t>
            </a:r>
          </a:p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>
                <a:latin typeface="Courier" pitchFamily="-65" charset="0"/>
              </a:rPr>
              <a:t>break</a:t>
            </a:r>
            <a:r>
              <a:rPr lang="en-US"/>
              <a:t> statement causes control to transfer to the end of the </a:t>
            </a:r>
            <a:r>
              <a:rPr lang="en-US">
                <a:latin typeface="Courier" pitchFamily="-65" charset="0"/>
              </a:rPr>
              <a:t>switch</a:t>
            </a:r>
            <a:r>
              <a:rPr lang="en-US"/>
              <a:t> statement</a:t>
            </a:r>
          </a:p>
          <a:p>
            <a:pPr>
              <a:spcBef>
                <a:spcPct val="75000"/>
              </a:spcBef>
            </a:pPr>
            <a:r>
              <a:rPr lang="en-US"/>
              <a:t>If a </a:t>
            </a:r>
            <a:r>
              <a:rPr lang="en-US">
                <a:latin typeface="Courier" pitchFamily="-65" charset="0"/>
              </a:rPr>
              <a:t>break</a:t>
            </a:r>
            <a:r>
              <a:rPr lang="en-US"/>
              <a:t> statement is not used, the flow of control will continue into the next case</a:t>
            </a:r>
          </a:p>
          <a:p>
            <a:pPr>
              <a:spcBef>
                <a:spcPct val="75000"/>
              </a:spcBef>
            </a:pPr>
            <a:r>
              <a:rPr lang="en-US"/>
              <a:t>Sometimes this may be appropriate, but often we want to execute only the statements associated with one case</a:t>
            </a:r>
          </a:p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200400" y="1905000"/>
            <a:ext cx="2470150" cy="3749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switch (option)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case 'A':</a:t>
            </a:r>
          </a:p>
          <a:p>
            <a:r>
              <a:rPr lang="en-US" sz="2000" b="1">
                <a:latin typeface="Courier New" pitchFamily="-65" charset="0"/>
              </a:rPr>
              <a:t>      aCount++;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>
                <a:latin typeface="Courier New" pitchFamily="-65" charset="0"/>
              </a:rPr>
              <a:t>   </a:t>
            </a:r>
            <a:r>
              <a:rPr lang="en-US" sz="2000" b="1">
                <a:latin typeface="Courier New" pitchFamily="-65" charset="0"/>
              </a:rPr>
              <a:t>case 'B':</a:t>
            </a:r>
          </a:p>
          <a:p>
            <a:r>
              <a:rPr lang="en-US" sz="2000" b="1">
                <a:latin typeface="Courier New" pitchFamily="-65" charset="0"/>
              </a:rPr>
              <a:t>      bCount++;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 b="1">
                <a:latin typeface="Courier New" pitchFamily="-65" charset="0"/>
              </a:rPr>
              <a:t>   case 'C':</a:t>
            </a:r>
          </a:p>
          <a:p>
            <a:r>
              <a:rPr lang="en-US" sz="2000" b="1">
                <a:latin typeface="Courier New" pitchFamily="-65" charset="0"/>
              </a:rPr>
              <a:t>      cCount++;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09600"/>
          </a:xfrm>
          <a:noFill/>
          <a:ln/>
        </p:spPr>
        <p:txBody>
          <a:bodyPr/>
          <a:lstStyle/>
          <a:p>
            <a:r>
              <a:rPr lang="en-US"/>
              <a:t>An example of a switch statement: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can have an optional </a:t>
            </a:r>
            <a:r>
              <a:rPr lang="en-US" i="1"/>
              <a:t>default case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The default case has no associated value and simply uses the reserved word </a:t>
            </a:r>
            <a:r>
              <a:rPr lang="en-US">
                <a:latin typeface="Courier New" pitchFamily="-65" charset="0"/>
              </a:rPr>
              <a:t>default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If the default case is present, control will transfer to it if no other case value matches</a:t>
            </a:r>
          </a:p>
          <a:p>
            <a:pPr>
              <a:spcBef>
                <a:spcPct val="75000"/>
              </a:spcBef>
            </a:pPr>
            <a:r>
              <a:rPr lang="en-US"/>
              <a:t>If there is no default case, and no other value matches, control falls through to the statement after the switch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The expression of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must result in an </a:t>
            </a:r>
            <a:r>
              <a:rPr lang="en-US" i="1"/>
              <a:t>integral type</a:t>
            </a:r>
            <a:r>
              <a:rPr lang="en-US"/>
              <a:t>, meaning an integer (</a:t>
            </a:r>
            <a:r>
              <a:rPr lang="en-US">
                <a:latin typeface="Courier New" pitchFamily="-65" charset="0"/>
              </a:rPr>
              <a:t>byte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short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int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long</a:t>
            </a:r>
            <a:r>
              <a:rPr lang="en-US"/>
              <a:t>) or a </a:t>
            </a:r>
            <a:r>
              <a:rPr lang="en-US">
                <a:latin typeface="Courier New" pitchFamily="-65" charset="0"/>
              </a:rPr>
              <a:t>char</a:t>
            </a:r>
          </a:p>
          <a:p>
            <a:pPr>
              <a:spcBef>
                <a:spcPct val="75000"/>
              </a:spcBef>
            </a:pPr>
            <a:r>
              <a:rPr lang="en-US"/>
              <a:t>It cannot be a </a:t>
            </a:r>
            <a:r>
              <a:rPr lang="en-US">
                <a:latin typeface="Courier New" pitchFamily="-65" charset="0"/>
              </a:rPr>
              <a:t>boolean</a:t>
            </a:r>
            <a:r>
              <a:rPr lang="en-US"/>
              <a:t> value or a floating point value (</a:t>
            </a:r>
            <a:r>
              <a:rPr lang="en-US">
                <a:latin typeface="Courier New" pitchFamily="-65" charset="0"/>
              </a:rPr>
              <a:t>float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double</a:t>
            </a:r>
            <a:r>
              <a:rPr lang="en-US"/>
              <a:t>)</a:t>
            </a:r>
            <a:endParaRPr lang="en-US">
              <a:latin typeface="Courier New" pitchFamily="-65" charset="0"/>
            </a:endParaRPr>
          </a:p>
          <a:p>
            <a:pPr>
              <a:spcBef>
                <a:spcPct val="75000"/>
              </a:spcBef>
            </a:pPr>
            <a:r>
              <a:rPr lang="en-US"/>
              <a:t>The implicit boolean condition in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is equality</a:t>
            </a:r>
          </a:p>
          <a:p>
            <a:pPr>
              <a:spcBef>
                <a:spcPct val="75000"/>
              </a:spcBef>
            </a:pPr>
            <a:r>
              <a:rPr lang="en-US"/>
              <a:t>You cannot perform relational checks with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Initialization</a:t>
            </a:r>
            <a:endParaRPr lang="en-GB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If no value is assigned prior to use, then the compiler will give an error</a:t>
            </a:r>
          </a:p>
          <a:p>
            <a:r>
              <a:rPr lang="en-GB" sz="2800" dirty="0"/>
              <a:t>Java sets primitive variables to zero or false in the case of a </a:t>
            </a:r>
            <a:r>
              <a:rPr lang="en-GB" sz="2800" dirty="0" err="1"/>
              <a:t>boolean</a:t>
            </a:r>
            <a:r>
              <a:rPr lang="en-GB" sz="2800" dirty="0"/>
              <a:t> variable</a:t>
            </a:r>
          </a:p>
          <a:p>
            <a:r>
              <a:rPr lang="en-GB" sz="2800" dirty="0"/>
              <a:t>All object references are initially set to null</a:t>
            </a:r>
          </a:p>
          <a:p>
            <a:r>
              <a:rPr lang="en-GB" sz="2800" dirty="0"/>
              <a:t>An array of anything is an object</a:t>
            </a:r>
            <a:endParaRPr lang="en-GB" sz="2800" dirty="0">
              <a:latin typeface="Times New Roman" pitchFamily="-84" charset="0"/>
            </a:endParaRPr>
          </a:p>
          <a:p>
            <a:pPr lvl="1"/>
            <a:r>
              <a:rPr lang="en-GB" dirty="0"/>
              <a:t>Set to null on declaration</a:t>
            </a:r>
          </a:p>
          <a:p>
            <a:pPr lvl="1"/>
            <a:r>
              <a:rPr lang="en-GB" dirty="0"/>
              <a:t>Elements to zero false or null on creation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GradeRepor</a:t>
            </a:r>
            <a:r>
              <a:rPr lang="en-US" sz="2000" dirty="0" err="1">
                <a:solidFill>
                  <a:srgbClr val="0000FF"/>
                </a:solidFill>
              </a:rPr>
              <a:t>t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] args)</a:t>
            </a:r>
            <a:r>
              <a:rPr lang="en-US" sz="2000" dirty="0">
                <a:solidFill>
                  <a:srgbClr val="008080"/>
                </a:solidFill>
              </a:rPr>
              <a:t> 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grade, category;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a numeric grade (0 to 100):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grade = scan.nextInt();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category = grade / 10;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 (</a:t>
            </a:r>
            <a:r>
              <a:rPr sz="2000" noProof="1">
                <a:solidFill>
                  <a:srgbClr val="800000"/>
                </a:solidFill>
              </a:rPr>
              <a:t>"That grade is ");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switch (category)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10: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 perfect score. Well done.");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9: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"well above average. Excellent.");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8: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"above average. Nice job.");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case 7: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"average.");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6: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"below average. You should see the");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"instructor to clarify the material "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                    + "presented in class.");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default: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"not passing.");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Data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When comparing data using boolean expressions, it's important to understand the nuances of certain data types</a:t>
            </a:r>
          </a:p>
          <a:p>
            <a:pPr>
              <a:spcBef>
                <a:spcPct val="70000"/>
              </a:spcBef>
            </a:pPr>
            <a:r>
              <a:rPr lang="en-US"/>
              <a:t>Let's examine some key situations:</a:t>
            </a:r>
          </a:p>
          <a:p>
            <a:pPr lvl="1">
              <a:spcBef>
                <a:spcPct val="70000"/>
              </a:spcBef>
            </a:pPr>
            <a:r>
              <a:rPr lang="en-US"/>
              <a:t>Comparing floating point values for equality</a:t>
            </a:r>
          </a:p>
          <a:p>
            <a:pPr lvl="1"/>
            <a:r>
              <a:rPr lang="en-US"/>
              <a:t>Comparing characters</a:t>
            </a:r>
          </a:p>
          <a:p>
            <a:pPr lvl="1"/>
            <a:r>
              <a:rPr lang="en-US"/>
              <a:t>Comparing strings (alphabetical order)</a:t>
            </a:r>
          </a:p>
          <a:p>
            <a:pPr lvl="1"/>
            <a:r>
              <a:rPr lang="en-US"/>
              <a:t>Comparing object vs. comparing object references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Float Values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70000"/>
              </a:spcBef>
            </a:pPr>
            <a:r>
              <a:rPr lang="en-US"/>
              <a:t>You should rarely use the equality operator (</a:t>
            </a:r>
            <a:r>
              <a:rPr lang="en-US">
                <a:latin typeface="Courier New" pitchFamily="-65" charset="0"/>
              </a:rPr>
              <a:t>==</a:t>
            </a:r>
            <a:r>
              <a:rPr lang="en-US"/>
              <a:t>) when comparing two floating point values (</a:t>
            </a:r>
            <a:r>
              <a:rPr lang="en-US">
                <a:latin typeface="Courier New" pitchFamily="-65" charset="0"/>
              </a:rPr>
              <a:t>float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double</a:t>
            </a:r>
            <a:r>
              <a:rPr lang="en-US"/>
              <a:t>)</a:t>
            </a:r>
          </a:p>
          <a:p>
            <a:pPr>
              <a:spcBef>
                <a:spcPct val="70000"/>
              </a:spcBef>
            </a:pPr>
            <a:r>
              <a:rPr lang="en-US"/>
              <a:t>Two floating point values are equal only if their underlying binary representations match exactly</a:t>
            </a:r>
          </a:p>
          <a:p>
            <a:pPr>
              <a:spcBef>
                <a:spcPct val="70000"/>
              </a:spcBef>
            </a:pPr>
            <a:r>
              <a:rPr lang="en-US"/>
              <a:t>Computations often result in slight differences that may be irrelevant</a:t>
            </a:r>
          </a:p>
          <a:p>
            <a:pPr>
              <a:spcBef>
                <a:spcPct val="70000"/>
              </a:spcBef>
            </a:pPr>
            <a:r>
              <a:rPr lang="en-US"/>
              <a:t>In many situations, you might consider two floating point numbers to be "close enough" even if they aren't exactly equal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Float Values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</p:spPr>
        <p:txBody>
          <a:bodyPr/>
          <a:lstStyle/>
          <a:p>
            <a:r>
              <a:rPr lang="en-US"/>
              <a:t>To determine the equality of two floats, you may want to use the following technique: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447800" y="2362200"/>
            <a:ext cx="68897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(Math.abs(f1 - f2) &lt; TOLERANCE)</a:t>
            </a:r>
          </a:p>
          <a:p>
            <a:r>
              <a:rPr lang="en-US" sz="2000" b="1">
                <a:latin typeface="Courier New" pitchFamily="-65" charset="0"/>
              </a:rPr>
              <a:t>   System.out.println ("Essentially equal");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1066800" y="342900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difference between the two floating point values is less than the tolerance, they are considered to be equal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tolerance could be set to any appropriate level, such as 0.000001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utoUpdateAnimBg="0"/>
      <p:bldP spid="111621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Characters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4572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50000"/>
              </a:spcBef>
            </a:pPr>
            <a:r>
              <a:rPr lang="en-US"/>
              <a:t>As we've discussed, Java character data is based on the Unicode character set</a:t>
            </a:r>
          </a:p>
          <a:p>
            <a:pPr>
              <a:spcBef>
                <a:spcPct val="50000"/>
              </a:spcBef>
            </a:pPr>
            <a:r>
              <a:rPr lang="en-US"/>
              <a:t>Unicode establishes a particular numeric value for each character, and therefore an ordering</a:t>
            </a:r>
          </a:p>
          <a:p>
            <a:pPr>
              <a:spcBef>
                <a:spcPct val="50000"/>
              </a:spcBef>
            </a:pPr>
            <a:r>
              <a:rPr lang="en-US"/>
              <a:t>We can use relational operators on character data based on this ordering</a:t>
            </a:r>
            <a:endParaRPr lang="en-US" i="1"/>
          </a:p>
          <a:p>
            <a:pPr>
              <a:spcBef>
                <a:spcPct val="50000"/>
              </a:spcBef>
            </a:pPr>
            <a:r>
              <a:rPr lang="en-US"/>
              <a:t>For example, the character </a:t>
            </a:r>
            <a:r>
              <a:rPr lang="en-US">
                <a:latin typeface="Courier New" pitchFamily="-65" charset="0"/>
              </a:rPr>
              <a:t>'+'</a:t>
            </a:r>
            <a:r>
              <a:rPr lang="en-US"/>
              <a:t> is less than the character '</a:t>
            </a:r>
            <a:r>
              <a:rPr lang="en-US">
                <a:latin typeface="Courier New" pitchFamily="-65" charset="0"/>
              </a:rPr>
              <a:t>J'</a:t>
            </a:r>
            <a:r>
              <a:rPr lang="en-US"/>
              <a:t> because it comes before it in the Unicode character set</a:t>
            </a:r>
          </a:p>
          <a:p>
            <a:pPr>
              <a:spcBef>
                <a:spcPct val="50000"/>
              </a:spcBef>
            </a:pPr>
            <a:r>
              <a:rPr lang="en-US"/>
              <a:t>Appendix C provides an overview of Unicode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924800" cy="3048000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Remember that in Java a character string is an object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can be called with strings to determine if two strings contain exactly the same characters in the same order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returns a boolean result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(name1.equals(name2))</a:t>
            </a:r>
          </a:p>
          <a:p>
            <a:r>
              <a:rPr lang="en-US" sz="2000" b="1">
                <a:latin typeface="Courier New" pitchFamily="-65" charset="0"/>
              </a:rPr>
              <a:t>   System.out.println ("Same name");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We cannot use the relational operators to compare strings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String</a:t>
            </a:r>
            <a:r>
              <a:rPr lang="en-US"/>
              <a:t> class contains a method called </a:t>
            </a:r>
            <a:r>
              <a:rPr lang="en-US">
                <a:latin typeface="Courier New" pitchFamily="-65" charset="0"/>
              </a:rPr>
              <a:t>compareTo</a:t>
            </a:r>
            <a:r>
              <a:rPr lang="en-US"/>
              <a:t> to determine if one string comes before another</a:t>
            </a:r>
          </a:p>
          <a:p>
            <a:pPr>
              <a:spcBef>
                <a:spcPct val="75000"/>
              </a:spcBef>
            </a:pPr>
            <a:r>
              <a:rPr lang="en-US"/>
              <a:t>A call to </a:t>
            </a:r>
            <a:r>
              <a:rPr lang="en-US">
                <a:latin typeface="Courier New" pitchFamily="-65" charset="0"/>
              </a:rPr>
              <a:t>name1.compareTo(name2)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zero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name2</a:t>
            </a:r>
            <a:r>
              <a:rPr lang="en-US"/>
              <a:t> are equal (contain the same characters)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a negative value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is less than </a:t>
            </a:r>
            <a:r>
              <a:rPr lang="en-US">
                <a:latin typeface="Courier New" pitchFamily="-65" charset="0"/>
              </a:rPr>
              <a:t>name2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a positive value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is greater than </a:t>
            </a:r>
            <a:r>
              <a:rPr lang="en-US">
                <a:latin typeface="Courier New" pitchFamily="-65" charset="0"/>
              </a:rPr>
              <a:t>name2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219200" y="1371600"/>
            <a:ext cx="7651750" cy="2225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(name1.compareTo(name2) &lt; 0)</a:t>
            </a:r>
          </a:p>
          <a:p>
            <a:r>
              <a:rPr lang="en-US" sz="2000" b="1">
                <a:latin typeface="Courier New" pitchFamily="-65" charset="0"/>
              </a:rPr>
              <a:t>   System.out.println (name1 + "comes first");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if (name1.compareTo(name2) == 0)</a:t>
            </a:r>
          </a:p>
          <a:p>
            <a:r>
              <a:rPr lang="en-US" sz="2000" b="1">
                <a:latin typeface="Courier New" pitchFamily="-65" charset="0"/>
              </a:rPr>
              <a:t>      System.out.println ("Same name");</a:t>
            </a:r>
          </a:p>
          <a:p>
            <a:r>
              <a:rPr lang="en-US" sz="2000" b="1">
                <a:latin typeface="Courier New" pitchFamily="-65" charset="0"/>
              </a:rPr>
              <a:t>   else</a:t>
            </a:r>
          </a:p>
          <a:p>
            <a:r>
              <a:rPr lang="en-US" sz="2000" b="1">
                <a:latin typeface="Courier New" pitchFamily="-65" charset="0"/>
              </a:rPr>
              <a:t>      System.out.println (name2 + "comes first");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1066800" y="41148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Because comparing characters and strings is based on a character set, it is called a </a:t>
            </a:r>
            <a:r>
              <a:rPr lang="en-US" b="1" i="1">
                <a:latin typeface="Arial" pitchFamily="-65" charset="0"/>
              </a:rPr>
              <a:t>lexicographic ordering</a:t>
            </a: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utoUpdateAnimBg="0"/>
      <p:bldP spid="1157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Declarations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int</a:t>
            </a:r>
            <a:r>
              <a:rPr lang="en-GB" dirty="0">
                <a:solidFill>
                  <a:srgbClr val="FF9900"/>
                </a:solidFill>
              </a:rPr>
              <a:t> index = 1.2; 		// compiler error</a:t>
            </a:r>
          </a:p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boolean</a:t>
            </a:r>
            <a:r>
              <a:rPr lang="en-GB" dirty="0">
                <a:solidFill>
                  <a:srgbClr val="FF9900"/>
                </a:solidFill>
              </a:rPr>
              <a:t> </a:t>
            </a:r>
            <a:r>
              <a:rPr lang="en-GB" dirty="0" err="1">
                <a:solidFill>
                  <a:srgbClr val="FF9900"/>
                </a:solidFill>
              </a:rPr>
              <a:t>retOk</a:t>
            </a:r>
            <a:r>
              <a:rPr lang="en-GB" dirty="0">
                <a:solidFill>
                  <a:srgbClr val="FF9900"/>
                </a:solidFill>
              </a:rPr>
              <a:t> = 1;		// compiler error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 / 4;   // no error!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float ratio = 5.8f;		// correct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5.0 / 4.0;	// correct</a:t>
            </a:r>
          </a:p>
          <a:p>
            <a:pPr lvl="1"/>
            <a:endParaRPr lang="en-GB" sz="1000" dirty="0">
              <a:solidFill>
                <a:srgbClr val="FF9900"/>
              </a:solidFill>
            </a:endParaRPr>
          </a:p>
          <a:p>
            <a:r>
              <a:rPr lang="en-GB" sz="2400" dirty="0"/>
              <a:t>1.2f is a float value accurate to 7 decimal places.</a:t>
            </a:r>
          </a:p>
          <a:p>
            <a:r>
              <a:rPr lang="en-GB" sz="2400" dirty="0"/>
              <a:t>1.2 is a double value accurate to 15 decimal places.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Lexicographic Ordering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848600" cy="4905375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Lexicographic ordering is not strictly alphabetical when uppercase and lowercase characters are mixed</a:t>
            </a:r>
          </a:p>
          <a:p>
            <a:pPr>
              <a:spcBef>
                <a:spcPct val="75000"/>
              </a:spcBef>
            </a:pPr>
            <a:r>
              <a:rPr lang="en-US"/>
              <a:t>For example, the string </a:t>
            </a:r>
            <a:r>
              <a:rPr lang="en-US">
                <a:latin typeface="Courier New" pitchFamily="-65" charset="0"/>
              </a:rPr>
              <a:t>"Great"</a:t>
            </a:r>
            <a:r>
              <a:rPr lang="en-US"/>
              <a:t> comes before the string </a:t>
            </a:r>
            <a:r>
              <a:rPr lang="en-US">
                <a:latin typeface="Courier New" pitchFamily="-65" charset="0"/>
              </a:rPr>
              <a:t>"fantastic"</a:t>
            </a:r>
            <a:r>
              <a:rPr lang="en-US"/>
              <a:t> because all of the uppercase letters come before all of the lowercase letters in Unicode</a:t>
            </a:r>
          </a:p>
          <a:p>
            <a:pPr>
              <a:spcBef>
                <a:spcPct val="75000"/>
              </a:spcBef>
            </a:pPr>
            <a:r>
              <a:rPr lang="en-US"/>
              <a:t>Also, short strings come before longer strings with the same prefix (lexicographically)</a:t>
            </a:r>
          </a:p>
          <a:p>
            <a:pPr>
              <a:spcBef>
                <a:spcPct val="75000"/>
              </a:spcBef>
            </a:pPr>
            <a:r>
              <a:rPr lang="en-US"/>
              <a:t>Therefore </a:t>
            </a:r>
            <a:r>
              <a:rPr lang="en-US">
                <a:latin typeface="Courier New" pitchFamily="-65" charset="0"/>
              </a:rPr>
              <a:t>"book"</a:t>
            </a:r>
            <a:r>
              <a:rPr lang="en-US"/>
              <a:t> comes before </a:t>
            </a:r>
            <a:r>
              <a:rPr lang="en-US">
                <a:latin typeface="Courier New" pitchFamily="-65" charset="0"/>
              </a:rPr>
              <a:t>"bookcase"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Objects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ct val="80000"/>
              </a:spcBef>
            </a:pPr>
            <a:r>
              <a:rPr lang="en-US"/>
              <a:t>The == operator can be applied to objects – it returns true if the two references are aliases of each other</a:t>
            </a:r>
          </a:p>
          <a:p>
            <a:pPr>
              <a:spcBef>
                <a:spcPct val="8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is defined for all objects, but unless we redefine it when we write a class, it has the same semantics as the == operator</a:t>
            </a:r>
          </a:p>
          <a:p>
            <a:pPr>
              <a:spcBef>
                <a:spcPct val="80000"/>
              </a:spcBef>
            </a:pPr>
            <a:r>
              <a:rPr lang="en-US"/>
              <a:t>It has been redefined in the </a:t>
            </a:r>
            <a:r>
              <a:rPr lang="en-US">
                <a:latin typeface="Courier New" pitchFamily="-65" charset="0"/>
              </a:rPr>
              <a:t>String</a:t>
            </a:r>
            <a:r>
              <a:rPr lang="en-US"/>
              <a:t> class to compare the characters in the two strings</a:t>
            </a:r>
          </a:p>
          <a:p>
            <a:pPr>
              <a:spcBef>
                <a:spcPct val="80000"/>
              </a:spcBef>
            </a:pPr>
            <a:r>
              <a:rPr lang="en-US"/>
              <a:t>When you write a class, you can redefine 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to return true under whatever conditions are appropriate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Repetition Statements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Java has three kinds of repetition statements:</a:t>
            </a:r>
          </a:p>
          <a:p>
            <a:pPr lvl="1">
              <a:spcBef>
                <a:spcPct val="50000"/>
              </a:spcBef>
            </a:pPr>
            <a:r>
              <a:rPr lang="en-US"/>
              <a:t>the </a:t>
            </a:r>
            <a:r>
              <a:rPr lang="en-US" i="1"/>
              <a:t>while loop</a:t>
            </a:r>
            <a:endParaRPr lang="en-US"/>
          </a:p>
          <a:p>
            <a:pPr lvl="1"/>
            <a:r>
              <a:rPr lang="en-US"/>
              <a:t>the </a:t>
            </a:r>
            <a:r>
              <a:rPr lang="en-US" i="1"/>
              <a:t>do loop</a:t>
            </a:r>
            <a:endParaRPr lang="en-US"/>
          </a:p>
          <a:p>
            <a:pPr lvl="1"/>
            <a:r>
              <a:rPr lang="en-US"/>
              <a:t>the </a:t>
            </a:r>
            <a:r>
              <a:rPr lang="en-US" i="1"/>
              <a:t>for loop</a:t>
            </a:r>
          </a:p>
          <a:p>
            <a:pPr>
              <a:spcBef>
                <a:spcPct val="50000"/>
              </a:spcBef>
            </a:pPr>
            <a:r>
              <a:rPr lang="en-US"/>
              <a:t>The programmer should choose the right kind of loop for the situation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while Statement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/>
              <a:t>A </a:t>
            </a:r>
            <a:r>
              <a:rPr lang="en-US" i="1"/>
              <a:t>while statement</a:t>
            </a:r>
            <a:r>
              <a:rPr lang="en-US"/>
              <a:t> has the following syntax: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046413" y="1997075"/>
            <a:ext cx="3659187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ourier New" pitchFamily="-65" charset="0"/>
              </a:rPr>
              <a:t>while (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Courier New" pitchFamily="-65" charset="0"/>
              </a:rPr>
              <a:t> )</a:t>
            </a:r>
          </a:p>
          <a:p>
            <a:r>
              <a:rPr lang="en-US" b="1">
                <a:latin typeface="Courier New" pitchFamily="-65" charset="0"/>
              </a:rPr>
              <a:t>  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Courier New" pitchFamily="-65" charset="0"/>
              </a:rPr>
              <a:t>;</a:t>
            </a:r>
            <a:endParaRPr lang="en-US" sz="2000" b="1">
              <a:latin typeface="Courier New" pitchFamily="-65" charset="0"/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990600" y="3124200"/>
            <a:ext cx="7924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statement is executed repeatedly until the condition becomes false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  <p:bldP spid="57356" grpId="0" build="p" bldLvl="2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while Loop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768725" y="3124200"/>
            <a:ext cx="1600200" cy="1295400"/>
            <a:chOff x="2112" y="1968"/>
            <a:chExt cx="1008" cy="816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112" y="2544"/>
              <a:ext cx="1008" cy="240"/>
              <a:chOff x="2112" y="2544"/>
              <a:chExt cx="1008" cy="240"/>
            </a:xfrm>
          </p:grpSpPr>
          <p:sp>
            <p:nvSpPr>
              <p:cNvPr id="58373" name="Rectangle 5"/>
              <p:cNvSpPr>
                <a:spLocks noChangeArrowheads="1"/>
              </p:cNvSpPr>
              <p:nvPr/>
            </p:nvSpPr>
            <p:spPr bwMode="auto">
              <a:xfrm>
                <a:off x="2112" y="2544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74" name="Text Box 6"/>
              <p:cNvSpPr txBox="1">
                <a:spLocks noChangeArrowheads="1"/>
              </p:cNvSpPr>
              <p:nvPr/>
            </p:nvSpPr>
            <p:spPr bwMode="auto">
              <a:xfrm>
                <a:off x="2193" y="2544"/>
                <a:ext cx="8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58375" name="AutoShape 7"/>
            <p:cNvCxnSpPr>
              <a:cxnSpLocks noChangeShapeType="1"/>
              <a:stCxn id="58380" idx="2"/>
              <a:endCxn id="58373" idx="0"/>
            </p:cNvCxnSpPr>
            <p:nvPr/>
          </p:nvCxnSpPr>
          <p:spPr bwMode="auto">
            <a:xfrm>
              <a:off x="2616" y="1968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58376" name="Text Box 8"/>
            <p:cNvSpPr txBox="1">
              <a:spLocks noChangeArrowheads="1"/>
            </p:cNvSpPr>
            <p:nvPr/>
          </p:nvSpPr>
          <p:spPr bwMode="auto">
            <a:xfrm>
              <a:off x="2635" y="2112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58377" name="AutoShape 9"/>
          <p:cNvCxnSpPr>
            <a:cxnSpLocks noChangeShapeType="1"/>
            <a:stCxn id="58373" idx="1"/>
            <a:endCxn id="58380" idx="1"/>
          </p:cNvCxnSpPr>
          <p:nvPr/>
        </p:nvCxnSpPr>
        <p:spPr bwMode="auto">
          <a:xfrm rot="10800000">
            <a:off x="3540125" y="2590800"/>
            <a:ext cx="228600" cy="1638300"/>
          </a:xfrm>
          <a:prstGeom prst="bentConnector3">
            <a:avLst>
              <a:gd name="adj1" fmla="val 250694"/>
            </a:avLst>
          </a:prstGeom>
          <a:noFill/>
          <a:ln w="31750">
            <a:solidFill>
              <a:srgbClr val="FF0000"/>
            </a:solidFill>
            <a:miter lim="800000"/>
            <a:headEnd type="none" w="sm" len="sm"/>
            <a:tailEnd type="triangle" w="lg" len="med"/>
          </a:ln>
          <a:effectLst/>
        </p:spPr>
      </p:cxn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508500" y="2590800"/>
            <a:ext cx="1968500" cy="2590800"/>
            <a:chOff x="2578" y="1680"/>
            <a:chExt cx="1240" cy="1584"/>
          </a:xfrm>
        </p:grpSpPr>
        <p:cxnSp>
          <p:nvCxnSpPr>
            <p:cNvPr id="58384" name="AutoShape 16"/>
            <p:cNvCxnSpPr>
              <a:cxnSpLocks noChangeShapeType="1"/>
              <a:stCxn id="58380" idx="3"/>
            </p:cNvCxnSpPr>
            <p:nvPr/>
          </p:nvCxnSpPr>
          <p:spPr bwMode="auto">
            <a:xfrm flipH="1">
              <a:off x="2578" y="1680"/>
              <a:ext cx="638" cy="1584"/>
            </a:xfrm>
            <a:prstGeom prst="bentConnector4">
              <a:avLst>
                <a:gd name="adj1" fmla="val -22569"/>
                <a:gd name="adj2" fmla="val 83458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sp>
          <p:nvSpPr>
            <p:cNvPr id="58385" name="Text Box 17"/>
            <p:cNvSpPr txBox="1">
              <a:spLocks noChangeArrowheads="1"/>
            </p:cNvSpPr>
            <p:nvPr/>
          </p:nvSpPr>
          <p:spPr bwMode="auto">
            <a:xfrm>
              <a:off x="3371" y="2115"/>
              <a:ext cx="447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540125" y="1371600"/>
            <a:ext cx="2057400" cy="1752600"/>
            <a:chOff x="1968" y="864"/>
            <a:chExt cx="1296" cy="1104"/>
          </a:xfrm>
        </p:grpSpPr>
        <p:cxnSp>
          <p:nvCxnSpPr>
            <p:cNvPr id="58382" name="AutoShape 14"/>
            <p:cNvCxnSpPr>
              <a:cxnSpLocks noChangeShapeType="1"/>
              <a:endCxn id="58380" idx="0"/>
            </p:cNvCxnSpPr>
            <p:nvPr/>
          </p:nvCxnSpPr>
          <p:spPr bwMode="auto">
            <a:xfrm>
              <a:off x="2616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1968" y="1296"/>
              <a:ext cx="1296" cy="672"/>
              <a:chOff x="1968" y="1296"/>
              <a:chExt cx="1296" cy="672"/>
            </a:xfrm>
          </p:grpSpPr>
          <p:sp>
            <p:nvSpPr>
              <p:cNvPr id="58380" name="AutoShape 12"/>
              <p:cNvSpPr>
                <a:spLocks noChangeArrowheads="1"/>
              </p:cNvSpPr>
              <p:nvPr/>
            </p:nvSpPr>
            <p:spPr bwMode="auto">
              <a:xfrm>
                <a:off x="1968" y="1296"/>
                <a:ext cx="1296" cy="672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81" name="Text Box 13"/>
              <p:cNvSpPr txBox="1">
                <a:spLocks noChangeArrowheads="1"/>
              </p:cNvSpPr>
              <p:nvPr/>
            </p:nvSpPr>
            <p:spPr bwMode="auto">
              <a:xfrm>
                <a:off x="2217" y="1430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while Statement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09600"/>
          </a:xfrm>
        </p:spPr>
        <p:txBody>
          <a:bodyPr/>
          <a:lstStyle/>
          <a:p>
            <a:r>
              <a:rPr lang="en-US"/>
              <a:t>An example of a while statement:</a:t>
            </a: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286000" y="1905000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1;</a:t>
            </a:r>
          </a:p>
          <a:p>
            <a:r>
              <a:rPr lang="en-US" sz="2000" b="1">
                <a:latin typeface="Courier New" pitchFamily="-65" charset="0"/>
              </a:rPr>
              <a:t>while (count &lt;= 5)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   count++;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990600" y="4114800"/>
            <a:ext cx="792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6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condition of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 is false initially, the statement is never executed</a:t>
            </a:r>
          </a:p>
          <a:p>
            <a:pPr marL="342900" indent="-342900" eaLnBrk="1" hangingPunct="1">
              <a:spcBef>
                <a:spcPct val="6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Therefore, the body of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 will execute zero or more times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utoUpdateAnimBg="0"/>
      <p:bldP spid="117765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Usages of a while loop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4343400"/>
          </a:xfrm>
          <a:noFill/>
          <a:ln/>
        </p:spPr>
        <p:txBody>
          <a:bodyPr lIns="92075" tIns="46038" rIns="92075" bIns="46038"/>
          <a:lstStyle/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loop can be used to maintain a </a:t>
            </a:r>
            <a:r>
              <a:rPr lang="en-US" i="1"/>
              <a:t>running sum</a:t>
            </a:r>
          </a:p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</a:t>
            </a:r>
            <a:r>
              <a:rPr lang="en-US" i="1"/>
              <a:t>sentinel value</a:t>
            </a:r>
            <a:r>
              <a:rPr lang="en-US"/>
              <a:t> is a special input value that represents the end of input</a:t>
            </a:r>
          </a:p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loop can also be used for </a:t>
            </a:r>
            <a:r>
              <a:rPr lang="en-US" i="1"/>
              <a:t>input validation</a:t>
            </a:r>
            <a:r>
              <a:rPr lang="en-US"/>
              <a:t>, making a program more </a:t>
            </a:r>
            <a:r>
              <a:rPr lang="en-US" i="1"/>
              <a:t>robust</a:t>
            </a:r>
          </a:p>
          <a:p>
            <a:pPr marL="457200" indent="-457200">
              <a:spcBef>
                <a:spcPct val="60000"/>
              </a:spcBef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java.text.</a:t>
            </a:r>
            <a:r>
              <a:rPr noProof="1">
                <a:solidFill>
                  <a:srgbClr val="008080"/>
                </a:solidFill>
              </a:rPr>
              <a:t>DecimalFormat;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public class Average</a:t>
            </a: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noProof="1">
                <a:solidFill>
                  <a:srgbClr val="0000FF"/>
                </a:solidFill>
              </a:rPr>
              <a:t>public static void main (</a:t>
            </a:r>
            <a:r>
              <a:rPr noProof="1">
                <a:solidFill>
                  <a:srgbClr val="008080"/>
                </a:solidFill>
              </a:rPr>
              <a:t>String[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] args)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</a:t>
            </a:r>
            <a:r>
              <a:rPr noProof="1">
                <a:solidFill>
                  <a:srgbClr val="0000FF"/>
                </a:solidFill>
              </a:rPr>
              <a:t>int sum = 0, value, count 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double average;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Scanner scan = new Scanner (</a:t>
            </a:r>
            <a:r>
              <a:rPr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System.out.print (</a:t>
            </a:r>
            <a:r>
              <a:rPr noProof="1">
                <a:solidFill>
                  <a:srgbClr val="800000"/>
                </a:solidFill>
              </a:rPr>
              <a:t>"Enter an integer (0 to quit):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value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</a:t>
            </a:r>
            <a:r>
              <a:rPr noProof="1">
                <a:solidFill>
                  <a:srgbClr val="0000FF"/>
                </a:solidFill>
              </a:rPr>
              <a:t>while (value != 0)  </a:t>
            </a:r>
            <a:r>
              <a:rPr noProof="1">
                <a:solidFill>
                  <a:srgbClr val="008000"/>
                </a:solidFill>
              </a:rPr>
              <a:t>// sentinel value of 0 to terminate</a:t>
            </a:r>
            <a:endParaRPr 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{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count++;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sum += value;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</a:t>
            </a:r>
            <a:r>
              <a:rPr noProof="1">
                <a:solidFill>
                  <a:srgbClr val="008080"/>
                </a:solidFill>
              </a:rPr>
              <a:t>System.out.println (</a:t>
            </a:r>
            <a:r>
              <a:rPr noProof="1">
                <a:solidFill>
                  <a:srgbClr val="800000"/>
                </a:solidFill>
              </a:rPr>
              <a:t>"The sum so far is " + sum);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   </a:t>
            </a:r>
            <a:r>
              <a:rPr noProof="1">
                <a:solidFill>
                  <a:srgbClr val="008080"/>
                </a:solidFill>
              </a:rPr>
              <a:t>System.out.print (</a:t>
            </a:r>
            <a:r>
              <a:rPr noProof="1">
                <a:solidFill>
                  <a:srgbClr val="800000"/>
                </a:solidFill>
              </a:rPr>
              <a:t>"Enter an integer (0 to quit):");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   value = scan.nextInt();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}</a:t>
            </a:r>
            <a:endParaRPr lang="en-US" dirty="0">
              <a:solidFill>
                <a:srgbClr val="800000"/>
              </a:solidFill>
            </a:endParaRP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</a:t>
            </a:r>
            <a:r>
              <a:rPr lang="en-US" sz="2000" dirty="0">
                <a:solidFill>
                  <a:srgbClr val="800000"/>
                </a:solidFill>
              </a:rPr>
              <a:t>    </a:t>
            </a:r>
            <a:r>
              <a:rPr sz="2000" noProof="1">
                <a:solidFill>
                  <a:srgbClr val="008080"/>
                </a:solidFill>
              </a:rPr>
              <a:t>System.out.println ();</a:t>
            </a:r>
          </a:p>
          <a:p>
            <a:pPr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if (count == 0)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"No values were entered.");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else</a:t>
            </a:r>
            <a:r>
              <a:rPr lang="en-US" sz="2000" dirty="0">
                <a:solidFill>
                  <a:srgbClr val="0000FF"/>
                </a:solidFill>
              </a:rPr>
              <a:t> 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average = (double)sum / count;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DecimalFormat fmt = </a:t>
            </a:r>
            <a:r>
              <a:rPr sz="2000" noProof="1">
                <a:solidFill>
                  <a:srgbClr val="0000FF"/>
                </a:solidFill>
              </a:rPr>
              <a:t>new </a:t>
            </a:r>
            <a:r>
              <a:rPr sz="2000" noProof="1">
                <a:solidFill>
                  <a:srgbClr val="008080"/>
                </a:solidFill>
              </a:rPr>
              <a:t>DecimalFormat (</a:t>
            </a:r>
            <a:r>
              <a:rPr sz="2000" noProof="1">
                <a:solidFill>
                  <a:srgbClr val="800000"/>
                </a:solidFill>
              </a:rPr>
              <a:t>"0.###");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"The average is " + </a:t>
            </a:r>
            <a:r>
              <a:rPr lang="en-US" sz="2000" dirty="0">
                <a:solidFill>
                  <a:srgbClr val="800000"/>
                </a:solidFill>
              </a:rPr>
              <a:t>				</a:t>
            </a:r>
            <a:r>
              <a:rPr sz="2000" noProof="1">
                <a:solidFill>
                  <a:srgbClr val="800000"/>
                </a:solidFill>
              </a:rPr>
              <a:t>fmt.format(average));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239000" cy="3962400"/>
          </a:xfrm>
        </p:spPr>
        <p:txBody>
          <a:bodyPr/>
          <a:lstStyle/>
          <a:p>
            <a:r>
              <a:rPr lang="en-GB" sz="2000"/>
              <a:t>All Java assignments are right associative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</a:rPr>
              <a:t>	</a:t>
            </a:r>
            <a:r>
              <a:rPr lang="en-GB" sz="2400">
                <a:solidFill>
                  <a:srgbClr val="FF9900"/>
                </a:solidFill>
              </a:rPr>
              <a:t>int a = 1, b = 2, c = 5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a = b = c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   System.out.print(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“a= “ + a + “b= “ + b + “c= “ + c)</a:t>
            </a:r>
          </a:p>
          <a:p>
            <a:endParaRPr lang="en-GB" sz="1800">
              <a:solidFill>
                <a:srgbClr val="FF9900"/>
              </a:solidFill>
            </a:endParaRPr>
          </a:p>
          <a:p>
            <a:r>
              <a:rPr lang="en-GB" sz="2000"/>
              <a:t>What is the value of a, b &amp; c</a:t>
            </a:r>
          </a:p>
          <a:p>
            <a:r>
              <a:rPr lang="en-GB" sz="2000"/>
              <a:t>Done right to left: </a:t>
            </a:r>
            <a:r>
              <a:rPr lang="en-GB" sz="2000">
                <a:solidFill>
                  <a:srgbClr val="FF9900"/>
                </a:solidFill>
              </a:rPr>
              <a:t>a = (b = c);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Assignment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WinPercentage.java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java.text.</a:t>
            </a:r>
            <a:r>
              <a:rPr sz="2000" noProof="1">
                <a:solidFill>
                  <a:srgbClr val="008080"/>
                </a:solidFill>
              </a:rPr>
              <a:t>NumberFormat;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WinPercentage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final int NUM_GAMES = 12;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int won;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double ratio;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the number of games won (0 to 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            + NUM_GAMES + "):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won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WinPercentage.java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800000"/>
                </a:solidFill>
              </a:rPr>
              <a:t>   </a:t>
            </a:r>
            <a:r>
              <a:rPr sz="2000" noProof="1">
                <a:solidFill>
                  <a:srgbClr val="800000"/>
                </a:solidFill>
              </a:rPr>
              <a:t> </a:t>
            </a:r>
            <a:r>
              <a:rPr lang="en-US" sz="2000" dirty="0">
                <a:solidFill>
                  <a:srgbClr val="800000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while (won &lt; 0 || won &gt; NUM_GAMES)  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 (</a:t>
            </a:r>
            <a:r>
              <a:rPr sz="2000" noProof="1">
                <a:solidFill>
                  <a:srgbClr val="800000"/>
                </a:solidFill>
              </a:rPr>
              <a:t>"Invalid input. Please reenter: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won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ratio = (</a:t>
            </a:r>
            <a:r>
              <a:rPr sz="2000" noProof="1">
                <a:solidFill>
                  <a:srgbClr val="0000FF"/>
                </a:solidFill>
              </a:rPr>
              <a:t>double)won / NUM_GAMES;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NumberFormat fmt = NumberFormat.getPercentInstance();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System.out.println 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System.out.println (</a:t>
            </a:r>
            <a:r>
              <a:rPr sz="2000" noProof="1">
                <a:solidFill>
                  <a:srgbClr val="800000"/>
                </a:solidFill>
              </a:rPr>
              <a:t>"Winning percentage: " + fmt.format(ratio));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Infinite Loops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spcBef>
                <a:spcPct val="75000"/>
              </a:spcBef>
            </a:pPr>
            <a:r>
              <a:rPr lang="en-US"/>
              <a:t>The body of a </a:t>
            </a:r>
            <a:r>
              <a:rPr lang="en-US">
                <a:latin typeface="Courier New" pitchFamily="-65" charset="0"/>
              </a:rPr>
              <a:t>while</a:t>
            </a:r>
            <a:r>
              <a:rPr lang="en-US"/>
              <a:t> loop eventually must make the condition false</a:t>
            </a:r>
          </a:p>
          <a:p>
            <a:pPr>
              <a:spcBef>
                <a:spcPct val="75000"/>
              </a:spcBef>
            </a:pPr>
            <a:r>
              <a:rPr lang="en-US"/>
              <a:t>an </a:t>
            </a:r>
            <a:r>
              <a:rPr lang="en-US" i="1"/>
              <a:t>infinite loop</a:t>
            </a:r>
            <a:r>
              <a:rPr lang="en-US"/>
              <a:t> will execute until the user interrupts the program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Infinite Loops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r>
              <a:rPr lang="en-US"/>
              <a:t>An example of an infinite loop: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286000" y="2041525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1;</a:t>
            </a:r>
          </a:p>
          <a:p>
            <a:r>
              <a:rPr lang="en-US" sz="2000" b="1">
                <a:latin typeface="Courier New" pitchFamily="-65" charset="0"/>
              </a:rPr>
              <a:t>while (count &lt;= 25)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   count = count - 1;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990600" y="43434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This loop will continue executing until interrupted (Control-C) or until an underflow error occurs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autoUpdateAnimBg="0"/>
      <p:bldP spid="11878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Arithmetic overflow happens when a number gets too big to fit in its value type. For example, an </a:t>
            </a:r>
            <a:r>
              <a:rPr lang="en-US" dirty="0" err="1" smtClean="0"/>
              <a:t>int</a:t>
            </a:r>
            <a:r>
              <a:rPr lang="en-US" dirty="0" smtClean="0"/>
              <a:t> holds values between -231 and 231-1, inclusive. If your number goes over these limits, an overflow occurs, and the number "wraps around". These do not cause an exception to be generated in Java.</a:t>
            </a:r>
          </a:p>
          <a:p>
            <a:r>
              <a:rPr lang="en-US" dirty="0" smtClean="0"/>
              <a:t>Arithmetic underflow happens when a floating point number gets too small to distinguish very well from zero (the precision of the number got truncated). In Java, these do not cause an exception either.</a:t>
            </a:r>
          </a:p>
          <a:p>
            <a:r>
              <a:rPr lang="en-US" dirty="0" smtClean="0"/>
              <a:t>Stack overflow happens when you call a function, that calls another function, that then calls another, then another...and the function call stack gets too deep. You get a </a:t>
            </a:r>
            <a:r>
              <a:rPr lang="en-US" dirty="0" err="1" smtClean="0"/>
              <a:t>StackOverflowError</a:t>
            </a:r>
            <a:r>
              <a:rPr lang="en-US" dirty="0" smtClean="0"/>
              <a:t> when that happens.</a:t>
            </a:r>
          </a:p>
          <a:p>
            <a:r>
              <a:rPr lang="en-US" dirty="0" smtClean="0"/>
              <a:t>Stack underflow doesn't happen in Java. Its runtime system is supposed to prevent that sort of stuff from happening.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 and Underflow</a:t>
            </a:r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Loops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Similar to nested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statements, loops can be nested as well</a:t>
            </a:r>
          </a:p>
          <a:p>
            <a:pPr>
              <a:spcBef>
                <a:spcPct val="75000"/>
              </a:spcBef>
            </a:pPr>
            <a:r>
              <a:rPr lang="en-US"/>
              <a:t>That is, the body of a loop can contain another loop</a:t>
            </a:r>
          </a:p>
          <a:p>
            <a:pPr>
              <a:spcBef>
                <a:spcPct val="75000"/>
              </a:spcBef>
            </a:pPr>
            <a:r>
              <a:rPr lang="en-US"/>
              <a:t>For each iteration of the outer loop, the inner loop iterates completely</a:t>
            </a:r>
          </a:p>
          <a:p>
            <a:pPr>
              <a:spcBef>
                <a:spcPct val="75000"/>
              </a:spcBef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PalindromeTester.java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PalindromeTester</a:t>
            </a:r>
            <a:r>
              <a:rPr lang="en-US" sz="2000" dirty="0">
                <a:solidFill>
                  <a:srgbClr val="0000FF"/>
                </a:solidFill>
              </a:rPr>
              <a:t> 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String str, another = </a:t>
            </a:r>
            <a:r>
              <a:rPr sz="2000" noProof="1">
                <a:solidFill>
                  <a:srgbClr val="800000"/>
                </a:solidFill>
              </a:rPr>
              <a:t>"y";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left, right;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while (another.equalsIgnoreCase(</a:t>
            </a:r>
            <a:r>
              <a:rPr sz="2000" noProof="1">
                <a:solidFill>
                  <a:srgbClr val="800000"/>
                </a:solidFill>
              </a:rPr>
              <a:t>"y")) </a:t>
            </a:r>
            <a:r>
              <a:rPr sz="2000" noProof="1">
                <a:solidFill>
                  <a:srgbClr val="008000"/>
                </a:solidFill>
              </a:rPr>
              <a:t>// allows y or Y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00"/>
                </a:solidFill>
              </a:rPr>
              <a:t>     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"Enter a potential palindrome:");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str = scan.nextLine();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left = 0;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right = str.length() - 1;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PalindromeTester.java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sz="2000" noProof="1">
                <a:solidFill>
                  <a:srgbClr val="0000FF"/>
                </a:solidFill>
              </a:rPr>
              <a:t>while (str.charAt(left) == str.charAt(right) &amp;&amp; left &lt; right)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left++;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right--;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if (left &lt; right)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string is NOT a palindrome.");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else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string IS a palindrome.");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   System.out.print (</a:t>
            </a:r>
            <a:r>
              <a:rPr sz="2000" noProof="1">
                <a:solidFill>
                  <a:srgbClr val="800000"/>
                </a:solidFill>
              </a:rPr>
              <a:t>"Test another palindrome (y/n)?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another = scan.nextLine();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Loops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How many times will the string </a:t>
            </a:r>
            <a:r>
              <a:rPr lang="en-US">
                <a:latin typeface="Courier New" pitchFamily="-65" charset="0"/>
              </a:rPr>
              <a:t>"Here"</a:t>
            </a:r>
            <a:r>
              <a:rPr lang="en-US"/>
              <a:t> be printed?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133600" y="1905000"/>
            <a:ext cx="5365750" cy="3444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count1 = 1;</a:t>
            </a:r>
          </a:p>
          <a:p>
            <a:r>
              <a:rPr lang="en-US" sz="2000" b="1">
                <a:latin typeface="Courier New" pitchFamily="-65" charset="0"/>
              </a:rPr>
              <a:t>while (count1 &lt;= 10)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count2 = 1;</a:t>
            </a:r>
          </a:p>
          <a:p>
            <a:r>
              <a:rPr lang="en-US" sz="2000" b="1">
                <a:latin typeface="Courier New" pitchFamily="-65" charset="0"/>
              </a:rPr>
              <a:t>   while (count2 &lt;= 20)</a:t>
            </a:r>
          </a:p>
          <a:p>
            <a:r>
              <a:rPr lang="en-US" sz="2000" b="1">
                <a:latin typeface="Courier New" pitchFamily="-65" charset="0"/>
              </a:rPr>
              <a:t>   {</a:t>
            </a:r>
          </a:p>
          <a:p>
            <a:r>
              <a:rPr lang="en-US" sz="2000" b="1">
                <a:latin typeface="Courier New" pitchFamily="-65" charset="0"/>
              </a:rPr>
              <a:t>      System.out.println ("Here");</a:t>
            </a:r>
          </a:p>
          <a:p>
            <a:r>
              <a:rPr lang="en-US" sz="2000" b="1">
                <a:latin typeface="Courier New" pitchFamily="-65" charset="0"/>
              </a:rPr>
              <a:t>      count2++;</a:t>
            </a:r>
          </a:p>
          <a:p>
            <a:r>
              <a:rPr lang="en-US" sz="2000" b="1">
                <a:latin typeface="Courier New" pitchFamily="-65" charset="0"/>
              </a:rPr>
              <a:t>   }</a:t>
            </a:r>
          </a:p>
          <a:p>
            <a:r>
              <a:rPr lang="en-US" sz="2000" b="1">
                <a:latin typeface="Courier New" pitchFamily="-65" charset="0"/>
              </a:rPr>
              <a:t>   count1++;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5334000" y="5029200"/>
            <a:ext cx="200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Arial" pitchFamily="-65" charset="0"/>
              </a:rPr>
              <a:t>10 * 20 = 200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autoUpdateAnimBg="0"/>
      <p:bldP spid="11981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Iterators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An </a:t>
            </a:r>
            <a:r>
              <a:rPr lang="en-US" i="1"/>
              <a:t>iterator</a:t>
            </a:r>
            <a:r>
              <a:rPr lang="en-US"/>
              <a:t> is an object that allows you to process a collection of items one at a time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An iterator object has a </a:t>
            </a:r>
            <a:r>
              <a:rPr lang="en-US">
                <a:latin typeface="Courier New" pitchFamily="-65" charset="0"/>
              </a:rPr>
              <a:t>hasNext</a:t>
            </a:r>
            <a:r>
              <a:rPr lang="en-US"/>
              <a:t> method that returns true if there is at least one more item to process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next</a:t>
            </a:r>
            <a:r>
              <a:rPr lang="en-US"/>
              <a:t> method returns the next item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Scanner</a:t>
            </a:r>
            <a:r>
              <a:rPr lang="en-US"/>
              <a:t> class is an iterator</a:t>
            </a:r>
          </a:p>
          <a:p>
            <a:pPr lvl="1"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hasNext</a:t>
            </a:r>
            <a:r>
              <a:rPr lang="en-US"/>
              <a:t> method returns true if there is more data to be scanned</a:t>
            </a:r>
          </a:p>
          <a:p>
            <a:pPr lvl="1"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next</a:t>
            </a:r>
            <a:r>
              <a:rPr lang="en-US"/>
              <a:t> method returns the next scanned token as a string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Basic Mathematical Operators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315200" cy="4114800"/>
          </a:xfrm>
        </p:spPr>
        <p:txBody>
          <a:bodyPr/>
          <a:lstStyle/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 + -</a:t>
            </a:r>
            <a:r>
              <a:rPr lang="en-GB" sz="2400"/>
              <a:t> are the mathematical operators</a:t>
            </a:r>
          </a:p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</a:t>
            </a:r>
            <a:r>
              <a:rPr lang="en-GB" sz="2400"/>
              <a:t> have a higher precedence than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+</a:t>
            </a:r>
            <a:r>
              <a:rPr lang="en-GB" sz="2400">
                <a:solidFill>
                  <a:srgbClr val="FF9900"/>
                </a:solidFill>
              </a:rPr>
              <a:t> </a:t>
            </a:r>
            <a:r>
              <a:rPr lang="en-GB" sz="2400"/>
              <a:t>or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-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a + b % d – c * d / b;</a:t>
            </a:r>
          </a:p>
          <a:p>
            <a:r>
              <a:rPr lang="en-GB" sz="2400"/>
              <a:t>Is the same as: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(a + (b % d)) – 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		  ((c * d) / b);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do Statement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44525"/>
          </a:xfrm>
        </p:spPr>
        <p:txBody>
          <a:bodyPr/>
          <a:lstStyle/>
          <a:p>
            <a:r>
              <a:rPr lang="en-US"/>
              <a:t>A </a:t>
            </a:r>
            <a:r>
              <a:rPr lang="en-US" i="1"/>
              <a:t>do statement</a:t>
            </a:r>
            <a:r>
              <a:rPr lang="en-US"/>
              <a:t> has the following syntax: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3124200" y="1906588"/>
            <a:ext cx="3659188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ourier New" pitchFamily="-65" charset="0"/>
              </a:rPr>
              <a:t>do</a:t>
            </a:r>
          </a:p>
          <a:p>
            <a:r>
              <a:rPr lang="en-US" b="1">
                <a:latin typeface="Courier New" pitchFamily="-65" charset="0"/>
              </a:rPr>
              <a:t>{</a:t>
            </a:r>
          </a:p>
          <a:p>
            <a:r>
              <a:rPr lang="en-US" b="1">
                <a:latin typeface="Courier New" pitchFamily="-65" charset="0"/>
              </a:rPr>
              <a:t>  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Courier New" pitchFamily="-65" charset="0"/>
              </a:rPr>
              <a:t>;</a:t>
            </a:r>
          </a:p>
          <a:p>
            <a:r>
              <a:rPr lang="en-US" b="1">
                <a:latin typeface="Courier New" pitchFamily="-65" charset="0"/>
              </a:rPr>
              <a:t>}</a:t>
            </a:r>
          </a:p>
          <a:p>
            <a:r>
              <a:rPr lang="en-US" b="1">
                <a:latin typeface="Courier New" pitchFamily="-65" charset="0"/>
              </a:rPr>
              <a:t>while (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Courier New" pitchFamily="-65" charset="0"/>
              </a:rPr>
              <a:t> )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990600" y="4114800"/>
            <a:ext cx="7924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</a:t>
            </a:r>
            <a:r>
              <a:rPr lang="en-US" b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Arial" pitchFamily="-65" charset="0"/>
              </a:rPr>
              <a:t> is executed once initially, and then the </a:t>
            </a:r>
            <a:r>
              <a:rPr lang="en-US" b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Arial" pitchFamily="-65" charset="0"/>
              </a:rPr>
              <a:t> is evaluated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statement is executed repeatedly until the condition becomes false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utoUpdateAnimBg="0"/>
      <p:bldP spid="126981" grpId="0" build="p" bldLvl="2" autoUpdateAnimBg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do Loop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95600" y="2362200"/>
            <a:ext cx="1017588" cy="1333500"/>
            <a:chOff x="1567" y="1608"/>
            <a:chExt cx="641" cy="840"/>
          </a:xfrm>
        </p:grpSpPr>
        <p:sp>
          <p:nvSpPr>
            <p:cNvPr id="128004" name="Text Box 4"/>
            <p:cNvSpPr txBox="1">
              <a:spLocks noChangeArrowheads="1"/>
            </p:cNvSpPr>
            <p:nvPr/>
          </p:nvSpPr>
          <p:spPr bwMode="auto">
            <a:xfrm>
              <a:off x="1567" y="1920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128005" name="AutoShape 5"/>
            <p:cNvCxnSpPr>
              <a:cxnSpLocks noChangeShapeType="1"/>
              <a:stCxn id="128012" idx="1"/>
              <a:endCxn id="128007" idx="1"/>
            </p:cNvCxnSpPr>
            <p:nvPr/>
          </p:nvCxnSpPr>
          <p:spPr bwMode="auto">
            <a:xfrm rot="10800000" flipV="1">
              <a:off x="2112" y="1608"/>
              <a:ext cx="96" cy="840"/>
            </a:xfrm>
            <a:prstGeom prst="bentConnector3">
              <a:avLst>
                <a:gd name="adj1" fmla="val 2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lg" len="med"/>
              <a:tailEnd type="none" w="sm" len="sm"/>
            </a:ln>
            <a:effectLst/>
          </p:spPr>
        </p:cxn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733800" y="2576513"/>
            <a:ext cx="1981200" cy="1614487"/>
            <a:chOff x="2064" y="1719"/>
            <a:chExt cx="1248" cy="1017"/>
          </a:xfrm>
        </p:grpSpPr>
        <p:sp>
          <p:nvSpPr>
            <p:cNvPr id="128007" name="AutoShape 7"/>
            <p:cNvSpPr>
              <a:spLocks noChangeArrowheads="1"/>
            </p:cNvSpPr>
            <p:nvPr/>
          </p:nvSpPr>
          <p:spPr bwMode="auto">
            <a:xfrm>
              <a:off x="2064" y="2112"/>
              <a:ext cx="1248" cy="624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08" name="Text Box 8"/>
            <p:cNvSpPr txBox="1">
              <a:spLocks noChangeArrowheads="1"/>
            </p:cNvSpPr>
            <p:nvPr/>
          </p:nvSpPr>
          <p:spPr bwMode="auto">
            <a:xfrm>
              <a:off x="2289" y="2222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28009" name="AutoShape 9"/>
            <p:cNvCxnSpPr>
              <a:cxnSpLocks noChangeShapeType="1"/>
              <a:stCxn id="128013" idx="2"/>
              <a:endCxn id="128007" idx="0"/>
            </p:cNvCxnSpPr>
            <p:nvPr/>
          </p:nvCxnSpPr>
          <p:spPr bwMode="auto">
            <a:xfrm flipH="1">
              <a:off x="2688" y="1719"/>
              <a:ext cx="1" cy="393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924300" y="1600200"/>
            <a:ext cx="1600200" cy="990600"/>
            <a:chOff x="2184" y="1104"/>
            <a:chExt cx="1008" cy="624"/>
          </a:xfrm>
        </p:grpSpPr>
        <p:cxnSp>
          <p:nvCxnSpPr>
            <p:cNvPr id="128011" name="AutoShape 11"/>
            <p:cNvCxnSpPr>
              <a:cxnSpLocks noChangeShapeType="1"/>
              <a:endCxn id="128013" idx="0"/>
            </p:cNvCxnSpPr>
            <p:nvPr/>
          </p:nvCxnSpPr>
          <p:spPr bwMode="auto">
            <a:xfrm>
              <a:off x="2689" y="1104"/>
              <a:ext cx="0" cy="384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28012" name="Rectangle 12"/>
            <p:cNvSpPr>
              <a:spLocks noChangeArrowheads="1"/>
            </p:cNvSpPr>
            <p:nvPr/>
          </p:nvSpPr>
          <p:spPr bwMode="auto">
            <a:xfrm>
              <a:off x="2184" y="1488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13" name="Text Box 13"/>
            <p:cNvSpPr txBox="1">
              <a:spLocks noChangeArrowheads="1"/>
            </p:cNvSpPr>
            <p:nvPr/>
          </p:nvSpPr>
          <p:spPr bwMode="auto">
            <a:xfrm>
              <a:off x="2265" y="1488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700588" y="4191000"/>
            <a:ext cx="709612" cy="914400"/>
            <a:chOff x="2699" y="2736"/>
            <a:chExt cx="447" cy="576"/>
          </a:xfrm>
        </p:grpSpPr>
        <p:cxnSp>
          <p:nvCxnSpPr>
            <p:cNvPr id="128015" name="AutoShape 15"/>
            <p:cNvCxnSpPr>
              <a:cxnSpLocks noChangeShapeType="1"/>
              <a:stCxn id="128007" idx="2"/>
            </p:cNvCxnSpPr>
            <p:nvPr/>
          </p:nvCxnSpPr>
          <p:spPr bwMode="auto">
            <a:xfrm>
              <a:off x="2712" y="2736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28016" name="Text Box 16"/>
            <p:cNvSpPr txBox="1">
              <a:spLocks noChangeArrowheads="1"/>
            </p:cNvSpPr>
            <p:nvPr/>
          </p:nvSpPr>
          <p:spPr bwMode="auto">
            <a:xfrm>
              <a:off x="2699" y="2880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utoUpdateAnimBg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do Statement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An example of a </a:t>
            </a:r>
            <a:r>
              <a:rPr lang="en-US">
                <a:latin typeface="Courier New" pitchFamily="-65" charset="0"/>
              </a:rPr>
              <a:t>do</a:t>
            </a:r>
            <a:r>
              <a:rPr lang="en-US"/>
              <a:t> loop: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990600" y="42672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body of a </a:t>
            </a:r>
            <a:r>
              <a:rPr lang="en-US" b="1">
                <a:latin typeface="Courier New" pitchFamily="-65" charset="0"/>
              </a:rPr>
              <a:t>do</a:t>
            </a:r>
            <a:r>
              <a:rPr lang="en-US" b="1">
                <a:latin typeface="Arial" pitchFamily="-65" charset="0"/>
              </a:rPr>
              <a:t> loop executes at least once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330450" y="1905000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0;</a:t>
            </a:r>
          </a:p>
          <a:p>
            <a:r>
              <a:rPr lang="en-US" sz="2000" b="1">
                <a:latin typeface="Courier New" pitchFamily="-65" charset="0"/>
              </a:rPr>
              <a:t>do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count++;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} while (count &lt; 5);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build="p"/>
      <p:bldP spid="66565" grpId="0" autoUpdateAnimBg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ReverseNumber.java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ReverseNumber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number, lastDigit, reverse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a positive integer: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number = scan.nextInt();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do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lastDigit = number % 10;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reverse = (reverse * 10) + lastDigit;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number = number / 10;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} while (number &gt; 0);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number reversed is " + reverse);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while and do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752600" y="1219200"/>
            <a:ext cx="3048000" cy="4419600"/>
            <a:chOff x="1056" y="720"/>
            <a:chExt cx="1920" cy="2784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1270" y="2208"/>
              <a:ext cx="1008" cy="816"/>
              <a:chOff x="2112" y="1968"/>
              <a:chExt cx="1008" cy="816"/>
            </a:xfrm>
          </p:grpSpPr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2112" y="2544"/>
                <a:ext cx="1008" cy="240"/>
                <a:chOff x="2112" y="2544"/>
                <a:chExt cx="1008" cy="240"/>
              </a:xfrm>
            </p:grpSpPr>
            <p:sp>
              <p:nvSpPr>
                <p:cNvPr id="88084" name="Rectangle 20"/>
                <p:cNvSpPr>
                  <a:spLocks noChangeArrowheads="1"/>
                </p:cNvSpPr>
                <p:nvPr/>
              </p:nvSpPr>
              <p:spPr bwMode="auto">
                <a:xfrm>
                  <a:off x="2112" y="2544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8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93" y="2544"/>
                  <a:ext cx="847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statement</a:t>
                  </a:r>
                  <a:endParaRPr lang="en-US">
                    <a:latin typeface="Arial Unicode MS" pitchFamily="-65" charset="0"/>
                  </a:endParaRPr>
                </a:p>
              </p:txBody>
            </p:sp>
          </p:grpSp>
          <p:cxnSp>
            <p:nvCxnSpPr>
              <p:cNvPr id="88086" name="AutoShape 22"/>
              <p:cNvCxnSpPr>
                <a:cxnSpLocks noChangeShapeType="1"/>
                <a:stCxn id="88095" idx="2"/>
                <a:endCxn id="88084" idx="0"/>
              </p:cNvCxnSpPr>
              <p:nvPr/>
            </p:nvCxnSpPr>
            <p:spPr bwMode="auto">
              <a:xfrm>
                <a:off x="2616" y="1968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87" name="Text Box 23"/>
              <p:cNvSpPr txBox="1">
                <a:spLocks noChangeArrowheads="1"/>
              </p:cNvSpPr>
              <p:nvPr/>
            </p:nvSpPr>
            <p:spPr bwMode="auto">
              <a:xfrm>
                <a:off x="2635" y="2112"/>
                <a:ext cx="406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true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cxnSp>
          <p:nvCxnSpPr>
            <p:cNvPr id="88088" name="AutoShape 24"/>
            <p:cNvCxnSpPr>
              <a:cxnSpLocks noChangeShapeType="1"/>
              <a:stCxn id="88084" idx="1"/>
              <a:endCxn id="88095" idx="1"/>
            </p:cNvCxnSpPr>
            <p:nvPr/>
          </p:nvCxnSpPr>
          <p:spPr bwMode="auto">
            <a:xfrm rot="10800000">
              <a:off x="1126" y="1872"/>
              <a:ext cx="144" cy="1032"/>
            </a:xfrm>
            <a:prstGeom prst="bentConnector3">
              <a:avLst>
                <a:gd name="adj1" fmla="val 239583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1736" y="1872"/>
              <a:ext cx="1240" cy="1632"/>
              <a:chOff x="2578" y="1680"/>
              <a:chExt cx="1240" cy="1584"/>
            </a:xfrm>
          </p:grpSpPr>
          <p:cxnSp>
            <p:nvCxnSpPr>
              <p:cNvPr id="88090" name="AutoShape 26"/>
              <p:cNvCxnSpPr>
                <a:cxnSpLocks noChangeShapeType="1"/>
                <a:stCxn id="88095" idx="3"/>
              </p:cNvCxnSpPr>
              <p:nvPr/>
            </p:nvCxnSpPr>
            <p:spPr bwMode="auto">
              <a:xfrm flipH="1">
                <a:off x="2578" y="1680"/>
                <a:ext cx="638" cy="1584"/>
              </a:xfrm>
              <a:prstGeom prst="bentConnector4">
                <a:avLst>
                  <a:gd name="adj1" fmla="val -22569"/>
                  <a:gd name="adj2" fmla="val 83458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91" name="Text Box 27"/>
              <p:cNvSpPr txBox="1">
                <a:spLocks noChangeArrowheads="1"/>
              </p:cNvSpPr>
              <p:nvPr/>
            </p:nvSpPr>
            <p:spPr bwMode="auto">
              <a:xfrm>
                <a:off x="3371" y="2115"/>
                <a:ext cx="447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false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1126" y="1104"/>
              <a:ext cx="1296" cy="1104"/>
              <a:chOff x="1968" y="864"/>
              <a:chExt cx="1296" cy="1104"/>
            </a:xfrm>
          </p:grpSpPr>
          <p:cxnSp>
            <p:nvCxnSpPr>
              <p:cNvPr id="88093" name="AutoShape 29"/>
              <p:cNvCxnSpPr>
                <a:cxnSpLocks noChangeShapeType="1"/>
                <a:endCxn id="88095" idx="0"/>
              </p:cNvCxnSpPr>
              <p:nvPr/>
            </p:nvCxnSpPr>
            <p:spPr bwMode="auto">
              <a:xfrm>
                <a:off x="2616" y="864"/>
                <a:ext cx="0" cy="43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grpSp>
            <p:nvGrpSpPr>
              <p:cNvPr id="7" name="Group 30"/>
              <p:cNvGrpSpPr>
                <a:grpSpLocks/>
              </p:cNvGrpSpPr>
              <p:nvPr/>
            </p:nvGrpSpPr>
            <p:grpSpPr bwMode="auto">
              <a:xfrm>
                <a:off x="1968" y="1296"/>
                <a:ext cx="1296" cy="672"/>
                <a:chOff x="1968" y="1296"/>
                <a:chExt cx="1296" cy="672"/>
              </a:xfrm>
            </p:grpSpPr>
            <p:sp>
              <p:nvSpPr>
                <p:cNvPr id="88095" name="AutoShape 31"/>
                <p:cNvSpPr>
                  <a:spLocks noChangeArrowheads="1"/>
                </p:cNvSpPr>
                <p:nvPr/>
              </p:nvSpPr>
              <p:spPr bwMode="auto">
                <a:xfrm>
                  <a:off x="1968" y="1296"/>
                  <a:ext cx="1296" cy="672"/>
                </a:xfrm>
                <a:prstGeom prst="diamon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9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217" y="1430"/>
                  <a:ext cx="799" cy="40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condition</a:t>
                  </a:r>
                </a:p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evaluated</a:t>
                  </a:r>
                  <a:endParaRPr lang="en-US">
                    <a:latin typeface="Arial Unicode MS" pitchFamily="-65" charset="0"/>
                  </a:endParaRPr>
                </a:p>
              </p:txBody>
            </p:sp>
          </p:grpSp>
        </p:grpSp>
        <p:sp>
          <p:nvSpPr>
            <p:cNvPr id="88097" name="Text Box 33"/>
            <p:cNvSpPr txBox="1">
              <a:spLocks noChangeArrowheads="1"/>
            </p:cNvSpPr>
            <p:nvPr/>
          </p:nvSpPr>
          <p:spPr bwMode="auto">
            <a:xfrm>
              <a:off x="1056" y="720"/>
              <a:ext cx="15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u="sng">
                  <a:solidFill>
                    <a:schemeClr val="hlink"/>
                  </a:solidFill>
                  <a:latin typeface="Arial" pitchFamily="-65" charset="0"/>
                </a:rPr>
                <a:t>The while Loop</a:t>
              </a:r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181600" y="1219200"/>
            <a:ext cx="2827338" cy="4151313"/>
            <a:chOff x="3471" y="745"/>
            <a:chExt cx="1781" cy="2615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3471" y="1632"/>
              <a:ext cx="641" cy="840"/>
              <a:chOff x="1567" y="1608"/>
              <a:chExt cx="641" cy="840"/>
            </a:xfrm>
          </p:grpSpPr>
          <p:sp>
            <p:nvSpPr>
              <p:cNvPr id="88069" name="Text Box 5"/>
              <p:cNvSpPr txBox="1">
                <a:spLocks noChangeArrowheads="1"/>
              </p:cNvSpPr>
              <p:nvPr/>
            </p:nvSpPr>
            <p:spPr bwMode="auto">
              <a:xfrm>
                <a:off x="1567" y="1920"/>
                <a:ext cx="406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true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  <p:cxnSp>
            <p:nvCxnSpPr>
              <p:cNvPr id="88070" name="AutoShape 6"/>
              <p:cNvCxnSpPr>
                <a:cxnSpLocks noChangeShapeType="1"/>
                <a:stCxn id="88077" idx="1"/>
                <a:endCxn id="88072" idx="1"/>
              </p:cNvCxnSpPr>
              <p:nvPr/>
            </p:nvCxnSpPr>
            <p:spPr bwMode="auto">
              <a:xfrm rot="10800000" flipV="1">
                <a:off x="2112" y="1608"/>
                <a:ext cx="96" cy="840"/>
              </a:xfrm>
              <a:prstGeom prst="bentConnector3">
                <a:avLst>
                  <a:gd name="adj1" fmla="val 250000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lg" len="med"/>
                <a:tailEnd type="none" w="sm" len="sm"/>
              </a:ln>
              <a:effectLst/>
            </p:spPr>
          </p:cxnSp>
        </p:grp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3999" y="1767"/>
              <a:ext cx="1248" cy="1017"/>
              <a:chOff x="2064" y="1719"/>
              <a:chExt cx="1248" cy="1017"/>
            </a:xfrm>
          </p:grpSpPr>
          <p:sp>
            <p:nvSpPr>
              <p:cNvPr id="88072" name="AutoShape 8"/>
              <p:cNvSpPr>
                <a:spLocks noChangeArrowheads="1"/>
              </p:cNvSpPr>
              <p:nvPr/>
            </p:nvSpPr>
            <p:spPr bwMode="auto">
              <a:xfrm>
                <a:off x="2064" y="2112"/>
                <a:ext cx="1248" cy="624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73" name="Text Box 9"/>
              <p:cNvSpPr txBox="1">
                <a:spLocks noChangeArrowheads="1"/>
              </p:cNvSpPr>
              <p:nvPr/>
            </p:nvSpPr>
            <p:spPr bwMode="auto">
              <a:xfrm>
                <a:off x="2289" y="2222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  <p:cxnSp>
            <p:nvCxnSpPr>
              <p:cNvPr id="88074" name="AutoShape 10"/>
              <p:cNvCxnSpPr>
                <a:cxnSpLocks noChangeShapeType="1"/>
                <a:stCxn id="88078" idx="2"/>
                <a:endCxn id="88072" idx="0"/>
              </p:cNvCxnSpPr>
              <p:nvPr/>
            </p:nvCxnSpPr>
            <p:spPr bwMode="auto">
              <a:xfrm flipH="1">
                <a:off x="2688" y="1719"/>
                <a:ext cx="1" cy="393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</p:grp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4119" y="1152"/>
              <a:ext cx="1008" cy="624"/>
              <a:chOff x="2184" y="1104"/>
              <a:chExt cx="1008" cy="624"/>
            </a:xfrm>
          </p:grpSpPr>
          <p:cxnSp>
            <p:nvCxnSpPr>
              <p:cNvPr id="88076" name="AutoShape 12"/>
              <p:cNvCxnSpPr>
                <a:cxnSpLocks noChangeShapeType="1"/>
                <a:endCxn id="88078" idx="0"/>
              </p:cNvCxnSpPr>
              <p:nvPr/>
            </p:nvCxnSpPr>
            <p:spPr bwMode="auto">
              <a:xfrm>
                <a:off x="2689" y="1104"/>
                <a:ext cx="0" cy="384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77" name="Rectangle 13"/>
              <p:cNvSpPr>
                <a:spLocks noChangeArrowheads="1"/>
              </p:cNvSpPr>
              <p:nvPr/>
            </p:nvSpPr>
            <p:spPr bwMode="auto">
              <a:xfrm>
                <a:off x="2184" y="1488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78" name="Text Box 14"/>
              <p:cNvSpPr txBox="1">
                <a:spLocks noChangeArrowheads="1"/>
              </p:cNvSpPr>
              <p:nvPr/>
            </p:nvSpPr>
            <p:spPr bwMode="auto">
              <a:xfrm>
                <a:off x="2265" y="1488"/>
                <a:ext cx="8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>
              <a:off x="4608" y="2784"/>
              <a:ext cx="447" cy="576"/>
              <a:chOff x="2699" y="2736"/>
              <a:chExt cx="447" cy="576"/>
            </a:xfrm>
          </p:grpSpPr>
          <p:cxnSp>
            <p:nvCxnSpPr>
              <p:cNvPr id="88080" name="AutoShape 16"/>
              <p:cNvCxnSpPr>
                <a:cxnSpLocks noChangeShapeType="1"/>
                <a:stCxn id="88072" idx="2"/>
              </p:cNvCxnSpPr>
              <p:nvPr/>
            </p:nvCxnSpPr>
            <p:spPr bwMode="auto">
              <a:xfrm>
                <a:off x="2712" y="2736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81" name="Text Box 17"/>
              <p:cNvSpPr txBox="1">
                <a:spLocks noChangeArrowheads="1"/>
              </p:cNvSpPr>
              <p:nvPr/>
            </p:nvSpPr>
            <p:spPr bwMode="auto">
              <a:xfrm>
                <a:off x="2699" y="2880"/>
                <a:ext cx="4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false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sp>
          <p:nvSpPr>
            <p:cNvPr id="88099" name="Text Box 35"/>
            <p:cNvSpPr txBox="1">
              <a:spLocks noChangeArrowheads="1"/>
            </p:cNvSpPr>
            <p:nvPr/>
          </p:nvSpPr>
          <p:spPr bwMode="auto">
            <a:xfrm>
              <a:off x="3984" y="745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u="sng">
                  <a:solidFill>
                    <a:schemeClr val="hlink"/>
                  </a:solidFill>
                  <a:latin typeface="Arial" pitchFamily="-65" charset="0"/>
                </a:rPr>
                <a:t>The do Loop</a:t>
              </a:r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</p:spPr>
        <p:txBody>
          <a:bodyPr/>
          <a:lstStyle/>
          <a:p>
            <a:r>
              <a:rPr lang="en-US"/>
              <a:t>A </a:t>
            </a:r>
            <a:r>
              <a:rPr lang="en-US" i="1"/>
              <a:t>for statement</a:t>
            </a:r>
            <a:r>
              <a:rPr lang="en-US"/>
              <a:t> has the following syntax: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263650" y="3641725"/>
            <a:ext cx="7194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initialization</a:t>
            </a:r>
            <a:r>
              <a:rPr lang="en-US" sz="2000" b="1">
                <a:latin typeface="Courier New" pitchFamily="-65" charset="0"/>
              </a:rPr>
              <a:t> ;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;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increment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447800" y="2117725"/>
            <a:ext cx="2946400" cy="1387475"/>
            <a:chOff x="912" y="1286"/>
            <a:chExt cx="1856" cy="874"/>
          </a:xfrm>
        </p:grpSpPr>
        <p:sp>
          <p:nvSpPr>
            <p:cNvPr id="68617" name="Text Box 9"/>
            <p:cNvSpPr txBox="1">
              <a:spLocks noChangeArrowheads="1"/>
            </p:cNvSpPr>
            <p:nvPr/>
          </p:nvSpPr>
          <p:spPr bwMode="auto">
            <a:xfrm>
              <a:off x="912" y="1286"/>
              <a:ext cx="1856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initialization</a:t>
              </a:r>
              <a:endParaRPr lang="en-US" sz="2000" b="1">
                <a:solidFill>
                  <a:schemeClr val="hlink"/>
                </a:solidFill>
                <a:latin typeface="Arial Unicode MS" pitchFamily="-65" charset="0"/>
              </a:endParaRP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is executed once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before the loop begins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sp>
          <p:nvSpPr>
            <p:cNvPr id="68618" name="Line 10"/>
            <p:cNvSpPr>
              <a:spLocks noChangeShapeType="1"/>
            </p:cNvSpPr>
            <p:nvPr/>
          </p:nvSpPr>
          <p:spPr bwMode="auto">
            <a:xfrm>
              <a:off x="1824" y="1920"/>
              <a:ext cx="96" cy="24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800600" y="2117725"/>
            <a:ext cx="3389313" cy="1371600"/>
            <a:chOff x="3024" y="1248"/>
            <a:chExt cx="2135" cy="864"/>
          </a:xfrm>
        </p:grpSpPr>
        <p:sp>
          <p:nvSpPr>
            <p:cNvPr id="68620" name="Text Box 12"/>
            <p:cNvSpPr txBox="1">
              <a:spLocks noChangeArrowheads="1"/>
            </p:cNvSpPr>
            <p:nvPr/>
          </p:nvSpPr>
          <p:spPr bwMode="auto">
            <a:xfrm>
              <a:off x="3024" y="1248"/>
              <a:ext cx="2135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executed until the</a:t>
              </a:r>
            </a:p>
            <a:p>
              <a:pPr algn="ctr"/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becomes 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sp>
          <p:nvSpPr>
            <p:cNvPr id="68621" name="Line 13"/>
            <p:cNvSpPr>
              <a:spLocks noChangeShapeType="1"/>
            </p:cNvSpPr>
            <p:nvPr/>
          </p:nvSpPr>
          <p:spPr bwMode="auto">
            <a:xfrm flipH="1">
              <a:off x="3648" y="1872"/>
              <a:ext cx="192" cy="24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114800" y="4159250"/>
            <a:ext cx="4586288" cy="1174750"/>
            <a:chOff x="2592" y="2534"/>
            <a:chExt cx="2889" cy="740"/>
          </a:xfrm>
        </p:grpSpPr>
        <p:sp>
          <p:nvSpPr>
            <p:cNvPr id="68623" name="Text Box 15"/>
            <p:cNvSpPr txBox="1">
              <a:spLocks noChangeArrowheads="1"/>
            </p:cNvSpPr>
            <p:nvPr/>
          </p:nvSpPr>
          <p:spPr bwMode="auto">
            <a:xfrm>
              <a:off x="2592" y="2832"/>
              <a:ext cx="2889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increment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portion is executed at the end of each iteration</a:t>
              </a:r>
            </a:p>
          </p:txBody>
        </p:sp>
        <p:sp>
          <p:nvSpPr>
            <p:cNvPr id="68624" name="Line 16"/>
            <p:cNvSpPr>
              <a:spLocks noChangeShapeType="1"/>
            </p:cNvSpPr>
            <p:nvPr/>
          </p:nvSpPr>
          <p:spPr bwMode="auto">
            <a:xfrm flipV="1">
              <a:off x="4217" y="2534"/>
              <a:ext cx="199" cy="29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utoUpdateAnimBg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for loop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848100" y="3505200"/>
            <a:ext cx="1600200" cy="1066800"/>
            <a:chOff x="2424" y="2208"/>
            <a:chExt cx="1008" cy="672"/>
          </a:xfrm>
        </p:grpSpPr>
        <p:sp>
          <p:nvSpPr>
            <p:cNvPr id="70661" name="Rectangle 5"/>
            <p:cNvSpPr>
              <a:spLocks noChangeArrowheads="1"/>
            </p:cNvSpPr>
            <p:nvPr/>
          </p:nvSpPr>
          <p:spPr bwMode="auto">
            <a:xfrm>
              <a:off x="2424" y="2640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2505" y="2640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70663" name="AutoShape 7"/>
            <p:cNvCxnSpPr>
              <a:cxnSpLocks noChangeShapeType="1"/>
              <a:stCxn id="70668" idx="2"/>
              <a:endCxn id="70661" idx="0"/>
            </p:cNvCxnSpPr>
            <p:nvPr/>
          </p:nvCxnSpPr>
          <p:spPr bwMode="auto">
            <a:xfrm>
              <a:off x="2928" y="2208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70664" name="Text Box 8"/>
            <p:cNvSpPr txBox="1">
              <a:spLocks noChangeArrowheads="1"/>
            </p:cNvSpPr>
            <p:nvPr/>
          </p:nvSpPr>
          <p:spPr bwMode="auto">
            <a:xfrm>
              <a:off x="2928" y="2256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70665" name="AutoShape 9"/>
          <p:cNvCxnSpPr>
            <a:cxnSpLocks noChangeShapeType="1"/>
            <a:stCxn id="70676" idx="1"/>
            <a:endCxn id="70668" idx="1"/>
          </p:cNvCxnSpPr>
          <p:nvPr/>
        </p:nvCxnSpPr>
        <p:spPr bwMode="auto">
          <a:xfrm rot="10800000">
            <a:off x="3657600" y="3009900"/>
            <a:ext cx="190500" cy="2057400"/>
          </a:xfrm>
          <a:prstGeom prst="bentConnector3">
            <a:avLst>
              <a:gd name="adj1" fmla="val 327500"/>
            </a:avLst>
          </a:prstGeom>
          <a:noFill/>
          <a:ln w="31750">
            <a:solidFill>
              <a:srgbClr val="FF0000"/>
            </a:solidFill>
            <a:miter lim="800000"/>
            <a:headEnd type="none" w="sm" len="sm"/>
            <a:tailEnd type="triangle" w="lg" len="med"/>
          </a:ln>
          <a:effectLst/>
        </p:spPr>
      </p:cxn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3657600" y="2195513"/>
            <a:ext cx="1981200" cy="1309687"/>
            <a:chOff x="2304" y="1383"/>
            <a:chExt cx="1248" cy="825"/>
          </a:xfrm>
        </p:grpSpPr>
        <p:grpSp>
          <p:nvGrpSpPr>
            <p:cNvPr id="4" name="Group 28"/>
            <p:cNvGrpSpPr>
              <a:grpSpLocks/>
            </p:cNvGrpSpPr>
            <p:nvPr/>
          </p:nvGrpSpPr>
          <p:grpSpPr bwMode="auto">
            <a:xfrm>
              <a:off x="2304" y="1584"/>
              <a:ext cx="1248" cy="624"/>
              <a:chOff x="1968" y="1632"/>
              <a:chExt cx="1248" cy="624"/>
            </a:xfrm>
          </p:grpSpPr>
          <p:sp>
            <p:nvSpPr>
              <p:cNvPr id="70668" name="AutoShape 12"/>
              <p:cNvSpPr>
                <a:spLocks noChangeArrowheads="1"/>
              </p:cNvSpPr>
              <p:nvPr/>
            </p:nvSpPr>
            <p:spPr bwMode="auto">
              <a:xfrm>
                <a:off x="1968" y="1632"/>
                <a:ext cx="1248" cy="624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69" name="Text Box 13"/>
              <p:cNvSpPr txBox="1">
                <a:spLocks noChangeArrowheads="1"/>
              </p:cNvSpPr>
              <p:nvPr/>
            </p:nvSpPr>
            <p:spPr bwMode="auto">
              <a:xfrm>
                <a:off x="2193" y="1742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70670" name="AutoShape 14"/>
            <p:cNvCxnSpPr>
              <a:cxnSpLocks noChangeShapeType="1"/>
              <a:stCxn id="70682" idx="2"/>
              <a:endCxn id="70668" idx="0"/>
            </p:cNvCxnSpPr>
            <p:nvPr/>
          </p:nvCxnSpPr>
          <p:spPr bwMode="auto">
            <a:xfrm>
              <a:off x="2928" y="1383"/>
              <a:ext cx="0" cy="20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648200" y="3009900"/>
            <a:ext cx="1946275" cy="2895600"/>
            <a:chOff x="2928" y="1896"/>
            <a:chExt cx="1226" cy="1824"/>
          </a:xfrm>
        </p:grpSpPr>
        <p:cxnSp>
          <p:nvCxnSpPr>
            <p:cNvPr id="70672" name="AutoShape 16"/>
            <p:cNvCxnSpPr>
              <a:cxnSpLocks noChangeShapeType="1"/>
              <a:stCxn id="70668" idx="3"/>
            </p:cNvCxnSpPr>
            <p:nvPr/>
          </p:nvCxnSpPr>
          <p:spPr bwMode="auto">
            <a:xfrm flipH="1">
              <a:off x="2928" y="1896"/>
              <a:ext cx="624" cy="1824"/>
            </a:xfrm>
            <a:prstGeom prst="bentConnector4">
              <a:avLst>
                <a:gd name="adj1" fmla="val -23079"/>
                <a:gd name="adj2" fmla="val 87444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sp>
          <p:nvSpPr>
            <p:cNvPr id="70673" name="Text Box 17"/>
            <p:cNvSpPr txBox="1">
              <a:spLocks noChangeArrowheads="1"/>
            </p:cNvSpPr>
            <p:nvPr/>
          </p:nvSpPr>
          <p:spPr bwMode="auto">
            <a:xfrm>
              <a:off x="3707" y="2256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848100" y="4572000"/>
            <a:ext cx="1600200" cy="685800"/>
            <a:chOff x="2424" y="2880"/>
            <a:chExt cx="1008" cy="432"/>
          </a:xfrm>
        </p:grpSpPr>
        <p:sp>
          <p:nvSpPr>
            <p:cNvPr id="70676" name="Rectangle 20"/>
            <p:cNvSpPr>
              <a:spLocks noChangeArrowheads="1"/>
            </p:cNvSpPr>
            <p:nvPr/>
          </p:nvSpPr>
          <p:spPr bwMode="auto">
            <a:xfrm>
              <a:off x="2424" y="3072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77" name="Text Box 21"/>
            <p:cNvSpPr txBox="1">
              <a:spLocks noChangeArrowheads="1"/>
            </p:cNvSpPr>
            <p:nvPr/>
          </p:nvSpPr>
          <p:spPr bwMode="auto">
            <a:xfrm>
              <a:off x="2519" y="3072"/>
              <a:ext cx="819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increment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70678" name="AutoShape 22"/>
            <p:cNvCxnSpPr>
              <a:cxnSpLocks noChangeShapeType="1"/>
              <a:stCxn id="70661" idx="2"/>
              <a:endCxn id="70677" idx="0"/>
            </p:cNvCxnSpPr>
            <p:nvPr/>
          </p:nvCxnSpPr>
          <p:spPr bwMode="auto">
            <a:xfrm>
              <a:off x="2928" y="2880"/>
              <a:ext cx="1" cy="19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3848100" y="1295400"/>
            <a:ext cx="1600200" cy="914400"/>
            <a:chOff x="2424" y="816"/>
            <a:chExt cx="1008" cy="576"/>
          </a:xfrm>
        </p:grpSpPr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2424" y="1152"/>
              <a:ext cx="1008" cy="240"/>
              <a:chOff x="2112" y="1200"/>
              <a:chExt cx="1008" cy="240"/>
            </a:xfrm>
          </p:grpSpPr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2112" y="1200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82" name="Text Box 26"/>
              <p:cNvSpPr txBox="1">
                <a:spLocks noChangeArrowheads="1"/>
              </p:cNvSpPr>
              <p:nvPr/>
            </p:nvSpPr>
            <p:spPr bwMode="auto">
              <a:xfrm>
                <a:off x="2139" y="1200"/>
                <a:ext cx="954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initialization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70683" name="AutoShape 27"/>
            <p:cNvCxnSpPr>
              <a:cxnSpLocks noChangeShapeType="1"/>
              <a:endCxn id="70682" idx="0"/>
            </p:cNvCxnSpPr>
            <p:nvPr/>
          </p:nvCxnSpPr>
          <p:spPr bwMode="auto">
            <a:xfrm>
              <a:off x="2928" y="816"/>
              <a:ext cx="0" cy="33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 is functionally equivalent to the following </a:t>
            </a:r>
            <a:r>
              <a:rPr lang="en-US">
                <a:latin typeface="Courier New" pitchFamily="-65" charset="0"/>
              </a:rPr>
              <a:t>while</a:t>
            </a:r>
            <a:r>
              <a:rPr lang="en-US"/>
              <a:t> loop structure: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092450" y="2362200"/>
            <a:ext cx="30797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initialization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while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increment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533400"/>
          </a:xfrm>
        </p:spPr>
        <p:txBody>
          <a:bodyPr/>
          <a:lstStyle/>
          <a:p>
            <a:r>
              <a:rPr lang="en-US"/>
              <a:t>An example of 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loop: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828800" y="1981200"/>
            <a:ext cx="59753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(int count=1; count &lt;= 5; count++)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990600" y="3048000"/>
            <a:ext cx="7924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initialization section can be used to declare a variable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Like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loop, the condition of a </a:t>
            </a:r>
            <a:r>
              <a:rPr lang="en-US" b="1">
                <a:latin typeface="Courier New" pitchFamily="-65" charset="0"/>
              </a:rPr>
              <a:t>for</a:t>
            </a:r>
            <a:r>
              <a:rPr lang="en-US" b="1">
                <a:latin typeface="Arial" pitchFamily="-65" charset="0"/>
              </a:rPr>
              <a:t> loop is tested prior to executing the loop body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 autoUpdateAnimBg="0"/>
      <p:bldP spid="129029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The increment section can perform any calculation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990600" y="3048000"/>
            <a:ext cx="792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A </a:t>
            </a:r>
            <a:r>
              <a:rPr lang="en-US" b="1">
                <a:latin typeface="Courier New" pitchFamily="-65" charset="0"/>
              </a:rPr>
              <a:t>for</a:t>
            </a:r>
            <a:r>
              <a:rPr lang="en-US" b="1">
                <a:latin typeface="Arial" pitchFamily="-65" charset="0"/>
              </a:rPr>
              <a:t> loop is well suited for executing statements a specific number of times that can be calculated or determined in advance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828800" y="19812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(int num=100; num &gt; 0; num -= 5)</a:t>
            </a:r>
          </a:p>
          <a:p>
            <a:r>
              <a:rPr lang="en-US" sz="2000" b="1">
                <a:latin typeface="Courier New" pitchFamily="-65" charset="0"/>
              </a:rPr>
              <a:t>   System.out.println (num);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uild="p"/>
      <p:bldP spid="71685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4762</TotalTime>
  <Words>5516</Words>
  <Application>Microsoft Macintosh PowerPoint</Application>
  <PresentationFormat>On-screen Show (4:3)</PresentationFormat>
  <Paragraphs>948</Paragraphs>
  <Slides>103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Concourse</vt:lpstr>
      <vt:lpstr>ART40544</vt:lpstr>
      <vt:lpstr>Java for Android is specific</vt:lpstr>
      <vt:lpstr>Goals for an intro course</vt:lpstr>
      <vt:lpstr>Let’s look at the tools</vt:lpstr>
      <vt:lpstr>Primitive Types and Variables</vt:lpstr>
      <vt:lpstr>Initialization</vt:lpstr>
      <vt:lpstr>Declarations</vt:lpstr>
      <vt:lpstr>Assignment</vt:lpstr>
      <vt:lpstr>Basic Mathematical Operators</vt:lpstr>
      <vt:lpstr>Statements &amp; Blocks</vt:lpstr>
      <vt:lpstr>Flow of Control</vt:lpstr>
      <vt:lpstr>Now Let’s Play!</vt:lpstr>
      <vt:lpstr>If – The Conditional Statement</vt:lpstr>
      <vt:lpstr>Flow of Control</vt:lpstr>
      <vt:lpstr>Conditional Statements</vt:lpstr>
      <vt:lpstr>The if Statement</vt:lpstr>
      <vt:lpstr>Logic of an if statement</vt:lpstr>
      <vt:lpstr>Boolean Expressions</vt:lpstr>
      <vt:lpstr>The if Statement</vt:lpstr>
      <vt:lpstr>Example</vt:lpstr>
      <vt:lpstr>Relational Operators</vt:lpstr>
      <vt:lpstr>If… else</vt:lpstr>
      <vt:lpstr>Nested if … else</vt:lpstr>
      <vt:lpstr>else if</vt:lpstr>
      <vt:lpstr>A Warning…</vt:lpstr>
      <vt:lpstr>The switch Statement</vt:lpstr>
      <vt:lpstr>The Conditional Operator</vt:lpstr>
      <vt:lpstr>The Conditional Operator</vt:lpstr>
      <vt:lpstr>The Conditional Operator</vt:lpstr>
      <vt:lpstr>Loops</vt:lpstr>
      <vt:lpstr>The for loop</vt:lpstr>
      <vt:lpstr>while loops</vt:lpstr>
      <vt:lpstr>do {… } while loops</vt:lpstr>
      <vt:lpstr>Break</vt:lpstr>
      <vt:lpstr>Continue</vt:lpstr>
      <vt:lpstr>Indentation</vt:lpstr>
      <vt:lpstr>The if Statement</vt:lpstr>
      <vt:lpstr>Logical Operators</vt:lpstr>
      <vt:lpstr>Logical NOT</vt:lpstr>
      <vt:lpstr>Logical AND and Logical OR</vt:lpstr>
      <vt:lpstr>Logical Operators</vt:lpstr>
      <vt:lpstr>Logical Operators</vt:lpstr>
      <vt:lpstr>Boolean Expressions</vt:lpstr>
      <vt:lpstr>Short-Circuited Operators</vt:lpstr>
      <vt:lpstr>The if-else Statement</vt:lpstr>
      <vt:lpstr>Wages</vt:lpstr>
      <vt:lpstr>Wages.java</vt:lpstr>
      <vt:lpstr>Logic of an if-else statement</vt:lpstr>
      <vt:lpstr>Indentation Revisited</vt:lpstr>
      <vt:lpstr>Block Statements</vt:lpstr>
      <vt:lpstr>Nested if Statements</vt:lpstr>
      <vt:lpstr>MinOfThree.java</vt:lpstr>
      <vt:lpstr>MinOfThree.java</vt:lpstr>
      <vt:lpstr>The switch Statement</vt:lpstr>
      <vt:lpstr>The switch Statement</vt:lpstr>
      <vt:lpstr>The switch Statement</vt:lpstr>
      <vt:lpstr>The switch Statement</vt:lpstr>
      <vt:lpstr>The switch Statement</vt:lpstr>
      <vt:lpstr>The switch Statement</vt:lpstr>
      <vt:lpstr>GradeReport.java</vt:lpstr>
      <vt:lpstr>GradeReport.java</vt:lpstr>
      <vt:lpstr>GradeReport.java</vt:lpstr>
      <vt:lpstr>Comparing Data</vt:lpstr>
      <vt:lpstr>Comparing Float Values</vt:lpstr>
      <vt:lpstr>Comparing Float Values</vt:lpstr>
      <vt:lpstr>Comparing Characters</vt:lpstr>
      <vt:lpstr>Comparing Strings</vt:lpstr>
      <vt:lpstr>Comparing Strings</vt:lpstr>
      <vt:lpstr>Comparing Strings</vt:lpstr>
      <vt:lpstr>Lexicographic Ordering</vt:lpstr>
      <vt:lpstr>Comparing Objects</vt:lpstr>
      <vt:lpstr>Repetition Statements</vt:lpstr>
      <vt:lpstr>The while Statement</vt:lpstr>
      <vt:lpstr>Logic of a while Loop</vt:lpstr>
      <vt:lpstr>The while Statement</vt:lpstr>
      <vt:lpstr>Usages of a while loop</vt:lpstr>
      <vt:lpstr>Average.java</vt:lpstr>
      <vt:lpstr>Average.java</vt:lpstr>
      <vt:lpstr>Average.java</vt:lpstr>
      <vt:lpstr>WinPercentage.java</vt:lpstr>
      <vt:lpstr>WinPercentage.java</vt:lpstr>
      <vt:lpstr>Infinite Loops</vt:lpstr>
      <vt:lpstr>Infinite Loops</vt:lpstr>
      <vt:lpstr>Overflow and Underflow</vt:lpstr>
      <vt:lpstr>Nested Loops</vt:lpstr>
      <vt:lpstr>PalindromeTester.java</vt:lpstr>
      <vt:lpstr>PalindromeTester.java</vt:lpstr>
      <vt:lpstr>Nested Loops</vt:lpstr>
      <vt:lpstr>Iterators</vt:lpstr>
      <vt:lpstr>The do Statement</vt:lpstr>
      <vt:lpstr>Logic of a do Loop</vt:lpstr>
      <vt:lpstr>The do Statement</vt:lpstr>
      <vt:lpstr>ReverseNumber.java</vt:lpstr>
      <vt:lpstr>Comparing while and do</vt:lpstr>
      <vt:lpstr>The for Statement</vt:lpstr>
      <vt:lpstr>Logic of a for loop</vt:lpstr>
      <vt:lpstr>The for Statement</vt:lpstr>
      <vt:lpstr>The for Statement</vt:lpstr>
      <vt:lpstr>The for Statement</vt:lpstr>
      <vt:lpstr>The for Statement</vt:lpstr>
      <vt:lpstr>Dialog Boxes</vt:lpstr>
      <vt:lpstr>Dialog Boxes</vt:lpstr>
      <vt:lpstr>EvenOdd.java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115</cp:revision>
  <dcterms:created xsi:type="dcterms:W3CDTF">2013-10-01T17:01:40Z</dcterms:created>
  <dcterms:modified xsi:type="dcterms:W3CDTF">2014-10-07T19:11:48Z</dcterms:modified>
</cp:coreProperties>
</file>