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56" r:id="rId2"/>
    <p:sldId id="410" r:id="rId3"/>
    <p:sldId id="420" r:id="rId4"/>
    <p:sldId id="423" r:id="rId5"/>
    <p:sldId id="424" r:id="rId6"/>
    <p:sldId id="425" r:id="rId7"/>
    <p:sldId id="426" r:id="rId8"/>
    <p:sldId id="427" r:id="rId9"/>
    <p:sldId id="428" r:id="rId10"/>
    <p:sldId id="429" r:id="rId11"/>
    <p:sldId id="430" r:id="rId12"/>
    <p:sldId id="431" r:id="rId13"/>
    <p:sldId id="432" r:id="rId14"/>
    <p:sldId id="433" r:id="rId15"/>
    <p:sldId id="434" r:id="rId16"/>
    <p:sldId id="435" r:id="rId17"/>
    <p:sldId id="436" r:id="rId18"/>
    <p:sldId id="437" r:id="rId19"/>
    <p:sldId id="469" r:id="rId20"/>
    <p:sldId id="470" r:id="rId21"/>
    <p:sldId id="471" r:id="rId22"/>
    <p:sldId id="476" r:id="rId23"/>
    <p:sldId id="477" r:id="rId24"/>
    <p:sldId id="478" r:id="rId25"/>
    <p:sldId id="496" r:id="rId26"/>
    <p:sldId id="497" r:id="rId27"/>
    <p:sldId id="498" r:id="rId28"/>
    <p:sldId id="499" r:id="rId29"/>
    <p:sldId id="500" r:id="rId30"/>
    <p:sldId id="482" r:id="rId31"/>
    <p:sldId id="483" r:id="rId32"/>
    <p:sldId id="484" r:id="rId33"/>
    <p:sldId id="485" r:id="rId34"/>
    <p:sldId id="486" r:id="rId35"/>
    <p:sldId id="487" r:id="rId36"/>
    <p:sldId id="488" r:id="rId37"/>
    <p:sldId id="490" r:id="rId38"/>
    <p:sldId id="491" r:id="rId39"/>
    <p:sldId id="492" r:id="rId40"/>
    <p:sldId id="493" r:id="rId41"/>
    <p:sldId id="494" r:id="rId42"/>
    <p:sldId id="495" r:id="rId43"/>
    <p:sldId id="438" r:id="rId44"/>
    <p:sldId id="439" r:id="rId45"/>
    <p:sldId id="440" r:id="rId46"/>
    <p:sldId id="441" r:id="rId47"/>
    <p:sldId id="442" r:id="rId48"/>
    <p:sldId id="443" r:id="rId49"/>
    <p:sldId id="444" r:id="rId50"/>
    <p:sldId id="445" r:id="rId51"/>
    <p:sldId id="447" r:id="rId52"/>
    <p:sldId id="448" r:id="rId53"/>
    <p:sldId id="449" r:id="rId54"/>
    <p:sldId id="450" r:id="rId55"/>
    <p:sldId id="451" r:id="rId56"/>
    <p:sldId id="452" r:id="rId57"/>
    <p:sldId id="453" r:id="rId58"/>
    <p:sldId id="454" r:id="rId59"/>
    <p:sldId id="455" r:id="rId60"/>
    <p:sldId id="459" r:id="rId61"/>
    <p:sldId id="334" r:id="rId6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20" autoAdjust="0"/>
  </p:normalViewPr>
  <p:slideViewPr>
    <p:cSldViewPr snapToObjects="1">
      <p:cViewPr varScale="1">
        <p:scale>
          <a:sx n="80" d="100"/>
          <a:sy n="80" d="100"/>
        </p:scale>
        <p:origin x="-1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notesMaster" Target="notesMasters/notesMaster1.xml"/><Relationship Id="rId64" Type="http://schemas.openxmlformats.org/officeDocument/2006/relationships/handoutMaster" Target="handoutMasters/handoutMaster1.xml"/><Relationship Id="rId65" Type="http://schemas.openxmlformats.org/officeDocument/2006/relationships/printerSettings" Target="printerSettings/printerSettings1.bin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BF853-FEC1-EB40-A153-2C6D626A8B1E}" type="datetime1">
              <a:rPr lang="en-US" smtClean="0"/>
              <a:pPr/>
              <a:t>10/14/14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7FE55-E65C-7447-AAF3-27BE0C616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52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40A60-69B3-7040-B5F4-1EE0777C5008}" type="datetime1">
              <a:rPr lang="en-US" smtClean="0"/>
              <a:pPr/>
              <a:t>10/14/14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47D10-49F1-2B47-8505-DF8BC08CB1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7558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176AF9-EA2B-9E44-B885-2621B6D94B81}" type="datetime1">
              <a:rPr lang="en-US" smtClean="0"/>
              <a:pPr/>
              <a:t>10/14/14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3433-7305-6149-BCFB-CD8C42D07073}" type="datetime1">
              <a:rPr lang="en-US" smtClean="0"/>
              <a:pPr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598A2-B582-0743-904A-8CE77B67ADA9}" type="datetime1">
              <a:rPr lang="en-US" smtClean="0"/>
              <a:pPr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924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219200"/>
            <a:ext cx="3886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219200"/>
            <a:ext cx="3886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990600" y="6324600"/>
            <a:ext cx="3505200" cy="38100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858000" y="63246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/>
              <a:t>5-</a:t>
            </a:r>
            <a:fld id="{6267DA79-D0C7-E442-B601-7C445E1F10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CFE12-D332-3543-9DFF-ED6BF7CF6A6E}" type="datetime1">
              <a:rPr lang="en-US" smtClean="0"/>
              <a:pPr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52CA2-A5D4-ED4B-A9DC-4DCA7FE7A7DE}" type="datetime1">
              <a:rPr lang="en-US" smtClean="0"/>
              <a:pPr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38C-886E-EA41-B837-FDE55C8249D2}" type="datetime1">
              <a:rPr lang="en-US" smtClean="0"/>
              <a:pPr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306FB-5E61-2343-B173-71BA950626C5}" type="datetime1">
              <a:rPr lang="en-US" smtClean="0"/>
              <a:pPr/>
              <a:t>10/14/14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DD901-3282-7A4B-9709-563773752083}" type="datetime1">
              <a:rPr lang="en-US" smtClean="0"/>
              <a:pPr/>
              <a:t>10/14/14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F59B-0318-FD46-B50C-48CC30EAA884}" type="datetime1">
              <a:rPr lang="en-US" smtClean="0"/>
              <a:pPr/>
              <a:t>10/14/14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C5DB7D2-AE00-024E-B965-E8681D728104}" type="datetime1">
              <a:rPr lang="en-US" smtClean="0"/>
              <a:pPr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6FABF3E-A865-9844-B05D-53B4A5B5423A}" type="datetime1">
              <a:rPr lang="en-US" smtClean="0"/>
              <a:pPr/>
              <a:t>10/14/14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D0AD24DB-B2AC-7742-8920-32CCCC8D0CB8}" type="datetime1">
              <a:rPr lang="en-US" smtClean="0"/>
              <a:pPr/>
              <a:t>10/14/14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Mobile News</a:t>
            </a:r>
          </a:p>
          <a:p>
            <a:pPr>
              <a:buNone/>
            </a:pPr>
            <a:r>
              <a:rPr lang="en-US" dirty="0" smtClean="0"/>
              <a:t>Homework Answers</a:t>
            </a:r>
          </a:p>
          <a:p>
            <a:pPr>
              <a:buNone/>
            </a:pPr>
            <a:r>
              <a:rPr lang="en-US" dirty="0" smtClean="0"/>
              <a:t>Android Samples/Android Install</a:t>
            </a:r>
          </a:p>
          <a:p>
            <a:pPr>
              <a:buNone/>
            </a:pPr>
            <a:r>
              <a:rPr lang="en-US" dirty="0" err="1" smtClean="0"/>
              <a:t>Quicky</a:t>
            </a:r>
            <a:r>
              <a:rPr lang="en-US" dirty="0" smtClean="0"/>
              <a:t> Review </a:t>
            </a:r>
          </a:p>
          <a:p>
            <a:pPr>
              <a:buNone/>
            </a:pPr>
            <a:r>
              <a:rPr lang="en-US" dirty="0" smtClean="0"/>
              <a:t>Methods and Arrays</a:t>
            </a:r>
          </a:p>
          <a:p>
            <a:pPr>
              <a:buNone/>
            </a:pPr>
            <a:r>
              <a:rPr lang="en-US" smtClean="0"/>
              <a:t>Exercises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ART40544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1364" y="1299882"/>
            <a:ext cx="1860861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6" y="2297206"/>
            <a:ext cx="5965400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stores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66273" y="2711824"/>
            <a:ext cx="2173371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particular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type.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6" y="3124295"/>
            <a:ext cx="877870" cy="412471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Form: 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466273" y="3536766"/>
            <a:ext cx="2170800" cy="412471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154545" y="3949238"/>
            <a:ext cx="1375978" cy="412471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362364" y="4361710"/>
            <a:ext cx="1635814" cy="412471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String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foo;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5818" y="1299882"/>
            <a:ext cx="2398092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Assignment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4519792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give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value. 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154545" y="3305735"/>
            <a:ext cx="137597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362364" y="3832412"/>
            <a:ext cx="1635814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String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foo;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362364" y="4336677"/>
            <a:ext cx="2831905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foo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“IAP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6.092”;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5818" y="1299882"/>
            <a:ext cx="2398092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Assignment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4736147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combined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66273" y="2711824"/>
            <a:ext cx="1684731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declaration.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5" y="3352800"/>
            <a:ext cx="137597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362364" y="3857065"/>
            <a:ext cx="3084904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badPi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3.14;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362363" y="4372535"/>
            <a:ext cx="3712405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boolean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isJanuary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true;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8909" y="1669677"/>
            <a:ext cx="6238713" cy="284989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  <a:tabLst>
                <a:tab pos="353306" algn="l"/>
                <a:tab pos="706613" algn="l"/>
              </a:tabLst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Hello3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”Android 50"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"Something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else"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38909" y="4448735"/>
            <a:ext cx="126330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865909" y="4605618"/>
            <a:ext cx="0" cy="15000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808"/>
              </a:lnSpc>
            </a:pPr>
            <a:r>
              <a:rPr lang="en-US" altLang="zh-CN" sz="9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2091" y="1299882"/>
            <a:ext cx="1971975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Operators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6" y="2286000"/>
            <a:ext cx="5538657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Symbols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perform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computations 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154546" y="2743200"/>
            <a:ext cx="1885131" cy="80659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Assignment: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Addition: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6" y="3628464"/>
            <a:ext cx="1754067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Subtraction: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154545" y="4087905"/>
            <a:ext cx="2163897" cy="80659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Multiplication: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Division: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3727" y="1299882"/>
            <a:ext cx="4027470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Order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Operations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6" y="2286000"/>
            <a:ext cx="3713206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Follows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standard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math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rules: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154546" y="3171265"/>
            <a:ext cx="1994361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Parentheses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6" y="3630706"/>
            <a:ext cx="3975447" cy="81728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Multiplication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division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Addition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subtraction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9637" y="952500"/>
            <a:ext cx="2156108" cy="38853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DoMath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050637" y="1434353"/>
            <a:ext cx="6352513" cy="38853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31636" y="1949824"/>
            <a:ext cx="4318640" cy="141231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1.0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3.0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961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431636" y="3350559"/>
            <a:ext cx="3634934" cy="38853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69636" y="3843617"/>
            <a:ext cx="516210" cy="869434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  <a:tabLst>
                <a:tab pos="376100" algn="l"/>
              </a:tabLst>
            </a:pPr>
            <a:r>
              <a:rPr lang="en-US" altLang="zh-CN" dirty="0" smtClean="0"/>
              <a:t>	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376100" algn="l"/>
              </a:tabLs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9636" y="930088"/>
            <a:ext cx="2329232" cy="38853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DoMath2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050637" y="1355912"/>
            <a:ext cx="6352513" cy="38853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31636" y="1848970"/>
            <a:ext cx="4318640" cy="170299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1.0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3.0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500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410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copy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500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copy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copy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431636" y="3563471"/>
            <a:ext cx="3634934" cy="8181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copy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500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69636" y="4459941"/>
            <a:ext cx="516210" cy="80745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  <a:tabLst>
                <a:tab pos="376100" algn="l"/>
              </a:tabLst>
            </a:pPr>
            <a:r>
              <a:rPr lang="en-US" altLang="zh-CN" dirty="0" smtClean="0"/>
              <a:t>	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410"/>
              </a:lnSpc>
              <a:tabLst>
                <a:tab pos="376100" algn="l"/>
              </a:tabLs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727" y="1299882"/>
            <a:ext cx="4976704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Concatenation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(+)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4130081" cy="81728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"hello"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world"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117E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154546" y="3171265"/>
            <a:ext cx="4110982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"hello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5"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806824"/>
            <a:ext cx="6578831" cy="196417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971678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Frequent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Issues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(I)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>
                <a:tab pos="1971678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signature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cannot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</a:p>
          <a:p>
            <a:pPr>
              <a:lnSpc>
                <a:spcPts val="3410"/>
              </a:lnSpc>
              <a:tabLst>
                <a:tab pos="1971678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modified.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50273" y="4090147"/>
            <a:ext cx="8234225" cy="131271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  <a:tabLst>
                <a:tab pos="3396300" algn="l"/>
              </a:tabLst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main(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String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arguments)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963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...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  <a:tabLst>
                <a:tab pos="33963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enough Java to work with Android Classes</a:t>
            </a:r>
          </a:p>
          <a:p>
            <a:r>
              <a:rPr lang="en-US" dirty="0" smtClean="0"/>
              <a:t>Simple Review – What should we know?</a:t>
            </a:r>
          </a:p>
          <a:p>
            <a:r>
              <a:rPr lang="en-US" dirty="0" smtClean="0"/>
              <a:t>What have we really learned? </a:t>
            </a:r>
          </a:p>
          <a:p>
            <a:r>
              <a:rPr lang="en-US" dirty="0" smtClean="0"/>
              <a:t>Week 1: </a:t>
            </a:r>
            <a:r>
              <a:rPr lang="en-US" dirty="0" err="1" smtClean="0"/>
              <a:t>datatypes,variables</a:t>
            </a:r>
            <a:endParaRPr lang="en-US" dirty="0" smtClean="0"/>
          </a:p>
          <a:p>
            <a:r>
              <a:rPr lang="en-US" dirty="0" smtClean="0"/>
              <a:t>Week 2: </a:t>
            </a:r>
            <a:r>
              <a:rPr lang="en-US" dirty="0" err="1" smtClean="0"/>
              <a:t>conditions,loops</a:t>
            </a:r>
            <a:endParaRPr lang="en-US" dirty="0" smtClean="0"/>
          </a:p>
          <a:p>
            <a:r>
              <a:rPr lang="en-US" dirty="0" smtClean="0"/>
              <a:t>Week 3 – Cheat Sheet – String methods, arrays &amp; function/method syntax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Goal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818029"/>
            <a:ext cx="8267550" cy="217321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903296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Frequent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Issues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(II)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423"/>
              </a:lnSpc>
              <a:tabLst>
                <a:tab pos="1903296" algn="l"/>
              </a:tabLs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values: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declare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ts val="2961"/>
              </a:lnSpc>
              <a:tabLst>
                <a:tab pos="1903296" algn="l"/>
              </a:tabLs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something!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705"/>
              </a:lnSpc>
              <a:tabLst>
                <a:tab pos="1903296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public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static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pay(double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basePay,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hours)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08364" y="3059206"/>
            <a:ext cx="3033295" cy="27952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05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if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(basePay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&lt;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8.0)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583545" y="3059206"/>
            <a:ext cx="1664806" cy="27952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05"/>
              </a:lnSpc>
            </a:pPr>
            <a:r>
              <a:rPr lang="en-US" altLang="zh-CN" sz="22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return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-1;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08364" y="3619500"/>
            <a:ext cx="5290598" cy="24361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05"/>
              </a:lnSpc>
              <a:tabLst>
                <a:tab pos="649628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else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if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(hours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&gt;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60)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return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-1;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649628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else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649628" algn="l"/>
              </a:tabLst>
            </a:pPr>
            <a:r>
              <a:rPr lang="en-US" altLang="zh-CN" dirty="0" smtClean="0"/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salary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0; </a:t>
            </a:r>
          </a:p>
          <a:p>
            <a:pPr>
              <a:lnSpc>
                <a:spcPts val="2513"/>
              </a:lnSpc>
              <a:tabLst>
                <a:tab pos="649628" algn="l"/>
              </a:tabLst>
            </a:pPr>
            <a:r>
              <a:rPr lang="en-US" altLang="zh-CN" dirty="0" smtClean="0"/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...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705"/>
              </a:lnSpc>
              <a:tabLst>
                <a:tab pos="649628" algn="l"/>
              </a:tabLst>
            </a:pPr>
            <a:r>
              <a:rPr lang="en-US" altLang="zh-CN" dirty="0" smtClean="0"/>
              <a:t>	</a:t>
            </a:r>
            <a:r>
              <a:rPr lang="en-US" altLang="zh-CN" sz="22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return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salary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649628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450273" y="6107206"/>
            <a:ext cx="169305" cy="27952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05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829236"/>
            <a:ext cx="7964795" cy="250364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834914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Frequent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Issues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(III)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1834914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Don't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duplicate </a:t>
            </a:r>
            <a:r>
              <a:rPr lang="en-US" altLang="zh-CN" sz="29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variableswith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same</a:t>
            </a:r>
          </a:p>
          <a:p>
            <a:pPr>
              <a:lnSpc>
                <a:spcPts val="3410"/>
              </a:lnSpc>
              <a:tabLst>
                <a:tab pos="1834914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615"/>
              </a:lnSpc>
              <a:tabLst>
                <a:tab pos="1834914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public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static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pay(double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basePay,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hours)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50455" y="3395382"/>
            <a:ext cx="2424041" cy="70827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salary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795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salary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0;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659909" y="3384177"/>
            <a:ext cx="4271001" cy="74033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885"/>
              </a:lnSpc>
            </a:pPr>
            <a:r>
              <a:rPr lang="en-US" altLang="zh-CN" sz="2000" b="1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OK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salary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already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defined!!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09600" y="4038600"/>
            <a:ext cx="7310695" cy="44538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 </a:t>
            </a:r>
          </a:p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 double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salary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0;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//salary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already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defined!!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</p:txBody>
      </p:sp>
      <p:sp>
        <p:nvSpPr>
          <p:cNvPr id="6" name="TextBox 1"/>
          <p:cNvSpPr txBox="1"/>
          <p:nvPr/>
        </p:nvSpPr>
        <p:spPr>
          <a:xfrm>
            <a:off x="450273" y="4648200"/>
            <a:ext cx="153913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9545" y="762000"/>
            <a:ext cx="5157411" cy="52874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</a:pP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programming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style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454727" y="2577353"/>
            <a:ext cx="5742608" cy="98998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  <a:tabLst>
                <a:tab pos="1401829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goal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style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1401829" algn="l"/>
              </a:tabLst>
            </a:pPr>
            <a:r>
              <a:rPr lang="en-US" altLang="zh-CN" dirty="0" smtClean="0"/>
              <a:t>	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code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readable.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2782454" y="4325470"/>
            <a:ext cx="3274434" cy="39366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others. 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455" y="649941"/>
            <a:ext cx="7167076" cy="4757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231"/>
              </a:lnSpc>
            </a:pP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Rule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#1: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(meaningful)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912091" y="1994647"/>
            <a:ext cx="2194517" cy="118875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String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a1;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a2;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333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double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b;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906818" y="2779059"/>
            <a:ext cx="1748169" cy="35091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BAD!!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12091" y="3585882"/>
            <a:ext cx="5560655" cy="35091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String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firstName;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GOOD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912091" y="4011706"/>
            <a:ext cx="3533563" cy="74846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String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lastName;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temperature;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4906818" y="4011706"/>
            <a:ext cx="1524994" cy="74846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GOOD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GOOD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727" y="627529"/>
            <a:ext cx="4603123" cy="4757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231"/>
              </a:lnSpc>
            </a:pP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Rule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#2: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indentation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38728" y="1546412"/>
            <a:ext cx="7310695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public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static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void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main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String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[]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arguments)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39091" y="1837765"/>
            <a:ext cx="1692921" cy="52019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x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5;</a:t>
            </a:r>
          </a:p>
          <a:p>
            <a:pPr>
              <a:lnSpc>
                <a:spcPts val="2154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x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x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*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x;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39091" y="2386853"/>
            <a:ext cx="2154661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if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(x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&gt;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20)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651000" y="2667000"/>
            <a:ext cx="7464609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System.out.println(x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+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FF00FF"/>
                </a:solidFill>
                <a:latin typeface="Courier New" pitchFamily="18" charset="0"/>
                <a:cs typeface="Courier New" pitchFamily="18" charset="0"/>
              </a:rPr>
              <a:t>“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FF00FF"/>
                </a:solidFill>
                <a:latin typeface="Courier New" pitchFamily="18" charset="0"/>
                <a:cs typeface="Courier New" pitchFamily="18" charset="0"/>
              </a:rPr>
              <a:t>is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FF00FF"/>
                </a:solidFill>
                <a:latin typeface="Courier New" pitchFamily="18" charset="0"/>
                <a:cs typeface="Courier New" pitchFamily="18" charset="0"/>
              </a:rPr>
              <a:t>greater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FF00FF"/>
                </a:solidFill>
                <a:latin typeface="Courier New" pitchFamily="18" charset="0"/>
                <a:cs typeface="Courier New" pitchFamily="18" charset="0"/>
              </a:rPr>
              <a:t>than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FF00FF"/>
                </a:solidFill>
                <a:latin typeface="Courier New" pitchFamily="18" charset="0"/>
                <a:cs typeface="Courier New" pitchFamily="18" charset="0"/>
              </a:rPr>
              <a:t>20.”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);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39091" y="2947147"/>
            <a:ext cx="153913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039091" y="3227294"/>
            <a:ext cx="2424041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double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3.4;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438727" y="3507441"/>
            <a:ext cx="153913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508000" y="4986618"/>
            <a:ext cx="4402992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Ctrl-shift-F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auto-format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file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s.length</a:t>
            </a:r>
            <a:r>
              <a:rPr lang="en-US" dirty="0" smtClean="0"/>
              <a:t>()	length of </a:t>
            </a:r>
            <a:r>
              <a:rPr lang="en-US" dirty="0" err="1" smtClean="0"/>
              <a:t>s</a:t>
            </a:r>
            <a:endParaRPr lang="en-US" dirty="0" smtClean="0"/>
          </a:p>
          <a:p>
            <a:r>
              <a:rPr lang="en-US" dirty="0" err="1" smtClean="0"/>
              <a:t>s.charAt(i</a:t>
            </a:r>
            <a:r>
              <a:rPr lang="en-US" dirty="0" smtClean="0"/>
              <a:t>)	extract character at </a:t>
            </a:r>
            <a:r>
              <a:rPr lang="en-US" dirty="0" err="1" smtClean="0"/>
              <a:t>i</a:t>
            </a:r>
            <a:endParaRPr lang="en-US" dirty="0" smtClean="0"/>
          </a:p>
          <a:p>
            <a:r>
              <a:rPr lang="en-US" dirty="0" err="1" smtClean="0"/>
              <a:t>s.substring(start</a:t>
            </a:r>
            <a:r>
              <a:rPr lang="en-US" dirty="0" smtClean="0"/>
              <a:t>, end) substring from start to end-1</a:t>
            </a:r>
          </a:p>
          <a:p>
            <a:r>
              <a:rPr lang="en-US" dirty="0" err="1" smtClean="0"/>
              <a:t>s.toUpperCase</a:t>
            </a:r>
            <a:r>
              <a:rPr lang="en-US" dirty="0" smtClean="0"/>
              <a:t>()  returns copy of </a:t>
            </a:r>
            <a:r>
              <a:rPr lang="en-US" dirty="0" err="1" smtClean="0"/>
              <a:t>s</a:t>
            </a:r>
            <a:r>
              <a:rPr lang="en-US" dirty="0" smtClean="0"/>
              <a:t> in ALL CAPS</a:t>
            </a:r>
          </a:p>
          <a:p>
            <a:r>
              <a:rPr lang="en-US" dirty="0" err="1" smtClean="0"/>
              <a:t>s.toLowerCase</a:t>
            </a:r>
            <a:r>
              <a:rPr lang="en-US" dirty="0" smtClean="0"/>
              <a:t>()   returns copy of </a:t>
            </a:r>
            <a:r>
              <a:rPr lang="en-US" dirty="0" err="1" smtClean="0"/>
              <a:t>s</a:t>
            </a:r>
            <a:r>
              <a:rPr lang="en-US" dirty="0" smtClean="0"/>
              <a:t> in lowercase</a:t>
            </a:r>
          </a:p>
          <a:p>
            <a:r>
              <a:rPr lang="en-US" dirty="0" err="1" smtClean="0"/>
              <a:t>s.indexOf(x</a:t>
            </a:r>
            <a:r>
              <a:rPr lang="en-US" dirty="0" smtClean="0"/>
              <a:t>)	index of first </a:t>
            </a:r>
            <a:r>
              <a:rPr lang="en-US" dirty="0" err="1" smtClean="0"/>
              <a:t>occurence</a:t>
            </a:r>
            <a:r>
              <a:rPr lang="en-US" dirty="0" smtClean="0"/>
              <a:t> of </a:t>
            </a:r>
            <a:r>
              <a:rPr lang="en-US" dirty="0" err="1" smtClean="0"/>
              <a:t>x</a:t>
            </a:r>
            <a:endParaRPr lang="en-US" dirty="0" smtClean="0"/>
          </a:p>
          <a:p>
            <a:r>
              <a:rPr lang="en-US" dirty="0" err="1" smtClean="0"/>
              <a:t>s.replace(­old</a:t>
            </a:r>
            <a:r>
              <a:rPr lang="en-US" dirty="0" smtClean="0"/>
              <a:t>, </a:t>
            </a:r>
            <a:r>
              <a:rPr lang="en-US" dirty="0" err="1" smtClean="0"/>
              <a:t>new)search</a:t>
            </a:r>
            <a:r>
              <a:rPr lang="en-US" dirty="0" smtClean="0"/>
              <a:t> and replace</a:t>
            </a:r>
          </a:p>
          <a:p>
            <a:r>
              <a:rPr lang="en-US" dirty="0" err="1" smtClean="0"/>
              <a:t>s.trim</a:t>
            </a:r>
            <a:r>
              <a:rPr lang="en-US" dirty="0" smtClean="0"/>
              <a:t>()	trims surrou­nding whitespace</a:t>
            </a:r>
          </a:p>
          <a:p>
            <a:r>
              <a:rPr lang="en-US" dirty="0" smtClean="0"/>
              <a:t>s.equals(s2)	true if </a:t>
            </a:r>
            <a:r>
              <a:rPr lang="en-US" dirty="0" err="1" smtClean="0"/>
              <a:t>s</a:t>
            </a:r>
            <a:r>
              <a:rPr lang="en-US" dirty="0" smtClean="0"/>
              <a:t> equals s2</a:t>
            </a:r>
          </a:p>
          <a:p>
            <a:r>
              <a:rPr lang="en-US" dirty="0" smtClean="0"/>
              <a:t>s.compareTo(s2) 0 if equal/+ if </a:t>
            </a:r>
            <a:r>
              <a:rPr lang="en-US" dirty="0" err="1" smtClean="0"/>
              <a:t>s</a:t>
            </a:r>
            <a:r>
              <a:rPr lang="en-US" dirty="0" smtClean="0"/>
              <a:t> &gt; s2/- if </a:t>
            </a:r>
            <a:r>
              <a:rPr lang="en-US" dirty="0" err="1" smtClean="0"/>
              <a:t>s</a:t>
            </a:r>
            <a:r>
              <a:rPr lang="en-US" dirty="0" smtClean="0"/>
              <a:t> &lt; s2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 Methods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Remember that in Java a character string is an object</a:t>
            </a:r>
          </a:p>
          <a:p>
            <a:r>
              <a:rPr lang="en-US" smtClean="0"/>
              <a:t>The equals method can be called with strings to determine if two strings contain exactly the same characters in the same order</a:t>
            </a:r>
          </a:p>
          <a:p>
            <a:r>
              <a:rPr lang="en-US" smtClean="0"/>
              <a:t>The equals method returns a boolean result</a:t>
            </a:r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Comparing Strings</a:t>
            </a:r>
            <a:endParaRPr lang="en-US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057400" y="4343400"/>
            <a:ext cx="56705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(name1.equals(name2))</a:t>
            </a:r>
          </a:p>
          <a:p>
            <a:r>
              <a:rPr lang="en-US" sz="2000" b="1">
                <a:latin typeface="Courier New" pitchFamily="-65" charset="0"/>
              </a:rPr>
              <a:t>   System.out.println ("Same name");</a:t>
            </a:r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We cannot use the relational operators to compare strings</a:t>
            </a:r>
          </a:p>
          <a:p>
            <a:r>
              <a:rPr lang="en-US" smtClean="0"/>
              <a:t>The String class contains a method called compareTo to determine if one string comes before another</a:t>
            </a:r>
          </a:p>
          <a:p>
            <a:r>
              <a:rPr lang="en-US" smtClean="0"/>
              <a:t>A call to name1.compareTo(name2)</a:t>
            </a:r>
          </a:p>
          <a:p>
            <a:pPr lvl="1"/>
            <a:r>
              <a:rPr lang="en-US" smtClean="0"/>
              <a:t>returns zero if name1 and name2 are equal (contain the same characters)</a:t>
            </a:r>
          </a:p>
          <a:p>
            <a:pPr lvl="1"/>
            <a:r>
              <a:rPr lang="en-US" smtClean="0"/>
              <a:t>returns a negative value if name1 is less than name2</a:t>
            </a:r>
          </a:p>
          <a:p>
            <a:pPr lvl="1"/>
            <a:r>
              <a:rPr lang="en-US" smtClean="0"/>
              <a:t>returns a positive value if name1 is greater than name2</a:t>
            </a:r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Comparing Strings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Comparing Strings</a:t>
            </a:r>
            <a:endParaRPr lang="en-US"/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219200" y="1371600"/>
            <a:ext cx="7651750" cy="2225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(name1.compareTo(name2) &lt; 0)</a:t>
            </a:r>
          </a:p>
          <a:p>
            <a:r>
              <a:rPr lang="en-US" sz="2000" b="1">
                <a:latin typeface="Courier New" pitchFamily="-65" charset="0"/>
              </a:rPr>
              <a:t>   System.out.println (name1 + "comes first");</a:t>
            </a:r>
          </a:p>
          <a:p>
            <a:r>
              <a:rPr lang="en-US" sz="2000" b="1">
                <a:latin typeface="Courier New" pitchFamily="-65" charset="0"/>
              </a:rPr>
              <a:t>else</a:t>
            </a:r>
          </a:p>
          <a:p>
            <a:r>
              <a:rPr lang="en-US" sz="2000" b="1">
                <a:latin typeface="Courier New" pitchFamily="-65" charset="0"/>
              </a:rPr>
              <a:t>   if (name1.compareTo(name2) == 0)</a:t>
            </a:r>
          </a:p>
          <a:p>
            <a:r>
              <a:rPr lang="en-US" sz="2000" b="1">
                <a:latin typeface="Courier New" pitchFamily="-65" charset="0"/>
              </a:rPr>
              <a:t>      System.out.println ("Same name");</a:t>
            </a:r>
          </a:p>
          <a:p>
            <a:r>
              <a:rPr lang="en-US" sz="2000" b="1">
                <a:latin typeface="Courier New" pitchFamily="-65" charset="0"/>
              </a:rPr>
              <a:t>   else</a:t>
            </a:r>
          </a:p>
          <a:p>
            <a:r>
              <a:rPr lang="en-US" sz="2000" b="1">
                <a:latin typeface="Courier New" pitchFamily="-65" charset="0"/>
              </a:rPr>
              <a:t>      System.out.println (name2 + "comes first");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1066800" y="4114800"/>
            <a:ext cx="7924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Because comparing characters and strings is based on a character set, it is called a </a:t>
            </a:r>
            <a:r>
              <a:rPr lang="en-US" b="1" i="1">
                <a:latin typeface="Arial" pitchFamily="-65" charset="0"/>
              </a:rPr>
              <a:t>lexicographic ordering</a:t>
            </a:r>
            <a:endParaRPr lang="en-US" b="1">
              <a:latin typeface="Arial" pitchFamily="-65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autoUpdateAnimBg="0"/>
      <p:bldP spid="1157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Lexicographic ordering is not strictly alphabetical when uppercase and lowercase characters are mixed</a:t>
            </a:r>
          </a:p>
          <a:p>
            <a:r>
              <a:rPr lang="en-US" smtClean="0"/>
              <a:t>For example, the string "Great" comes before the string "fantastic" because all of the uppercase letters come before all of the lowercase letters in Unicode</a:t>
            </a:r>
          </a:p>
          <a:p>
            <a:r>
              <a:rPr lang="en-US" smtClean="0"/>
              <a:t>Also, short strings come before longer strings with the same prefix (lexicographically)</a:t>
            </a:r>
          </a:p>
          <a:p>
            <a:r>
              <a:rPr lang="en-US" smtClean="0"/>
              <a:t>Therefore "book" comes before "bookcase"</a:t>
            </a:r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Lexicographic Ordering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8545" y="1299882"/>
            <a:ext cx="3459443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CPU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Instructions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128252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 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722091" y="2364441"/>
            <a:ext cx="2667622" cy="239378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231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320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320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Write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795618"/>
            <a:ext cx="5452971" cy="171667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3327918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327918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indexed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values.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50273" y="3216088"/>
            <a:ext cx="5177317" cy="92628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  <a:tabLst>
                <a:tab pos="387497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42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int,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double,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String,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etc..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50273" y="4863353"/>
            <a:ext cx="7435392" cy="39366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elements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must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same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477416" y="2906280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679" y="2922786"/>
            <a:ext cx="1037128" cy="1006624"/>
          </a:xfrm>
          <a:custGeom>
            <a:avLst/>
            <a:gdLst>
              <a:gd name="connsiteX0" fmla="*/ 0 w 1140841"/>
              <a:gd name="connsiteY0" fmla="*/ 0 h 1140841"/>
              <a:gd name="connsiteX1" fmla="*/ 0 w 1140841"/>
              <a:gd name="connsiteY1" fmla="*/ 1140841 h 1140841"/>
              <a:gd name="connsiteX2" fmla="*/ 1140841 w 1140841"/>
              <a:gd name="connsiteY2" fmla="*/ 1140841 h 1140841"/>
              <a:gd name="connsiteX3" fmla="*/ 1140841 w 1140841"/>
              <a:gd name="connsiteY3" fmla="*/ 0 h 1140841"/>
              <a:gd name="connsiteX4" fmla="*/ 0 w 1140841"/>
              <a:gd name="connsiteY4" fmla="*/ 0 h 1140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1">
                <a:moveTo>
                  <a:pt x="0" y="0"/>
                </a:moveTo>
                <a:lnTo>
                  <a:pt x="0" y="1140841"/>
                </a:lnTo>
                <a:lnTo>
                  <a:pt x="1140841" y="1140841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523019" y="2906616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585328" y="2923122"/>
            <a:ext cx="1037128" cy="1006624"/>
          </a:xfrm>
          <a:custGeom>
            <a:avLst/>
            <a:gdLst>
              <a:gd name="connsiteX0" fmla="*/ 0 w 1140841"/>
              <a:gd name="connsiteY0" fmla="*/ 0 h 1140841"/>
              <a:gd name="connsiteX1" fmla="*/ 0 w 1140841"/>
              <a:gd name="connsiteY1" fmla="*/ 1140841 h 1140841"/>
              <a:gd name="connsiteX2" fmla="*/ 1140841 w 1140841"/>
              <a:gd name="connsiteY2" fmla="*/ 1140841 h 1140841"/>
              <a:gd name="connsiteX3" fmla="*/ 1140841 w 1140841"/>
              <a:gd name="connsiteY3" fmla="*/ 0 h 1140841"/>
              <a:gd name="connsiteX4" fmla="*/ 0 w 1140841"/>
              <a:gd name="connsiteY4" fmla="*/ 0 h 1140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1">
                <a:moveTo>
                  <a:pt x="0" y="0"/>
                </a:moveTo>
                <a:lnTo>
                  <a:pt x="0" y="1140841"/>
                </a:lnTo>
                <a:lnTo>
                  <a:pt x="1140841" y="1140841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568668" y="2906952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630988" y="2923345"/>
            <a:ext cx="1037128" cy="1006624"/>
          </a:xfrm>
          <a:custGeom>
            <a:avLst/>
            <a:gdLst>
              <a:gd name="connsiteX0" fmla="*/ 0 w 1140841"/>
              <a:gd name="connsiteY0" fmla="*/ 0 h 1140840"/>
              <a:gd name="connsiteX1" fmla="*/ 0 w 1140841"/>
              <a:gd name="connsiteY1" fmla="*/ 1140840 h 1140840"/>
              <a:gd name="connsiteX2" fmla="*/ 1140841 w 1140841"/>
              <a:gd name="connsiteY2" fmla="*/ 1140840 h 1140840"/>
              <a:gd name="connsiteX3" fmla="*/ 1140841 w 1140841"/>
              <a:gd name="connsiteY3" fmla="*/ 0 h 1140840"/>
              <a:gd name="connsiteX4" fmla="*/ 0 w 1140841"/>
              <a:gd name="connsiteY4" fmla="*/ 0 h 11408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0">
                <a:moveTo>
                  <a:pt x="0" y="0"/>
                </a:moveTo>
                <a:lnTo>
                  <a:pt x="0" y="1140840"/>
                </a:lnTo>
                <a:lnTo>
                  <a:pt x="1140841" y="1140840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423800" y="2907512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6 h 1177493"/>
              <a:gd name="connsiteX2" fmla="*/ 1159166 w 1177493"/>
              <a:gd name="connsiteY2" fmla="*/ 1159166 h 1177493"/>
              <a:gd name="connsiteX3" fmla="*/ 1159166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6"/>
                </a:lnTo>
                <a:lnTo>
                  <a:pt x="1159166" y="1159166"/>
                </a:lnTo>
                <a:lnTo>
                  <a:pt x="1159166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3614328" y="2907176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6 h 1177493"/>
              <a:gd name="connsiteX2" fmla="*/ 1159167 w 1177493"/>
              <a:gd name="connsiteY2" fmla="*/ 1159166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6"/>
                </a:lnTo>
                <a:lnTo>
                  <a:pt x="1159167" y="1159166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1006706" y="3926048"/>
            <a:ext cx="483546" cy="983495"/>
          </a:xfrm>
          <a:custGeom>
            <a:avLst/>
            <a:gdLst>
              <a:gd name="connsiteX0" fmla="*/ 525551 w 531901"/>
              <a:gd name="connsiteY0" fmla="*/ 1108278 h 1114628"/>
              <a:gd name="connsiteX1" fmla="*/ 265950 w 531901"/>
              <a:gd name="connsiteY1" fmla="*/ 1108278 h 1114628"/>
              <a:gd name="connsiteX2" fmla="*/ 265950 w 531901"/>
              <a:gd name="connsiteY2" fmla="*/ 6350 h 1114628"/>
              <a:gd name="connsiteX3" fmla="*/ 6350 w 531901"/>
              <a:gd name="connsiteY3" fmla="*/ 6350 h 11146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31901" h="1114628">
                <a:moveTo>
                  <a:pt x="525551" y="1108278"/>
                </a:moveTo>
                <a:lnTo>
                  <a:pt x="265950" y="1108278"/>
                </a:lnTo>
                <a:lnTo>
                  <a:pt x="265950" y="6350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2052355" y="3890929"/>
            <a:ext cx="483558" cy="983607"/>
          </a:xfrm>
          <a:custGeom>
            <a:avLst/>
            <a:gdLst>
              <a:gd name="connsiteX0" fmla="*/ 525564 w 531914"/>
              <a:gd name="connsiteY0" fmla="*/ 1108405 h 1114755"/>
              <a:gd name="connsiteX1" fmla="*/ 265963 w 531914"/>
              <a:gd name="connsiteY1" fmla="*/ 1108405 h 1114755"/>
              <a:gd name="connsiteX2" fmla="*/ 265963 w 531914"/>
              <a:gd name="connsiteY2" fmla="*/ 6350 h 1114755"/>
              <a:gd name="connsiteX3" fmla="*/ 6350 w 531914"/>
              <a:gd name="connsiteY3" fmla="*/ 6350 h 11147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31914" h="1114755">
                <a:moveTo>
                  <a:pt x="525564" y="1108405"/>
                </a:moveTo>
                <a:lnTo>
                  <a:pt x="265963" y="1108405"/>
                </a:lnTo>
                <a:lnTo>
                  <a:pt x="265963" y="6350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097899" y="3891265"/>
            <a:ext cx="483674" cy="983607"/>
          </a:xfrm>
          <a:custGeom>
            <a:avLst/>
            <a:gdLst>
              <a:gd name="connsiteX0" fmla="*/ 525691 w 532041"/>
              <a:gd name="connsiteY0" fmla="*/ 1108405 h 1114755"/>
              <a:gd name="connsiteX1" fmla="*/ 266090 w 532041"/>
              <a:gd name="connsiteY1" fmla="*/ 1108405 h 1114755"/>
              <a:gd name="connsiteX2" fmla="*/ 266090 w 532041"/>
              <a:gd name="connsiteY2" fmla="*/ 6350 h 1114755"/>
              <a:gd name="connsiteX3" fmla="*/ 6350 w 532041"/>
              <a:gd name="connsiteY3" fmla="*/ 6350 h 11147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32041" h="1114755">
                <a:moveTo>
                  <a:pt x="525691" y="1108405"/>
                </a:moveTo>
                <a:lnTo>
                  <a:pt x="266090" y="1108405"/>
                </a:lnTo>
                <a:lnTo>
                  <a:pt x="266090" y="6350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4143559" y="3891601"/>
            <a:ext cx="483558" cy="983495"/>
          </a:xfrm>
          <a:custGeom>
            <a:avLst/>
            <a:gdLst>
              <a:gd name="connsiteX0" fmla="*/ 525564 w 531914"/>
              <a:gd name="connsiteY0" fmla="*/ 1108278 h 1114628"/>
              <a:gd name="connsiteX1" fmla="*/ 265963 w 531914"/>
              <a:gd name="connsiteY1" fmla="*/ 1108278 h 1114628"/>
              <a:gd name="connsiteX2" fmla="*/ 265963 w 531914"/>
              <a:gd name="connsiteY2" fmla="*/ 6350 h 1114628"/>
              <a:gd name="connsiteX3" fmla="*/ 6350 w 531914"/>
              <a:gd name="connsiteY3" fmla="*/ 6350 h 11146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31914" h="1114628">
                <a:moveTo>
                  <a:pt x="525564" y="1108278"/>
                </a:moveTo>
                <a:lnTo>
                  <a:pt x="265963" y="1108278"/>
                </a:lnTo>
                <a:lnTo>
                  <a:pt x="265963" y="6350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6953146" y="3891826"/>
            <a:ext cx="483558" cy="983607"/>
          </a:xfrm>
          <a:custGeom>
            <a:avLst/>
            <a:gdLst>
              <a:gd name="connsiteX0" fmla="*/ 525564 w 531914"/>
              <a:gd name="connsiteY0" fmla="*/ 1108405 h 1114755"/>
              <a:gd name="connsiteX1" fmla="*/ 265963 w 531914"/>
              <a:gd name="connsiteY1" fmla="*/ 1108405 h 1114755"/>
              <a:gd name="connsiteX2" fmla="*/ 265963 w 531914"/>
              <a:gd name="connsiteY2" fmla="*/ 6350 h 1114755"/>
              <a:gd name="connsiteX3" fmla="*/ 6350 w 531914"/>
              <a:gd name="connsiteY3" fmla="*/ 6350 h 11147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31914" h="1114755">
                <a:moveTo>
                  <a:pt x="525564" y="1108405"/>
                </a:moveTo>
                <a:lnTo>
                  <a:pt x="265963" y="1108405"/>
                </a:lnTo>
                <a:lnTo>
                  <a:pt x="265963" y="6350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821546" y="851647"/>
            <a:ext cx="1863377" cy="33739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299256" algn="l"/>
              </a:tabLst>
            </a:pP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615"/>
              </a:lnSpc>
              <a:tabLst>
                <a:tab pos="1299256" algn="l"/>
              </a:tabLst>
            </a:pPr>
            <a:r>
              <a:rPr lang="en-US" altLang="zh-CN" dirty="0" smtClean="0"/>
              <a:t>	</a:t>
            </a:r>
            <a:r>
              <a:rPr lang="en-US" altLang="zh-CN" sz="8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.. 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1189182" y="5087471"/>
            <a:ext cx="369392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2309091" y="5065059"/>
            <a:ext cx="1354337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2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4318000" y="5053853"/>
            <a:ext cx="369392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3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5137727" y="4572000"/>
            <a:ext cx="551433" cy="110625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7897"/>
              </a:lnSpc>
            </a:pPr>
            <a:r>
              <a:rPr lang="en-US" altLang="zh-CN" sz="8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6811818" y="4997824"/>
            <a:ext cx="1108176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n-1 </a:t>
            </a:r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477416" y="2882008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6 h 1177493"/>
              <a:gd name="connsiteX2" fmla="*/ 1159167 w 1177493"/>
              <a:gd name="connsiteY2" fmla="*/ 1159166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6"/>
                </a:lnTo>
                <a:lnTo>
                  <a:pt x="1159167" y="1159166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679" y="2898402"/>
            <a:ext cx="1037128" cy="1006624"/>
          </a:xfrm>
          <a:custGeom>
            <a:avLst/>
            <a:gdLst>
              <a:gd name="connsiteX0" fmla="*/ 0 w 1140841"/>
              <a:gd name="connsiteY0" fmla="*/ 0 h 1140841"/>
              <a:gd name="connsiteX1" fmla="*/ 0 w 1140841"/>
              <a:gd name="connsiteY1" fmla="*/ 1140841 h 1140841"/>
              <a:gd name="connsiteX2" fmla="*/ 1140841 w 1140841"/>
              <a:gd name="connsiteY2" fmla="*/ 1140841 h 1140841"/>
              <a:gd name="connsiteX3" fmla="*/ 1140841 w 1140841"/>
              <a:gd name="connsiteY3" fmla="*/ 0 h 1140841"/>
              <a:gd name="connsiteX4" fmla="*/ 0 w 1140841"/>
              <a:gd name="connsiteY4" fmla="*/ 0 h 1140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1">
                <a:moveTo>
                  <a:pt x="0" y="0"/>
                </a:moveTo>
                <a:lnTo>
                  <a:pt x="0" y="1140841"/>
                </a:lnTo>
                <a:lnTo>
                  <a:pt x="1140841" y="1140841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523019" y="2882232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585328" y="2898738"/>
            <a:ext cx="1037128" cy="1006624"/>
          </a:xfrm>
          <a:custGeom>
            <a:avLst/>
            <a:gdLst>
              <a:gd name="connsiteX0" fmla="*/ 0 w 1140841"/>
              <a:gd name="connsiteY0" fmla="*/ 0 h 1140841"/>
              <a:gd name="connsiteX1" fmla="*/ 0 w 1140841"/>
              <a:gd name="connsiteY1" fmla="*/ 1140841 h 1140841"/>
              <a:gd name="connsiteX2" fmla="*/ 1140841 w 1140841"/>
              <a:gd name="connsiteY2" fmla="*/ 1140841 h 1140841"/>
              <a:gd name="connsiteX3" fmla="*/ 1140841 w 1140841"/>
              <a:gd name="connsiteY3" fmla="*/ 0 h 1140841"/>
              <a:gd name="connsiteX4" fmla="*/ 0 w 1140841"/>
              <a:gd name="connsiteY4" fmla="*/ 0 h 1140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1">
                <a:moveTo>
                  <a:pt x="0" y="0"/>
                </a:moveTo>
                <a:lnTo>
                  <a:pt x="0" y="1140841"/>
                </a:lnTo>
                <a:lnTo>
                  <a:pt x="1140841" y="1140841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568668" y="2882568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630988" y="2899074"/>
            <a:ext cx="1037128" cy="1006624"/>
          </a:xfrm>
          <a:custGeom>
            <a:avLst/>
            <a:gdLst>
              <a:gd name="connsiteX0" fmla="*/ 0 w 1140841"/>
              <a:gd name="connsiteY0" fmla="*/ 0 h 1140841"/>
              <a:gd name="connsiteX1" fmla="*/ 0 w 1140841"/>
              <a:gd name="connsiteY1" fmla="*/ 1140841 h 1140841"/>
              <a:gd name="connsiteX2" fmla="*/ 1140841 w 1140841"/>
              <a:gd name="connsiteY2" fmla="*/ 1140841 h 1140841"/>
              <a:gd name="connsiteX3" fmla="*/ 1140841 w 1140841"/>
              <a:gd name="connsiteY3" fmla="*/ 0 h 1140841"/>
              <a:gd name="connsiteX4" fmla="*/ 0 w 1140841"/>
              <a:gd name="connsiteY4" fmla="*/ 0 h 1140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1">
                <a:moveTo>
                  <a:pt x="0" y="0"/>
                </a:moveTo>
                <a:lnTo>
                  <a:pt x="0" y="1140841"/>
                </a:lnTo>
                <a:lnTo>
                  <a:pt x="1140841" y="1140841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614328" y="2882904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423800" y="2883240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6 w 1177493"/>
              <a:gd name="connsiteY2" fmla="*/ 1159167 h 1177493"/>
              <a:gd name="connsiteX3" fmla="*/ 1159166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6" y="1159167"/>
                </a:lnTo>
                <a:lnTo>
                  <a:pt x="1159166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4454" y="3854824"/>
            <a:ext cx="496455" cy="1042147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3545" y="3854824"/>
            <a:ext cx="496455" cy="1042147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94182" y="3854824"/>
            <a:ext cx="496455" cy="1042147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33273" y="3854824"/>
            <a:ext cx="496455" cy="1042147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50363" y="3854824"/>
            <a:ext cx="496455" cy="104214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821545" y="762000"/>
            <a:ext cx="1395865" cy="52874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</a:pP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 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577273" y="1927412"/>
            <a:ext cx="2750183" cy="37228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Example:double</a:t>
            </a:r>
            <a:r>
              <a:rPr lang="en-US" altLang="zh-CN" sz="2900" dirty="0" smtClean="0">
                <a:solidFill>
                  <a:srgbClr val="FF0000"/>
                </a:solidFill>
                <a:latin typeface="Calibri" pitchFamily="18" charset="0"/>
                <a:cs typeface="Calibri" pitchFamily="18" charset="0"/>
              </a:rPr>
              <a:t>[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FF0000"/>
                </a:solidFill>
                <a:latin typeface="Calibri" pitchFamily="18" charset="0"/>
                <a:cs typeface="Calibri" pitchFamily="18" charset="0"/>
              </a:rPr>
              <a:t>] 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773546" y="3305735"/>
            <a:ext cx="400751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5.0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1731818" y="3305735"/>
            <a:ext cx="561051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2.44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2782454" y="3305735"/>
            <a:ext cx="561051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9.01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3913909" y="3305735"/>
            <a:ext cx="400751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1.0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6673273" y="3305735"/>
            <a:ext cx="507513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-9.9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5137727" y="3003176"/>
            <a:ext cx="551433" cy="110625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7897"/>
              </a:lnSpc>
            </a:pPr>
            <a:r>
              <a:rPr lang="en-US" altLang="zh-CN" sz="8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1189182" y="5065059"/>
            <a:ext cx="369392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2309091" y="5042647"/>
            <a:ext cx="1354337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2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4318000" y="5031441"/>
            <a:ext cx="369392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3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5137727" y="4538382"/>
            <a:ext cx="551433" cy="110625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7897"/>
              </a:lnSpc>
            </a:pPr>
            <a:r>
              <a:rPr lang="en-US" altLang="zh-CN" sz="8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6811818" y="4975412"/>
            <a:ext cx="1108176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n-1 </a:t>
            </a:r>
          </a:p>
        </p:txBody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636" y="784412"/>
            <a:ext cx="5742163" cy="122337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3362109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3362109" algn="l"/>
              </a:tabLs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index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u="sng" dirty="0" smtClean="0">
                <a:solidFill>
                  <a:srgbClr val="FF3333"/>
                </a:solidFill>
                <a:latin typeface="Times New Roman" pitchFamily="18" charset="0"/>
                <a:cs typeface="Times New Roman" pitchFamily="18" charset="0"/>
              </a:rPr>
              <a:t>zero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ends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u="sng" dirty="0" smtClean="0">
                <a:solidFill>
                  <a:srgbClr val="FF3333"/>
                </a:solidFill>
                <a:latin typeface="Times New Roman" pitchFamily="18" charset="0"/>
                <a:cs typeface="Times New Roman" pitchFamily="18" charset="0"/>
              </a:rPr>
              <a:t>length-1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15637" y="2779059"/>
            <a:ext cx="7563467" cy="356931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int[5];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values[0]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CORRECT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values[4]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CORRECT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values[5]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WRONG!!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compiles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but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		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throws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Exception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		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at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run-time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7273" y="781191"/>
            <a:ext cx="5062916" cy="247542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3202551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3202551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An array is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defined using TYPE</a:t>
            </a:r>
            <a:r>
              <a:rPr lang="en-US" altLang="zh-CN" sz="29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[]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.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423"/>
              </a:lnSpc>
              <a:tabLst>
                <a:tab pos="3202551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Arrays are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just another type.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397000" y="3585882"/>
            <a:ext cx="923480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[]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2851727" y="3585882"/>
            <a:ext cx="1292872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4652818" y="3585882"/>
            <a:ext cx="2754961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array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int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397000" y="4280647"/>
            <a:ext cx="2739632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[][]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values;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4652818" y="4280647"/>
            <a:ext cx="3278241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type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795618"/>
            <a:ext cx="7138072" cy="1556374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3327918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513"/>
              </a:lnSpc>
              <a:tabLst>
                <a:tab pos="3327918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given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size,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operator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281546" y="2980765"/>
            <a:ext cx="5034118" cy="319284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974"/>
              </a:lnSpc>
            </a:pP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[5];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50273" y="4000500"/>
            <a:ext cx="5546591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specify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size: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281545" y="5042647"/>
            <a:ext cx="5611293" cy="84934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974"/>
              </a:lnSpc>
            </a:pP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size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[size];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840441"/>
            <a:ext cx="6876207" cy="286869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2097044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Initialization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2097044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Curly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braces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initialize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array.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2097044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declare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3410"/>
              </a:lnSpc>
              <a:tabLst>
                <a:tab pos="2097044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50273" y="4325471"/>
            <a:ext cx="2733840" cy="35091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567545" y="4325471"/>
            <a:ext cx="4872428" cy="35091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12,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24,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-23,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47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};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818030"/>
            <a:ext cx="6848179" cy="21954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820583" algn="l"/>
                <a:tab pos="2131235" algn="l"/>
              </a:tabLst>
            </a:pPr>
            <a:r>
              <a:rPr lang="en-US" altLang="zh-CN" dirty="0" smtClean="0"/>
              <a:t>	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820583" algn="l"/>
                <a:tab pos="213123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elements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operator: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064"/>
              </a:lnSpc>
              <a:tabLst>
                <a:tab pos="820583" algn="l"/>
                <a:tab pos="213123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values[index]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50273" y="3608294"/>
            <a:ext cx="2968107" cy="82968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77499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77499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4F81BD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763818" y="4101353"/>
            <a:ext cx="4032354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24,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-23,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47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235364" y="4549588"/>
            <a:ext cx="2862713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values[3]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18;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5391728" y="4549588"/>
            <a:ext cx="3109024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{12,24,-23,</a:t>
            </a:r>
            <a:r>
              <a:rPr lang="en-US" altLang="zh-CN" sz="2400" b="1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18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235363" y="4997824"/>
            <a:ext cx="7249130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400" dirty="0" smtClean="0">
                <a:solidFill>
                  <a:srgbClr val="4F81BD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x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values[1]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+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3;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{12,</a:t>
            </a:r>
            <a:r>
              <a:rPr lang="en-US" altLang="zh-CN" sz="2400" b="1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24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,-23,18}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795618"/>
            <a:ext cx="7136313" cy="168888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869105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length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1869105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Each array has a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length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variable built-in that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1869105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Contains 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length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the array.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912091" y="3260912"/>
            <a:ext cx="2678017" cy="62235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</a:p>
          <a:p>
            <a:pPr>
              <a:lnSpc>
                <a:spcPts val="2692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size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810000" y="3260912"/>
            <a:ext cx="3786193" cy="62235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[12]; </a:t>
            </a:r>
          </a:p>
          <a:p>
            <a:pPr>
              <a:lnSpc>
                <a:spcPts val="2692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values.length;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12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12091" y="4291853"/>
            <a:ext cx="5048257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values2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{1,2,3,4,5}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912091" y="4639235"/>
            <a:ext cx="2046985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size2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3810000" y="4639235"/>
            <a:ext cx="3632304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values2.length;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5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6273" y="3473823"/>
            <a:ext cx="5928857" cy="49668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320"/>
              </a:lnSpc>
            </a:pPr>
            <a:r>
              <a:rPr lang="en-US" altLang="zh-CN" sz="40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Combining Loops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and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Arrays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275103" y="3153436"/>
            <a:ext cx="1523895" cy="986051"/>
          </a:xfrm>
          <a:custGeom>
            <a:avLst/>
            <a:gdLst>
              <a:gd name="connsiteX0" fmla="*/ 0 w 1676285"/>
              <a:gd name="connsiteY0" fmla="*/ 1117524 h 1117524"/>
              <a:gd name="connsiteX1" fmla="*/ 1676285 w 1676285"/>
              <a:gd name="connsiteY1" fmla="*/ 1117524 h 1117524"/>
              <a:gd name="connsiteX2" fmla="*/ 1676285 w 1676285"/>
              <a:gd name="connsiteY2" fmla="*/ 0 h 1117524"/>
              <a:gd name="connsiteX3" fmla="*/ 0 w 1676285"/>
              <a:gd name="connsiteY3" fmla="*/ 0 h 1117524"/>
              <a:gd name="connsiteX4" fmla="*/ 0 w 1676285"/>
              <a:gd name="connsiteY4" fmla="*/ 1117524 h 11175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76285" h="1117524">
                <a:moveTo>
                  <a:pt x="0" y="1117524"/>
                </a:moveTo>
                <a:lnTo>
                  <a:pt x="1676285" y="1117524"/>
                </a:lnTo>
                <a:lnTo>
                  <a:pt x="1676285" y="0"/>
                </a:lnTo>
                <a:lnTo>
                  <a:pt x="0" y="0"/>
                </a:lnTo>
                <a:lnTo>
                  <a:pt x="0" y="111752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266146" y="3144739"/>
            <a:ext cx="1541802" cy="1003440"/>
          </a:xfrm>
          <a:custGeom>
            <a:avLst/>
            <a:gdLst>
              <a:gd name="connsiteX0" fmla="*/ 9855 w 1695982"/>
              <a:gd name="connsiteY0" fmla="*/ 9855 h 1137232"/>
              <a:gd name="connsiteX1" fmla="*/ 1686126 w 1695982"/>
              <a:gd name="connsiteY1" fmla="*/ 9855 h 1137232"/>
              <a:gd name="connsiteX2" fmla="*/ 1686126 w 1695982"/>
              <a:gd name="connsiteY2" fmla="*/ 1127376 h 1137232"/>
              <a:gd name="connsiteX3" fmla="*/ 9855 w 1695982"/>
              <a:gd name="connsiteY3" fmla="*/ 1127376 h 1137232"/>
              <a:gd name="connsiteX4" fmla="*/ 9855 w 1695982"/>
              <a:gd name="connsiteY4" fmla="*/ 9855 h 11372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95982" h="1137232">
                <a:moveTo>
                  <a:pt x="9855" y="9855"/>
                </a:moveTo>
                <a:lnTo>
                  <a:pt x="1686126" y="9855"/>
                </a:lnTo>
                <a:lnTo>
                  <a:pt x="1686126" y="1127376"/>
                </a:lnTo>
                <a:lnTo>
                  <a:pt x="9855" y="1127376"/>
                </a:lnTo>
                <a:lnTo>
                  <a:pt x="9855" y="9855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4830850" y="3153436"/>
            <a:ext cx="1523895" cy="986051"/>
          </a:xfrm>
          <a:custGeom>
            <a:avLst/>
            <a:gdLst>
              <a:gd name="connsiteX0" fmla="*/ 0 w 1676285"/>
              <a:gd name="connsiteY0" fmla="*/ 1117524 h 1117524"/>
              <a:gd name="connsiteX1" fmla="*/ 1676285 w 1676285"/>
              <a:gd name="connsiteY1" fmla="*/ 1117524 h 1117524"/>
              <a:gd name="connsiteX2" fmla="*/ 1676285 w 1676285"/>
              <a:gd name="connsiteY2" fmla="*/ 0 h 1117524"/>
              <a:gd name="connsiteX3" fmla="*/ 0 w 1676285"/>
              <a:gd name="connsiteY3" fmla="*/ 0 h 1117524"/>
              <a:gd name="connsiteX4" fmla="*/ 0 w 1676285"/>
              <a:gd name="connsiteY4" fmla="*/ 1117524 h 11175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76285" h="1117524">
                <a:moveTo>
                  <a:pt x="0" y="1117524"/>
                </a:moveTo>
                <a:lnTo>
                  <a:pt x="1676285" y="1117524"/>
                </a:lnTo>
                <a:lnTo>
                  <a:pt x="1676285" y="0"/>
                </a:lnTo>
                <a:lnTo>
                  <a:pt x="0" y="0"/>
                </a:lnTo>
                <a:lnTo>
                  <a:pt x="0" y="111752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4821884" y="3144739"/>
            <a:ext cx="1541802" cy="1003440"/>
          </a:xfrm>
          <a:custGeom>
            <a:avLst/>
            <a:gdLst>
              <a:gd name="connsiteX0" fmla="*/ 9855 w 1695982"/>
              <a:gd name="connsiteY0" fmla="*/ 9855 h 1137232"/>
              <a:gd name="connsiteX1" fmla="*/ 1686126 w 1695982"/>
              <a:gd name="connsiteY1" fmla="*/ 9855 h 1137232"/>
              <a:gd name="connsiteX2" fmla="*/ 1686126 w 1695982"/>
              <a:gd name="connsiteY2" fmla="*/ 1127376 h 1137232"/>
              <a:gd name="connsiteX3" fmla="*/ 9855 w 1695982"/>
              <a:gd name="connsiteY3" fmla="*/ 1127376 h 1137232"/>
              <a:gd name="connsiteX4" fmla="*/ 9855 w 1695982"/>
              <a:gd name="connsiteY4" fmla="*/ 9855 h 11372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95982" h="1137232">
                <a:moveTo>
                  <a:pt x="9855" y="9855"/>
                </a:moveTo>
                <a:lnTo>
                  <a:pt x="1686126" y="9855"/>
                </a:lnTo>
                <a:lnTo>
                  <a:pt x="1686126" y="1127376"/>
                </a:lnTo>
                <a:lnTo>
                  <a:pt x="9855" y="1127376"/>
                </a:lnTo>
                <a:lnTo>
                  <a:pt x="9855" y="9855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306970" y="3153441"/>
            <a:ext cx="1015922" cy="986051"/>
          </a:xfrm>
          <a:custGeom>
            <a:avLst/>
            <a:gdLst>
              <a:gd name="connsiteX0" fmla="*/ 953865 w 1117514"/>
              <a:gd name="connsiteY0" fmla="*/ 163658 h 1117524"/>
              <a:gd name="connsiteX1" fmla="*/ 953865 w 1117514"/>
              <a:gd name="connsiteY1" fmla="*/ 953865 h 1117524"/>
              <a:gd name="connsiteX2" fmla="*/ 163658 w 1117514"/>
              <a:gd name="connsiteY2" fmla="*/ 953865 h 1117524"/>
              <a:gd name="connsiteX3" fmla="*/ 163658 w 1117514"/>
              <a:gd name="connsiteY3" fmla="*/ 163658 h 1117524"/>
              <a:gd name="connsiteX4" fmla="*/ 953865 w 1117514"/>
              <a:gd name="connsiteY4" fmla="*/ 163658 h 11175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17514" h="1117524">
                <a:moveTo>
                  <a:pt x="953865" y="163658"/>
                </a:moveTo>
                <a:cubicBezTo>
                  <a:pt x="1172063" y="381870"/>
                  <a:pt x="1172063" y="735653"/>
                  <a:pt x="953865" y="953865"/>
                </a:cubicBezTo>
                <a:cubicBezTo>
                  <a:pt x="735653" y="1172076"/>
                  <a:pt x="381869" y="1172076"/>
                  <a:pt x="163658" y="953865"/>
                </a:cubicBezTo>
                <a:cubicBezTo>
                  <a:pt x="-54552" y="735653"/>
                  <a:pt x="-54552" y="381870"/>
                  <a:pt x="163658" y="163658"/>
                </a:cubicBezTo>
                <a:cubicBezTo>
                  <a:pt x="381869" y="-54552"/>
                  <a:pt x="735653" y="-54552"/>
                  <a:pt x="953865" y="16365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298006" y="3144744"/>
            <a:ext cx="1033834" cy="1003426"/>
          </a:xfrm>
          <a:custGeom>
            <a:avLst/>
            <a:gdLst>
              <a:gd name="connsiteX0" fmla="*/ 963704 w 1137217"/>
              <a:gd name="connsiteY0" fmla="*/ 173498 h 1137216"/>
              <a:gd name="connsiteX1" fmla="*/ 963704 w 1137217"/>
              <a:gd name="connsiteY1" fmla="*/ 963703 h 1137216"/>
              <a:gd name="connsiteX2" fmla="*/ 173498 w 1137217"/>
              <a:gd name="connsiteY2" fmla="*/ 963703 h 1137216"/>
              <a:gd name="connsiteX3" fmla="*/ 173498 w 1137217"/>
              <a:gd name="connsiteY3" fmla="*/ 173498 h 1137216"/>
              <a:gd name="connsiteX4" fmla="*/ 963704 w 1137217"/>
              <a:gd name="connsiteY4" fmla="*/ 173498 h 11372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37217" h="1137216">
                <a:moveTo>
                  <a:pt x="963704" y="173498"/>
                </a:moveTo>
                <a:cubicBezTo>
                  <a:pt x="1181913" y="391727"/>
                  <a:pt x="1181913" y="745494"/>
                  <a:pt x="963704" y="963703"/>
                </a:cubicBezTo>
                <a:cubicBezTo>
                  <a:pt x="745494" y="1181913"/>
                  <a:pt x="391727" y="1181913"/>
                  <a:pt x="173498" y="963703"/>
                </a:cubicBezTo>
                <a:cubicBezTo>
                  <a:pt x="-44691" y="745494"/>
                  <a:pt x="-44691" y="391727"/>
                  <a:pt x="173498" y="173498"/>
                </a:cubicBezTo>
                <a:cubicBezTo>
                  <a:pt x="391727" y="-44691"/>
                  <a:pt x="745494" y="-44691"/>
                  <a:pt x="963704" y="173498"/>
                </a:cubicBezTo>
              </a:path>
            </a:pathLst>
          </a:custGeom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862705" y="3153441"/>
            <a:ext cx="1015931" cy="986051"/>
          </a:xfrm>
          <a:custGeom>
            <a:avLst/>
            <a:gdLst>
              <a:gd name="connsiteX0" fmla="*/ 953865 w 1117524"/>
              <a:gd name="connsiteY0" fmla="*/ 163658 h 1117524"/>
              <a:gd name="connsiteX1" fmla="*/ 953865 w 1117524"/>
              <a:gd name="connsiteY1" fmla="*/ 953865 h 1117524"/>
              <a:gd name="connsiteX2" fmla="*/ 163659 w 1117524"/>
              <a:gd name="connsiteY2" fmla="*/ 953865 h 1117524"/>
              <a:gd name="connsiteX3" fmla="*/ 163659 w 1117524"/>
              <a:gd name="connsiteY3" fmla="*/ 163658 h 1117524"/>
              <a:gd name="connsiteX4" fmla="*/ 953865 w 1117524"/>
              <a:gd name="connsiteY4" fmla="*/ 163658 h 11175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17524" h="1117524">
                <a:moveTo>
                  <a:pt x="953865" y="163658"/>
                </a:moveTo>
                <a:cubicBezTo>
                  <a:pt x="1172077" y="381870"/>
                  <a:pt x="1172077" y="735653"/>
                  <a:pt x="953865" y="953865"/>
                </a:cubicBezTo>
                <a:cubicBezTo>
                  <a:pt x="735654" y="1172076"/>
                  <a:pt x="381870" y="1172076"/>
                  <a:pt x="163659" y="953865"/>
                </a:cubicBezTo>
                <a:cubicBezTo>
                  <a:pt x="-54552" y="735653"/>
                  <a:pt x="-54552" y="381870"/>
                  <a:pt x="163659" y="163658"/>
                </a:cubicBezTo>
                <a:cubicBezTo>
                  <a:pt x="381870" y="-54552"/>
                  <a:pt x="735654" y="-54552"/>
                  <a:pt x="953865" y="16365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853729" y="3144744"/>
            <a:ext cx="1033847" cy="1003426"/>
          </a:xfrm>
          <a:custGeom>
            <a:avLst/>
            <a:gdLst>
              <a:gd name="connsiteX0" fmla="*/ 963719 w 1137232"/>
              <a:gd name="connsiteY0" fmla="*/ 173498 h 1137216"/>
              <a:gd name="connsiteX1" fmla="*/ 963719 w 1137232"/>
              <a:gd name="connsiteY1" fmla="*/ 963703 h 1137216"/>
              <a:gd name="connsiteX2" fmla="*/ 173513 w 1137232"/>
              <a:gd name="connsiteY2" fmla="*/ 963703 h 1137216"/>
              <a:gd name="connsiteX3" fmla="*/ 173513 w 1137232"/>
              <a:gd name="connsiteY3" fmla="*/ 173498 h 1137216"/>
              <a:gd name="connsiteX4" fmla="*/ 963719 w 1137232"/>
              <a:gd name="connsiteY4" fmla="*/ 173498 h 11372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37232" h="1137216">
                <a:moveTo>
                  <a:pt x="963719" y="173498"/>
                </a:moveTo>
                <a:cubicBezTo>
                  <a:pt x="1181928" y="391727"/>
                  <a:pt x="1181928" y="745494"/>
                  <a:pt x="963719" y="963703"/>
                </a:cubicBezTo>
                <a:cubicBezTo>
                  <a:pt x="745509" y="1181913"/>
                  <a:pt x="391742" y="1181913"/>
                  <a:pt x="173513" y="963703"/>
                </a:cubicBezTo>
                <a:cubicBezTo>
                  <a:pt x="-44696" y="745494"/>
                  <a:pt x="-44696" y="391727"/>
                  <a:pt x="173513" y="173498"/>
                </a:cubicBezTo>
                <a:cubicBezTo>
                  <a:pt x="391742" y="-44691"/>
                  <a:pt x="745509" y="-44691"/>
                  <a:pt x="963719" y="173498"/>
                </a:cubicBezTo>
              </a:path>
            </a:pathLst>
          </a:custGeom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2790029" y="3637772"/>
            <a:ext cx="348486" cy="34785"/>
          </a:xfrm>
          <a:custGeom>
            <a:avLst/>
            <a:gdLst>
              <a:gd name="connsiteX0" fmla="*/ 9855 w 383335"/>
              <a:gd name="connsiteY0" fmla="*/ 9855 h 39423"/>
              <a:gd name="connsiteX1" fmla="*/ 373479 w 383335"/>
              <a:gd name="connsiteY1" fmla="*/ 9855 h 394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3335" h="39423">
                <a:moveTo>
                  <a:pt x="9855" y="9855"/>
                </a:moveTo>
                <a:lnTo>
                  <a:pt x="373479" y="9855"/>
                </a:lnTo>
              </a:path>
            </a:pathLst>
          </a:custGeom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3129557" y="3594287"/>
            <a:ext cx="143359" cy="104360"/>
          </a:xfrm>
          <a:custGeom>
            <a:avLst/>
            <a:gdLst>
              <a:gd name="connsiteX0" fmla="*/ 157695 w 157695"/>
              <a:gd name="connsiteY0" fmla="*/ 59131 h 118275"/>
              <a:gd name="connsiteX1" fmla="*/ 0 w 157695"/>
              <a:gd name="connsiteY1" fmla="*/ 0 h 118275"/>
              <a:gd name="connsiteX2" fmla="*/ 0 w 157695"/>
              <a:gd name="connsiteY2" fmla="*/ 118274 h 118275"/>
              <a:gd name="connsiteX3" fmla="*/ 157695 w 157695"/>
              <a:gd name="connsiteY3" fmla="*/ 59131 h 1182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57695" h="118275">
                <a:moveTo>
                  <a:pt x="157695" y="59131"/>
                </a:moveTo>
                <a:lnTo>
                  <a:pt x="0" y="0"/>
                </a:lnTo>
                <a:lnTo>
                  <a:pt x="0" y="118274"/>
                </a:lnTo>
                <a:lnTo>
                  <a:pt x="157695" y="59131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120595" y="3585594"/>
            <a:ext cx="161278" cy="121749"/>
          </a:xfrm>
          <a:custGeom>
            <a:avLst/>
            <a:gdLst>
              <a:gd name="connsiteX0" fmla="*/ 167550 w 177406"/>
              <a:gd name="connsiteY0" fmla="*/ 68991 h 137982"/>
              <a:gd name="connsiteX1" fmla="*/ 9855 w 177406"/>
              <a:gd name="connsiteY1" fmla="*/ 9855 h 137982"/>
              <a:gd name="connsiteX2" fmla="*/ 9855 w 177406"/>
              <a:gd name="connsiteY2" fmla="*/ 128126 h 137982"/>
              <a:gd name="connsiteX3" fmla="*/ 167550 w 177406"/>
              <a:gd name="connsiteY3" fmla="*/ 68991 h 13798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77406" h="137982">
                <a:moveTo>
                  <a:pt x="167550" y="68991"/>
                </a:moveTo>
                <a:lnTo>
                  <a:pt x="9855" y="9855"/>
                </a:lnTo>
                <a:lnTo>
                  <a:pt x="9855" y="128126"/>
                </a:lnTo>
                <a:lnTo>
                  <a:pt x="167550" y="68991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4313929" y="3637772"/>
            <a:ext cx="348468" cy="34785"/>
          </a:xfrm>
          <a:custGeom>
            <a:avLst/>
            <a:gdLst>
              <a:gd name="connsiteX0" fmla="*/ 9855 w 383315"/>
              <a:gd name="connsiteY0" fmla="*/ 9855 h 39423"/>
              <a:gd name="connsiteX1" fmla="*/ 373459 w 383315"/>
              <a:gd name="connsiteY1" fmla="*/ 9855 h 394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3315" h="39423">
                <a:moveTo>
                  <a:pt x="9855" y="9855"/>
                </a:moveTo>
                <a:lnTo>
                  <a:pt x="373459" y="9855"/>
                </a:lnTo>
              </a:path>
            </a:pathLst>
          </a:custGeom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4653441" y="3594287"/>
            <a:ext cx="143359" cy="104360"/>
          </a:xfrm>
          <a:custGeom>
            <a:avLst/>
            <a:gdLst>
              <a:gd name="connsiteX0" fmla="*/ 157696 w 157695"/>
              <a:gd name="connsiteY0" fmla="*/ 59131 h 118275"/>
              <a:gd name="connsiteX1" fmla="*/ 0 w 157695"/>
              <a:gd name="connsiteY1" fmla="*/ 0 h 118275"/>
              <a:gd name="connsiteX2" fmla="*/ 0 w 157695"/>
              <a:gd name="connsiteY2" fmla="*/ 118274 h 118275"/>
              <a:gd name="connsiteX3" fmla="*/ 157696 w 157695"/>
              <a:gd name="connsiteY3" fmla="*/ 59131 h 1182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57695" h="118275">
                <a:moveTo>
                  <a:pt x="157696" y="59131"/>
                </a:moveTo>
                <a:lnTo>
                  <a:pt x="0" y="0"/>
                </a:lnTo>
                <a:lnTo>
                  <a:pt x="0" y="118274"/>
                </a:lnTo>
                <a:lnTo>
                  <a:pt x="157696" y="59131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644477" y="3585594"/>
            <a:ext cx="161278" cy="121749"/>
          </a:xfrm>
          <a:custGeom>
            <a:avLst/>
            <a:gdLst>
              <a:gd name="connsiteX0" fmla="*/ 167550 w 177406"/>
              <a:gd name="connsiteY0" fmla="*/ 68991 h 137982"/>
              <a:gd name="connsiteX1" fmla="*/ 9855 w 177406"/>
              <a:gd name="connsiteY1" fmla="*/ 9855 h 137982"/>
              <a:gd name="connsiteX2" fmla="*/ 9855 w 177406"/>
              <a:gd name="connsiteY2" fmla="*/ 128126 h 137982"/>
              <a:gd name="connsiteX3" fmla="*/ 167550 w 177406"/>
              <a:gd name="connsiteY3" fmla="*/ 68991 h 13798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77406" h="137982">
                <a:moveTo>
                  <a:pt x="167550" y="68991"/>
                </a:moveTo>
                <a:lnTo>
                  <a:pt x="9855" y="9855"/>
                </a:lnTo>
                <a:lnTo>
                  <a:pt x="9855" y="128126"/>
                </a:lnTo>
                <a:lnTo>
                  <a:pt x="167550" y="68991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6345766" y="3637772"/>
            <a:ext cx="348486" cy="34785"/>
          </a:xfrm>
          <a:custGeom>
            <a:avLst/>
            <a:gdLst>
              <a:gd name="connsiteX0" fmla="*/ 9855 w 383335"/>
              <a:gd name="connsiteY0" fmla="*/ 9855 h 39423"/>
              <a:gd name="connsiteX1" fmla="*/ 373478 w 383335"/>
              <a:gd name="connsiteY1" fmla="*/ 9855 h 394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3335" h="39423">
                <a:moveTo>
                  <a:pt x="9855" y="9855"/>
                </a:moveTo>
                <a:lnTo>
                  <a:pt x="373478" y="9855"/>
                </a:lnTo>
              </a:path>
            </a:pathLst>
          </a:custGeom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6685303" y="3594287"/>
            <a:ext cx="143359" cy="104360"/>
          </a:xfrm>
          <a:custGeom>
            <a:avLst/>
            <a:gdLst>
              <a:gd name="connsiteX0" fmla="*/ 157695 w 157695"/>
              <a:gd name="connsiteY0" fmla="*/ 59131 h 118275"/>
              <a:gd name="connsiteX1" fmla="*/ 0 w 157695"/>
              <a:gd name="connsiteY1" fmla="*/ 0 h 118275"/>
              <a:gd name="connsiteX2" fmla="*/ 0 w 157695"/>
              <a:gd name="connsiteY2" fmla="*/ 118274 h 118275"/>
              <a:gd name="connsiteX3" fmla="*/ 157695 w 157695"/>
              <a:gd name="connsiteY3" fmla="*/ 59131 h 1182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57695" h="118275">
                <a:moveTo>
                  <a:pt x="157695" y="59131"/>
                </a:moveTo>
                <a:lnTo>
                  <a:pt x="0" y="0"/>
                </a:lnTo>
                <a:lnTo>
                  <a:pt x="0" y="118274"/>
                </a:lnTo>
                <a:lnTo>
                  <a:pt x="157695" y="59131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6676332" y="3585594"/>
            <a:ext cx="161278" cy="121749"/>
          </a:xfrm>
          <a:custGeom>
            <a:avLst/>
            <a:gdLst>
              <a:gd name="connsiteX0" fmla="*/ 167550 w 177406"/>
              <a:gd name="connsiteY0" fmla="*/ 68991 h 137982"/>
              <a:gd name="connsiteX1" fmla="*/ 9855 w 177406"/>
              <a:gd name="connsiteY1" fmla="*/ 9855 h 137982"/>
              <a:gd name="connsiteX2" fmla="*/ 9855 w 177406"/>
              <a:gd name="connsiteY2" fmla="*/ 128126 h 137982"/>
              <a:gd name="connsiteX3" fmla="*/ 167550 w 177406"/>
              <a:gd name="connsiteY3" fmla="*/ 68991 h 13798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77406" h="137982">
                <a:moveTo>
                  <a:pt x="167550" y="68991"/>
                </a:moveTo>
                <a:lnTo>
                  <a:pt x="9855" y="9855"/>
                </a:lnTo>
                <a:lnTo>
                  <a:pt x="9855" y="128126"/>
                </a:lnTo>
                <a:lnTo>
                  <a:pt x="167550" y="68991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3727" y="3025588"/>
            <a:ext cx="1928091" cy="1367118"/>
          </a:xfrm>
          <a:prstGeom prst="rect">
            <a:avLst/>
          </a:prstGeom>
          <a:noFill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5727" y="3025588"/>
            <a:ext cx="1420091" cy="1367118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18182" y="3025588"/>
            <a:ext cx="1951182" cy="1367118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0182" y="3025588"/>
            <a:ext cx="1431636" cy="136711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51728" y="1299882"/>
            <a:ext cx="3154710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Compiling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Java  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1397000" y="3440206"/>
            <a:ext cx="1128514" cy="49582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615"/>
              </a:lnSpc>
              <a:tabLst>
                <a:tab pos="319115" algn="l"/>
              </a:tabLst>
            </a:pP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Source</a:t>
            </a:r>
            <a:r>
              <a:rPr lang="en-US" altLang="zh-CN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Code</a:t>
            </a:r>
          </a:p>
          <a:p>
            <a:pPr>
              <a:lnSpc>
                <a:spcPts val="1885"/>
              </a:lnSpc>
              <a:tabLst>
                <a:tab pos="319115" algn="l"/>
              </a:tabLst>
            </a:pPr>
            <a:r>
              <a:rPr lang="en-US" altLang="zh-CN" dirty="0" smtClean="0"/>
              <a:t>	</a:t>
            </a: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(.java)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5080000" y="3440206"/>
            <a:ext cx="936154" cy="49582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615"/>
              </a:lnSpc>
              <a:tabLst>
                <a:tab pos="148161" algn="l"/>
              </a:tabLst>
            </a:pP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Byte</a:t>
            </a:r>
            <a:r>
              <a:rPr lang="en-US" altLang="zh-CN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Code</a:t>
            </a:r>
          </a:p>
          <a:p>
            <a:pPr>
              <a:lnSpc>
                <a:spcPts val="1885"/>
              </a:lnSpc>
              <a:tabLst>
                <a:tab pos="148161" algn="l"/>
              </a:tabLst>
            </a:pPr>
            <a:r>
              <a:rPr lang="en-US" altLang="zh-CN" dirty="0" smtClean="0"/>
              <a:t>	</a:t>
            </a: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(.class)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3544454" y="3552265"/>
            <a:ext cx="472685" cy="25601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615"/>
              </a:lnSpc>
            </a:pP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javac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7158182" y="3552265"/>
            <a:ext cx="375923" cy="25601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615"/>
              </a:lnSpc>
            </a:pP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java</a:t>
            </a:r>
          </a:p>
        </p:txBody>
      </p:sp>
      <p:sp>
        <p:nvSpPr>
          <p:cNvPr id="33" name="Content Placeholder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795618"/>
            <a:ext cx="6533766" cy="14302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265065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Looping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through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126506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42818" y="2846294"/>
            <a:ext cx="4678865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[5];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842818" y="3798794"/>
            <a:ext cx="2339433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for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i=0;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544455" y="3798794"/>
            <a:ext cx="4263336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i&lt;values.length;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i++)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281546" y="4303059"/>
            <a:ext cx="5386841" cy="126355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*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System.out.println(y);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842818" y="5692588"/>
            <a:ext cx="184696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773206"/>
            <a:ext cx="6533766" cy="153500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265065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Looping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through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333"/>
              </a:lnSpc>
              <a:tabLst>
                <a:tab pos="126506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42818" y="2362200"/>
            <a:ext cx="5978044" cy="355906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  <a:tabLst>
                <a:tab pos="433085" algn="l"/>
              </a:tabLst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[5];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0;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433085" algn="l"/>
              </a:tabLst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while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&lt;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values.length)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*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System.out.println(y);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i++;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Quick Array Exercises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75228" y="2609850"/>
            <a:ext cx="544945" cy="602876"/>
          </a:xfrm>
          <a:custGeom>
            <a:avLst/>
            <a:gdLst>
              <a:gd name="connsiteX0" fmla="*/ 6350 w 599439"/>
              <a:gd name="connsiteY0" fmla="*/ 341630 h 683260"/>
              <a:gd name="connsiteX1" fmla="*/ 299719 w 599439"/>
              <a:gd name="connsiteY1" fmla="*/ 6350 h 683260"/>
              <a:gd name="connsiteX2" fmla="*/ 593089 w 599439"/>
              <a:gd name="connsiteY2" fmla="*/ 341630 h 683260"/>
              <a:gd name="connsiteX3" fmla="*/ 299719 w 599439"/>
              <a:gd name="connsiteY3" fmla="*/ 676910 h 683260"/>
              <a:gd name="connsiteX4" fmla="*/ 6350 w 599439"/>
              <a:gd name="connsiteY4" fmla="*/ 341630 h 6832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99439" h="683260">
                <a:moveTo>
                  <a:pt x="6350" y="341630"/>
                </a:moveTo>
                <a:cubicBezTo>
                  <a:pt x="6350" y="156527"/>
                  <a:pt x="137693" y="6350"/>
                  <a:pt x="299719" y="6350"/>
                </a:cubicBezTo>
                <a:cubicBezTo>
                  <a:pt x="461746" y="6350"/>
                  <a:pt x="593089" y="156527"/>
                  <a:pt x="593089" y="341630"/>
                </a:cubicBezTo>
                <a:cubicBezTo>
                  <a:pt x="593089" y="526732"/>
                  <a:pt x="461746" y="676910"/>
                  <a:pt x="299719" y="676910"/>
                </a:cubicBezTo>
                <a:cubicBezTo>
                  <a:pt x="137693" y="676910"/>
                  <a:pt x="6350" y="526732"/>
                  <a:pt x="6350" y="341630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75228" y="3719233"/>
            <a:ext cx="544945" cy="602876"/>
          </a:xfrm>
          <a:custGeom>
            <a:avLst/>
            <a:gdLst>
              <a:gd name="connsiteX0" fmla="*/ 6350 w 599439"/>
              <a:gd name="connsiteY0" fmla="*/ 341630 h 683260"/>
              <a:gd name="connsiteX1" fmla="*/ 299719 w 599439"/>
              <a:gd name="connsiteY1" fmla="*/ 6350 h 683260"/>
              <a:gd name="connsiteX2" fmla="*/ 593089 w 599439"/>
              <a:gd name="connsiteY2" fmla="*/ 341630 h 683260"/>
              <a:gd name="connsiteX3" fmla="*/ 299719 w 599439"/>
              <a:gd name="connsiteY3" fmla="*/ 676910 h 683260"/>
              <a:gd name="connsiteX4" fmla="*/ 6350 w 599439"/>
              <a:gd name="connsiteY4" fmla="*/ 341630 h 6832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99439" h="683260">
                <a:moveTo>
                  <a:pt x="6350" y="341630"/>
                </a:moveTo>
                <a:cubicBezTo>
                  <a:pt x="6350" y="156527"/>
                  <a:pt x="137693" y="6350"/>
                  <a:pt x="299719" y="6350"/>
                </a:cubicBezTo>
                <a:cubicBezTo>
                  <a:pt x="461746" y="6350"/>
                  <a:pt x="593089" y="156527"/>
                  <a:pt x="593089" y="341630"/>
                </a:cubicBezTo>
                <a:cubicBezTo>
                  <a:pt x="593089" y="526732"/>
                  <a:pt x="461746" y="676910"/>
                  <a:pt x="299719" y="676910"/>
                </a:cubicBezTo>
                <a:cubicBezTo>
                  <a:pt x="137693" y="676910"/>
                  <a:pt x="6350" y="526732"/>
                  <a:pt x="6350" y="341630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4947240" y="1870262"/>
            <a:ext cx="3592957" cy="824753"/>
          </a:xfrm>
          <a:custGeom>
            <a:avLst/>
            <a:gdLst>
              <a:gd name="connsiteX0" fmla="*/ 6350 w 3952253"/>
              <a:gd name="connsiteY0" fmla="*/ 467360 h 934720"/>
              <a:gd name="connsiteX1" fmla="*/ 1976120 w 3952253"/>
              <a:gd name="connsiteY1" fmla="*/ 6350 h 934720"/>
              <a:gd name="connsiteX2" fmla="*/ 3945903 w 3952253"/>
              <a:gd name="connsiteY2" fmla="*/ 467360 h 934720"/>
              <a:gd name="connsiteX3" fmla="*/ 1976120 w 3952253"/>
              <a:gd name="connsiteY3" fmla="*/ 928370 h 934720"/>
              <a:gd name="connsiteX4" fmla="*/ 6350 w 3952253"/>
              <a:gd name="connsiteY4" fmla="*/ 467360 h 9347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952253" h="934720">
                <a:moveTo>
                  <a:pt x="6350" y="467360"/>
                </a:moveTo>
                <a:cubicBezTo>
                  <a:pt x="6350" y="212687"/>
                  <a:pt x="888276" y="6350"/>
                  <a:pt x="1976120" y="6350"/>
                </a:cubicBezTo>
                <a:cubicBezTo>
                  <a:pt x="3063963" y="6350"/>
                  <a:pt x="3945903" y="212687"/>
                  <a:pt x="3945903" y="467360"/>
                </a:cubicBezTo>
                <a:cubicBezTo>
                  <a:pt x="3945903" y="722033"/>
                  <a:pt x="3063963" y="928370"/>
                  <a:pt x="1976120" y="928370"/>
                </a:cubicBezTo>
                <a:cubicBezTo>
                  <a:pt x="888276" y="928370"/>
                  <a:pt x="6350" y="722033"/>
                  <a:pt x="6350" y="467360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042238" y="2018180"/>
            <a:ext cx="1002145" cy="602876"/>
          </a:xfrm>
          <a:custGeom>
            <a:avLst/>
            <a:gdLst>
              <a:gd name="connsiteX0" fmla="*/ 6350 w 1102359"/>
              <a:gd name="connsiteY0" fmla="*/ 341629 h 683259"/>
              <a:gd name="connsiteX1" fmla="*/ 551179 w 1102359"/>
              <a:gd name="connsiteY1" fmla="*/ 6350 h 683259"/>
              <a:gd name="connsiteX2" fmla="*/ 1096009 w 1102359"/>
              <a:gd name="connsiteY2" fmla="*/ 341629 h 683259"/>
              <a:gd name="connsiteX3" fmla="*/ 551179 w 1102359"/>
              <a:gd name="connsiteY3" fmla="*/ 676909 h 683259"/>
              <a:gd name="connsiteX4" fmla="*/ 6350 w 1102359"/>
              <a:gd name="connsiteY4" fmla="*/ 341629 h 6832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02359" h="683259">
                <a:moveTo>
                  <a:pt x="6350" y="341629"/>
                </a:moveTo>
                <a:cubicBezTo>
                  <a:pt x="6350" y="156527"/>
                  <a:pt x="250266" y="6350"/>
                  <a:pt x="551179" y="6350"/>
                </a:cubicBezTo>
                <a:cubicBezTo>
                  <a:pt x="852093" y="6350"/>
                  <a:pt x="1096009" y="156527"/>
                  <a:pt x="1096009" y="341629"/>
                </a:cubicBezTo>
                <a:cubicBezTo>
                  <a:pt x="1096009" y="526732"/>
                  <a:pt x="852093" y="676909"/>
                  <a:pt x="551179" y="676909"/>
                </a:cubicBezTo>
                <a:cubicBezTo>
                  <a:pt x="250266" y="676909"/>
                  <a:pt x="6350" y="526732"/>
                  <a:pt x="6350" y="341629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498273" y="1075765"/>
            <a:ext cx="1930016" cy="56849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</a:pP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542636" y="2745441"/>
            <a:ext cx="161703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542636" y="3877235"/>
            <a:ext cx="161703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58091" y="2173941"/>
            <a:ext cx="7264609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443182" y="3316941"/>
            <a:ext cx="4125729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“hi”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5" y="1143000"/>
            <a:ext cx="5482939" cy="27545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1743738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Adding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1743738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1743738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1743738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4482353"/>
            <a:ext cx="2854347" cy="140248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method: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NAME();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2273" y="4549588"/>
            <a:ext cx="2609273" cy="12326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1727" y="560294"/>
            <a:ext cx="2035864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46545" y="952500"/>
            <a:ext cx="3797163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81364" y="1344706"/>
            <a:ext cx="283295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""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46545" y="1736912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46546" y="2532529"/>
            <a:ext cx="464035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46545" y="3294530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46546" y="4078941"/>
            <a:ext cx="5646678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981364" y="4482353"/>
            <a:ext cx="3627796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1"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981364" y="5244353"/>
            <a:ext cx="3627796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2"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11727" y="5647765"/>
            <a:ext cx="45501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727" y="2756647"/>
            <a:ext cx="2089727" cy="2095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1727" y="560294"/>
            <a:ext cx="2035864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46545" y="952500"/>
            <a:ext cx="3797163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81364" y="1344706"/>
            <a:ext cx="283295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""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46545" y="1736912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46546" y="4078941"/>
            <a:ext cx="5646678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981364" y="4482353"/>
            <a:ext cx="3627796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1"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981364" y="5244353"/>
            <a:ext cx="3627796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2"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46546" y="2532529"/>
            <a:ext cx="464035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 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646545" y="3294530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11727" y="5647765"/>
            <a:ext cx="45501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727" y="1199029"/>
            <a:ext cx="2262909" cy="3653118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5546" y="1199029"/>
            <a:ext cx="519545" cy="164726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46546" y="4078941"/>
            <a:ext cx="5646678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81364" y="4482353"/>
            <a:ext cx="3627796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1"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81364" y="5244353"/>
            <a:ext cx="3627796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2"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46546" y="2532529"/>
            <a:ext cx="464035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46545" y="3294530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560294"/>
            <a:ext cx="2035864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46545" y="952500"/>
            <a:ext cx="3797163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981364" y="1344706"/>
            <a:ext cx="283295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646545" y="1736912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311727" y="5647765"/>
            <a:ext cx="45501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6" y="1143000"/>
            <a:ext cx="7047603" cy="27545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2313587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Parameters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2313587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2313587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2313587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4482353"/>
            <a:ext cx="3139832" cy="143668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59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NAME(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EXPRESSION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);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571500"/>
            <a:ext cx="2036265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019735"/>
            <a:ext cx="5537398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479176"/>
            <a:ext cx="355057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1938618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2846294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305735"/>
            <a:ext cx="196964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096818" y="3776382"/>
            <a:ext cx="2811567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096818" y="4672853"/>
            <a:ext cx="317064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value*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11727" y="5143500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0" y="1299882"/>
            <a:ext cx="2764673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38909" y="2286000"/>
            <a:ext cx="1640104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Hello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2734235"/>
            <a:ext cx="5881956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454727" y="3193677"/>
            <a:ext cx="4571533" cy="80659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execution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begins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"Hello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world."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38909" y="4090147"/>
            <a:ext cx="483087" cy="80659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  <a:tabLst>
                <a:tab pos="353306" algn="l"/>
              </a:tabLst>
            </a:pPr>
            <a:r>
              <a:rPr lang="en-US" altLang="zh-CN" dirty="0" smtClean="0"/>
              <a:t>	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53306" algn="l"/>
              </a:tabLst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571500"/>
            <a:ext cx="221580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Square2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019735"/>
            <a:ext cx="5537398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479176"/>
            <a:ext cx="355057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1938618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2846294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316941"/>
            <a:ext cx="3045105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"hello"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5.5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4224618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297545" y="5490882"/>
            <a:ext cx="4027226" cy="6330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4577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What’s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here?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6" y="1143000"/>
            <a:ext cx="7446950" cy="27545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1287859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Parameters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1287859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[…]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1287859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1287859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4482353"/>
            <a:ext cx="3109024" cy="140248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NAME(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arg1,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arg2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);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8" y="795618"/>
            <a:ext cx="6696495" cy="176668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333"/>
              </a:lnSpc>
              <a:tabLst>
                <a:tab pos="364703" algn="l"/>
                <a:tab pos="729407" algn="l"/>
              </a:tabLst>
            </a:pP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Multiply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  <a:tab pos="729407" algn="l"/>
              </a:tabLst>
            </a:pPr>
            <a:r>
              <a:rPr lang="en-US" altLang="zh-CN" dirty="0" smtClean="0"/>
              <a:t>	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  <a:tab pos="729407" algn="l"/>
              </a:tabLst>
            </a:pPr>
            <a:r>
              <a:rPr lang="en-US" altLang="zh-CN" dirty="0" smtClean="0"/>
              <a:t>	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  <a:tab pos="729407" algn="l"/>
              </a:tabLst>
            </a:pPr>
            <a:r>
              <a:rPr lang="en-US" altLang="zh-CN" dirty="0" smtClean="0"/>
              <a:t>	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81182" y="3104030"/>
            <a:ext cx="6117234" cy="176668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333"/>
              </a:lnSpc>
              <a:tabLst>
                <a:tab pos="364703" algn="l"/>
              </a:tabLst>
            </a:pP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11727" y="4908176"/>
            <a:ext cx="131384" cy="35390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333"/>
              </a:lnSpc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6" y="1165412"/>
            <a:ext cx="5112798" cy="339576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1994472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1994472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1994472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4487"/>
              </a:lnSpc>
              <a:tabLst>
                <a:tab pos="444482" algn="l"/>
                <a:tab pos="1994472" algn="l"/>
              </a:tabLst>
            </a:pPr>
            <a:r>
              <a:rPr lang="en-US" altLang="zh-CN" dirty="0" smtClean="0"/>
              <a:t>	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EXPRESSION;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1994472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5109882"/>
            <a:ext cx="738784" cy="30603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88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void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616364" y="5009030"/>
            <a:ext cx="2734723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“no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type”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571500"/>
            <a:ext cx="221580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Square3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019735"/>
            <a:ext cx="6156133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479176"/>
            <a:ext cx="355057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1938618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2846294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305735"/>
            <a:ext cx="2213522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3776382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437029"/>
            <a:ext cx="6188516" cy="190647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  <a:tab pos="774995" algn="l"/>
              </a:tabLst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Square4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  <a:tab pos="774995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  <a:tab pos="774995" algn="l"/>
              </a:tabLst>
            </a:pPr>
            <a:r>
              <a:rPr lang="en-US" altLang="zh-CN" dirty="0" smtClean="0"/>
              <a:t>		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  <a:tab pos="774995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2924735"/>
            <a:ext cx="6587791" cy="190647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11727" y="4863353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5" y="1120588"/>
            <a:ext cx="6968855" cy="205993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341909" algn="l"/>
                <a:tab pos="1869105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Scope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231"/>
              </a:lnSpc>
              <a:tabLst>
                <a:tab pos="341909" algn="l"/>
                <a:tab pos="1869105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Variables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live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block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({})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</a:p>
          <a:p>
            <a:pPr>
              <a:lnSpc>
                <a:spcPts val="3769"/>
              </a:lnSpc>
              <a:tabLst>
                <a:tab pos="341909" algn="l"/>
                <a:tab pos="1869105" algn="l"/>
              </a:tabLst>
            </a:pPr>
            <a:r>
              <a:rPr lang="en-US" altLang="zh-CN" dirty="0" smtClean="0"/>
              <a:t>	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defined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scope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3798794"/>
            <a:ext cx="6258123" cy="90576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  <a:tabLst>
                <a:tab pos="341909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parameters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defining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3769"/>
              </a:lnSpc>
              <a:tabLst>
                <a:tab pos="341909" algn="l"/>
              </a:tabLst>
            </a:pPr>
            <a:r>
              <a:rPr lang="en-US" altLang="zh-CN" dirty="0" smtClean="0"/>
              <a:t>	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347382"/>
            <a:ext cx="3133119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SquareChange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829235"/>
            <a:ext cx="6586688" cy="12994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"printSquare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2173941"/>
            <a:ext cx="619540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"printSquare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2622176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3541059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989294"/>
            <a:ext cx="13715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096818" y="4459941"/>
            <a:ext cx="5238113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"main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096818" y="5356412"/>
            <a:ext cx="5238113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"main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11727" y="5827059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605118"/>
            <a:ext cx="19166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Scope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109382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602441"/>
            <a:ext cx="13715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96818" y="2106706"/>
            <a:ext cx="172733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489364" y="2599765"/>
            <a:ext cx="13715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489364" y="3092823"/>
            <a:ext cx="155113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489364" y="3597088"/>
            <a:ext cx="63226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096818" y="4090147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096818" y="4583206"/>
            <a:ext cx="63226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11727" y="5098676"/>
            <a:ext cx="532771" cy="88054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6" y="2196353"/>
            <a:ext cx="243656" cy="31315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19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�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</a:pPr>
            <a:r>
              <a:rPr lang="en-US" altLang="zh-CN" sz="19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�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513"/>
              </a:lnSpc>
            </a:pPr>
            <a:r>
              <a:rPr lang="en-US" altLang="zh-CN" sz="19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�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</a:pPr>
            <a:r>
              <a:rPr lang="en-US" altLang="zh-CN" sz="19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�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19909" y="1199029"/>
            <a:ext cx="6445274" cy="420453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319115" algn="l"/>
              </a:tabLst>
            </a:pPr>
            <a:r>
              <a:rPr lang="en-US" altLang="zh-CN" dirty="0" smtClean="0"/>
              <a:t>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Methods: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Building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Blocks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961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built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individually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developed,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513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reused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859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Science,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abstraction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6909" y="1299882"/>
            <a:ext cx="3680695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Structure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38909" y="2286000"/>
            <a:ext cx="2852218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CLASSNAME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2734235"/>
            <a:ext cx="5881956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454727" y="3171265"/>
            <a:ext cx="2099934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096818" y="3619500"/>
            <a:ext cx="126330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738909" y="3966883"/>
            <a:ext cx="126330" cy="48727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800" dirty="0" smtClean="0">
                <a:solidFill>
                  <a:srgbClr val="000000"/>
                </a:solidFill>
                <a:latin typeface="Monaco" pitchFamily="18" charset="0"/>
                <a:cs typeface="Monaco" pitchFamily="18" charset="0"/>
              </a:rPr>
              <a:t>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347382"/>
            <a:ext cx="4360769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096818" y="806823"/>
            <a:ext cx="1522728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89364" y="1255059"/>
            <a:ext cx="475964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5"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11727" y="1725706"/>
            <a:ext cx="924053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774995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77499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11727" y="3081618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563471"/>
            <a:ext cx="1036892" cy="134435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4908176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The == operator can be applied to objects – it returns true if the two references are aliases of each other</a:t>
            </a:r>
          </a:p>
          <a:p>
            <a:r>
              <a:rPr lang="en-US" smtClean="0"/>
              <a:t>The equals method is defined for all objects, but unless we redefine it when we write a class, it has the same semantics as the == operator</a:t>
            </a:r>
          </a:p>
          <a:p>
            <a:r>
              <a:rPr lang="en-US" smtClean="0"/>
              <a:t>It has been redefined in the String class to compare the characters in the two strings</a:t>
            </a:r>
          </a:p>
          <a:p>
            <a:r>
              <a:rPr lang="en-US" smtClean="0"/>
              <a:t>When you write a class, you can redefine the equals method to return true under whatever conditions are appropriate</a:t>
            </a:r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Comparing Objects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1299882"/>
            <a:ext cx="1397819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Output 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6114229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System.out.println(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outputs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66273" y="2711824"/>
            <a:ext cx="1625295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console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5" y="3742765"/>
            <a:ext cx="137597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362364" y="4247030"/>
            <a:ext cx="4318339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System.out.println(“output”);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8545" y="1299882"/>
            <a:ext cx="3319756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38909" y="2286000"/>
            <a:ext cx="1800404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Hello2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2767853"/>
            <a:ext cx="6655743" cy="12554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  <a:tabLst>
                <a:tab pos="353306" algn="l"/>
              </a:tabLst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53306" algn="l"/>
              </a:tabLst>
            </a:pPr>
            <a:r>
              <a:rPr lang="en-US" altLang="zh-CN" dirty="0" smtClean="0"/>
              <a:t>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"Hello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world."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Print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once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53306" algn="l"/>
              </a:tabLst>
            </a:pPr>
            <a:r>
              <a:rPr lang="en-US" altLang="zh-CN" dirty="0" smtClean="0"/>
              <a:t>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2"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Again!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96818" y="4078941"/>
            <a:ext cx="126330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38909" y="4515971"/>
            <a:ext cx="126330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11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9273" y="1299882"/>
            <a:ext cx="1187337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547585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Kinds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stored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66273" y="2711824"/>
            <a:ext cx="186461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manipulated.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5" y="3124295"/>
            <a:ext cx="5265990" cy="919020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boolean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Truth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false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 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Integer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(0,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-47). 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154546" y="4043315"/>
            <a:ext cx="5495319" cy="919020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Real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(3.14,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1.0,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-2.1). 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(“hello”,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“example”). 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5055</TotalTime>
  <Words>1939</Words>
  <Application>Microsoft Macintosh PowerPoint</Application>
  <PresentationFormat>On-screen Show (4:3)</PresentationFormat>
  <Paragraphs>757</Paragraphs>
  <Slides>61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Concourse</vt:lpstr>
      <vt:lpstr>ART40544</vt:lpstr>
      <vt:lpstr>Goal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String Methods</vt:lpstr>
      <vt:lpstr>Comparing Strings</vt:lpstr>
      <vt:lpstr>Comparing Strings</vt:lpstr>
      <vt:lpstr>Comparing Strings</vt:lpstr>
      <vt:lpstr>Lexicographic Ordering</vt:lpstr>
      <vt:lpstr>PowerPoint Presentation</vt:lpstr>
      <vt:lpstr>PowerPoint Presentation</vt:lpstr>
      <vt:lpstr>PowerPoint Presentation</vt:lpstr>
      <vt:lpstr>Arrays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Quick Array Exercises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Comparing Objects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ART40545</dc:title>
  <dc:creator>Kristian Secor</dc:creator>
  <cp:lastModifiedBy>Kristian Secor</cp:lastModifiedBy>
  <cp:revision>148</cp:revision>
  <dcterms:created xsi:type="dcterms:W3CDTF">2013-10-08T16:50:28Z</dcterms:created>
  <dcterms:modified xsi:type="dcterms:W3CDTF">2014-10-14T21:59:45Z</dcterms:modified>
</cp:coreProperties>
</file>