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53"/>
  </p:notesMasterIdLst>
  <p:handoutMasterIdLst>
    <p:handoutMasterId r:id="rId54"/>
  </p:handoutMasterIdLst>
  <p:sldIdLst>
    <p:sldId id="256" r:id="rId2"/>
    <p:sldId id="410" r:id="rId3"/>
    <p:sldId id="462" r:id="rId4"/>
    <p:sldId id="463" r:id="rId5"/>
    <p:sldId id="464" r:id="rId6"/>
    <p:sldId id="465" r:id="rId7"/>
    <p:sldId id="466" r:id="rId8"/>
    <p:sldId id="467" r:id="rId9"/>
    <p:sldId id="488" r:id="rId10"/>
    <p:sldId id="468" r:id="rId11"/>
    <p:sldId id="438" r:id="rId12"/>
    <p:sldId id="439" r:id="rId13"/>
    <p:sldId id="440" r:id="rId14"/>
    <p:sldId id="441" r:id="rId15"/>
    <p:sldId id="442" r:id="rId16"/>
    <p:sldId id="443" r:id="rId17"/>
    <p:sldId id="444" r:id="rId18"/>
    <p:sldId id="445" r:id="rId19"/>
    <p:sldId id="446" r:id="rId20"/>
    <p:sldId id="447" r:id="rId21"/>
    <p:sldId id="448" r:id="rId22"/>
    <p:sldId id="449" r:id="rId23"/>
    <p:sldId id="450" r:id="rId24"/>
    <p:sldId id="451" r:id="rId25"/>
    <p:sldId id="452" r:id="rId26"/>
    <p:sldId id="453" r:id="rId27"/>
    <p:sldId id="454" r:id="rId28"/>
    <p:sldId id="455" r:id="rId29"/>
    <p:sldId id="459" r:id="rId30"/>
    <p:sldId id="334" r:id="rId31"/>
    <p:sldId id="460" r:id="rId32"/>
    <p:sldId id="469" r:id="rId33"/>
    <p:sldId id="470" r:id="rId34"/>
    <p:sldId id="471" r:id="rId35"/>
    <p:sldId id="472" r:id="rId36"/>
    <p:sldId id="473" r:id="rId37"/>
    <p:sldId id="474" r:id="rId38"/>
    <p:sldId id="475" r:id="rId39"/>
    <p:sldId id="476" r:id="rId40"/>
    <p:sldId id="477" r:id="rId41"/>
    <p:sldId id="478" r:id="rId42"/>
    <p:sldId id="479" r:id="rId43"/>
    <p:sldId id="480" r:id="rId44"/>
    <p:sldId id="481" r:id="rId45"/>
    <p:sldId id="482" r:id="rId46"/>
    <p:sldId id="483" r:id="rId47"/>
    <p:sldId id="484" r:id="rId48"/>
    <p:sldId id="485" r:id="rId49"/>
    <p:sldId id="486" r:id="rId50"/>
    <p:sldId id="487" r:id="rId51"/>
    <p:sldId id="461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6364" autoAdjust="0"/>
    <p:restoredTop sz="78120" autoAdjust="0"/>
  </p:normalViewPr>
  <p:slideViewPr>
    <p:cSldViewPr snapToObjects="1">
      <p:cViewPr varScale="1">
        <p:scale>
          <a:sx n="71" d="100"/>
          <a:sy n="71" d="100"/>
        </p:scale>
        <p:origin x="-13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BF853-FEC1-EB40-A153-2C6D626A8B1E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40A60-69B3-7040-B5F4-1EE0777C5008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76AF9-EA2B-9E44-B885-2621B6D94B81}" type="datetime1">
              <a:rPr lang="en-US" smtClean="0"/>
              <a:pPr/>
              <a:t>10/15/13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3433-7305-6149-BCFB-CD8C42D07073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98A2-B582-0743-904A-8CE77B67ADA9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24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0600" y="6324600"/>
            <a:ext cx="3505200" cy="3810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858000" y="63246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5-</a:t>
            </a:r>
            <a:fld id="{6267DA79-D0C7-E442-B601-7C445E1F1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AF9E0630-8A3C-094C-B705-F515BEA0F00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C9502658-D050-D84A-9B46-A97C423D4C7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FE12-D332-3543-9DFF-ED6BF7CF6A6E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2CA2-A5D4-ED4B-A9DC-4DCA7FE7A7DE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38C-886E-EA41-B837-FDE55C8249D2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06FB-5E61-2343-B173-71BA950626C5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D901-3282-7A4B-9709-563773752083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F59B-0318-FD46-B50C-48CC30EAA884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5DB7D2-AE00-024E-B965-E8681D728104}" type="datetime1">
              <a:rPr lang="en-US" smtClean="0"/>
              <a:pPr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FABF3E-A865-9844-B05D-53B4A5B5423A}" type="datetime1">
              <a:rPr lang="en-US" smtClean="0"/>
              <a:pPr/>
              <a:t>10/15/13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6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0AD24DB-B2AC-7742-8920-32CCCC8D0CB8}" type="datetime1">
              <a:rPr lang="en-US" smtClean="0"/>
              <a:pPr/>
              <a:t>10/15/13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eveloper.android.com/reference/android/hardware/Camera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m214.com/android/week4/examples/TimesTableArray.java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m214.com/android/week4/examples/TwoDimensions.jav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Week 4</a:t>
            </a:r>
          </a:p>
          <a:p>
            <a:pPr>
              <a:buNone/>
            </a:pPr>
            <a:r>
              <a:rPr lang="en-US" dirty="0" smtClean="0"/>
              <a:t>JSON Parsing and altering your projects</a:t>
            </a:r>
          </a:p>
          <a:p>
            <a:pPr>
              <a:buNone/>
            </a:pPr>
            <a:r>
              <a:rPr lang="en-US" dirty="0" smtClean="0"/>
              <a:t>Mobile News</a:t>
            </a:r>
          </a:p>
          <a:p>
            <a:pPr>
              <a:buNone/>
            </a:pPr>
            <a:r>
              <a:rPr lang="en-US" dirty="0" smtClean="0"/>
              <a:t>2D Arrays, Methods, Objects and Classes</a:t>
            </a:r>
          </a:p>
          <a:p>
            <a:pPr>
              <a:buNone/>
            </a:pPr>
            <a:r>
              <a:rPr lang="en-US" dirty="0" smtClean="0"/>
              <a:t>Midterm </a:t>
            </a:r>
            <a:r>
              <a:rPr lang="en-US" dirty="0" err="1" smtClean="0"/>
              <a:t>Warmup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Take Home Midterm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ART40544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Arrays.</a:t>
            </a:r>
          </a:p>
          <a:p>
            <a:pPr lvl="1"/>
            <a:r>
              <a:rPr lang="en-US" dirty="0" smtClean="0"/>
              <a:t>Organized way to store huge quantities of data.</a:t>
            </a:r>
          </a:p>
          <a:p>
            <a:pPr lvl="1"/>
            <a:r>
              <a:rPr lang="en-US" dirty="0" smtClean="0"/>
              <a:t>Almost as easy to use as primitive types.</a:t>
            </a:r>
          </a:p>
          <a:p>
            <a:pPr lvl="1"/>
            <a:r>
              <a:rPr lang="en-US" dirty="0" smtClean="0"/>
              <a:t>Can directly access an element given its index.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Summary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75228" y="2609850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75228" y="3719233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947240" y="1870262"/>
            <a:ext cx="3592957" cy="824753"/>
          </a:xfrm>
          <a:custGeom>
            <a:avLst/>
            <a:gdLst>
              <a:gd name="connsiteX0" fmla="*/ 6350 w 3952253"/>
              <a:gd name="connsiteY0" fmla="*/ 467360 h 934720"/>
              <a:gd name="connsiteX1" fmla="*/ 1976120 w 3952253"/>
              <a:gd name="connsiteY1" fmla="*/ 6350 h 934720"/>
              <a:gd name="connsiteX2" fmla="*/ 3945903 w 3952253"/>
              <a:gd name="connsiteY2" fmla="*/ 467360 h 934720"/>
              <a:gd name="connsiteX3" fmla="*/ 1976120 w 3952253"/>
              <a:gd name="connsiteY3" fmla="*/ 928370 h 934720"/>
              <a:gd name="connsiteX4" fmla="*/ 6350 w 3952253"/>
              <a:gd name="connsiteY4" fmla="*/ 467360 h 9347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952253" h="934720">
                <a:moveTo>
                  <a:pt x="6350" y="467360"/>
                </a:moveTo>
                <a:cubicBezTo>
                  <a:pt x="6350" y="212687"/>
                  <a:pt x="888276" y="6350"/>
                  <a:pt x="1976120" y="6350"/>
                </a:cubicBezTo>
                <a:cubicBezTo>
                  <a:pt x="3063963" y="6350"/>
                  <a:pt x="3945903" y="212687"/>
                  <a:pt x="3945903" y="467360"/>
                </a:cubicBezTo>
                <a:cubicBezTo>
                  <a:pt x="3945903" y="722033"/>
                  <a:pt x="3063963" y="928370"/>
                  <a:pt x="1976120" y="928370"/>
                </a:cubicBezTo>
                <a:cubicBezTo>
                  <a:pt x="888276" y="928370"/>
                  <a:pt x="6350" y="722033"/>
                  <a:pt x="6350" y="46736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042238" y="2018180"/>
            <a:ext cx="1002145" cy="602876"/>
          </a:xfrm>
          <a:custGeom>
            <a:avLst/>
            <a:gdLst>
              <a:gd name="connsiteX0" fmla="*/ 6350 w 1102359"/>
              <a:gd name="connsiteY0" fmla="*/ 341629 h 683259"/>
              <a:gd name="connsiteX1" fmla="*/ 551179 w 1102359"/>
              <a:gd name="connsiteY1" fmla="*/ 6350 h 683259"/>
              <a:gd name="connsiteX2" fmla="*/ 1096009 w 1102359"/>
              <a:gd name="connsiteY2" fmla="*/ 341629 h 683259"/>
              <a:gd name="connsiteX3" fmla="*/ 551179 w 1102359"/>
              <a:gd name="connsiteY3" fmla="*/ 676909 h 683259"/>
              <a:gd name="connsiteX4" fmla="*/ 6350 w 1102359"/>
              <a:gd name="connsiteY4" fmla="*/ 341629 h 683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02359" h="683259">
                <a:moveTo>
                  <a:pt x="6350" y="341629"/>
                </a:moveTo>
                <a:cubicBezTo>
                  <a:pt x="6350" y="156527"/>
                  <a:pt x="250266" y="6350"/>
                  <a:pt x="551179" y="6350"/>
                </a:cubicBezTo>
                <a:cubicBezTo>
                  <a:pt x="852093" y="6350"/>
                  <a:pt x="1096009" y="156527"/>
                  <a:pt x="1096009" y="341629"/>
                </a:cubicBezTo>
                <a:cubicBezTo>
                  <a:pt x="1096009" y="526732"/>
                  <a:pt x="852093" y="676909"/>
                  <a:pt x="551179" y="676909"/>
                </a:cubicBezTo>
                <a:cubicBezTo>
                  <a:pt x="250266" y="676909"/>
                  <a:pt x="6350" y="526732"/>
                  <a:pt x="6350" y="341629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"/>
          <p:cNvSpPr txBox="1"/>
          <p:nvPr/>
        </p:nvSpPr>
        <p:spPr>
          <a:xfrm>
            <a:off x="542636" y="2745441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42636" y="3877235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58091" y="2173941"/>
            <a:ext cx="726460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43182" y="3316941"/>
            <a:ext cx="412572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“hi”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43000"/>
            <a:ext cx="5482939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2854347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method: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NAME();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2273" y="4549588"/>
            <a:ext cx="2609273" cy="123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2756647"/>
            <a:ext cx="2089727" cy="2095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1199029"/>
            <a:ext cx="2262909" cy="3653118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5546" y="1199029"/>
            <a:ext cx="519545" cy="1647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047603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39832" cy="14366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59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EXPRESSION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036265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1969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3776382"/>
            <a:ext cx="2811567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672853"/>
            <a:ext cx="3170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value*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143500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Square2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16941"/>
            <a:ext cx="3045105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"hello"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5.5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224618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7545" y="5490882"/>
            <a:ext cx="4027226" cy="6330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4577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What’s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615613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2213522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3776382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7545" y="5490882"/>
            <a:ext cx="4027226" cy="6330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4577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What’s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enough Java to work with Android Classes</a:t>
            </a:r>
          </a:p>
          <a:p>
            <a:r>
              <a:rPr lang="en-US" dirty="0" smtClean="0"/>
              <a:t>Simple Review – What should we know?</a:t>
            </a:r>
          </a:p>
          <a:p>
            <a:r>
              <a:rPr lang="en-US" dirty="0" smtClean="0"/>
              <a:t>What have we really learned? </a:t>
            </a:r>
          </a:p>
          <a:p>
            <a:r>
              <a:rPr lang="en-US" dirty="0" smtClean="0"/>
              <a:t>Week 1: </a:t>
            </a:r>
            <a:r>
              <a:rPr lang="en-US" dirty="0" err="1" smtClean="0"/>
              <a:t>datatypes,variables</a:t>
            </a:r>
            <a:endParaRPr lang="en-US" dirty="0" smtClean="0"/>
          </a:p>
          <a:p>
            <a:r>
              <a:rPr lang="en-US" dirty="0" smtClean="0"/>
              <a:t>Week 2: </a:t>
            </a:r>
            <a:r>
              <a:rPr lang="en-US" dirty="0" err="1" smtClean="0"/>
              <a:t>conditions,loops</a:t>
            </a:r>
            <a:endParaRPr lang="en-US" dirty="0" smtClean="0"/>
          </a:p>
          <a:p>
            <a:r>
              <a:rPr lang="en-US" dirty="0" smtClean="0"/>
              <a:t>Week 3 – Cheat Sheet – String methods, arrays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446950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[…]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09024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arg1,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arg2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8" y="795618"/>
            <a:ext cx="6696495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  <a:tab pos="729407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81182" y="3104030"/>
            <a:ext cx="6117234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908176"/>
            <a:ext cx="131384" cy="35390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65412"/>
            <a:ext cx="5112798" cy="339576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EXPRESSION;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5109882"/>
            <a:ext cx="738784" cy="30603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void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616364" y="5009030"/>
            <a:ext cx="273472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“no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615613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2213522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3776382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437029"/>
            <a:ext cx="6188516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  <a:tab pos="774995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Square4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2924735"/>
            <a:ext cx="6587791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863353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20588"/>
            <a:ext cx="6968855" cy="205993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231"/>
              </a:lnSpc>
              <a:tabLst>
                <a:tab pos="341909" algn="l"/>
                <a:tab pos="1869105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({})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</a:p>
          <a:p>
            <a:pPr>
              <a:lnSpc>
                <a:spcPts val="376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3798794"/>
            <a:ext cx="6258123" cy="90576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  <a:tabLst>
                <a:tab pos="34190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defining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3769"/>
              </a:lnSpc>
              <a:tabLst>
                <a:tab pos="341909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313311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SquareChange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829235"/>
            <a:ext cx="6586688" cy="12994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173941"/>
            <a:ext cx="619540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2622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3541059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989294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4459941"/>
            <a:ext cx="523811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5356412"/>
            <a:ext cx="523811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827059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605118"/>
            <a:ext cx="19166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109382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602441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6818" y="2106706"/>
            <a:ext cx="172733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89364" y="2599765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489364" y="3092823"/>
            <a:ext cx="155113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489364" y="3597088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090147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96818" y="4583206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098676"/>
            <a:ext cx="532771" cy="88054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1119909" y="1199029"/>
            <a:ext cx="6445274" cy="420453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19115" algn="l"/>
              </a:tabLst>
            </a:pPr>
            <a:r>
              <a:rPr lang="en-US" altLang="zh-CN" dirty="0" smtClean="0"/>
              <a:t>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Methods: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961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individually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developed,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513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reused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859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Science,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abstraction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436076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96818" y="806823"/>
            <a:ext cx="152272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89364" y="1255059"/>
            <a:ext cx="475964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5"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11727" y="1725706"/>
            <a:ext cx="92405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77499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11727" y="3081618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563471"/>
            <a:ext cx="1036892" cy="134435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908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declare a two-dimensional array, you simply list two sets of empty brackets, like this: </a:t>
            </a:r>
            <a:r>
              <a:rPr lang="en-US" dirty="0" err="1" smtClean="0"/>
              <a:t>int</a:t>
            </a:r>
            <a:r>
              <a:rPr lang="en-US" dirty="0" smtClean="0"/>
              <a:t> numbers[][];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create the array, you use the new keyword and provide lengths for each set of brackets, as in this example: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2D+ arrays in java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== operator can be applied to objects – it returns true if the two references are aliases of each other</a:t>
            </a:r>
          </a:p>
          <a:p>
            <a:r>
              <a:rPr lang="en-US" dirty="0" smtClean="0"/>
              <a:t>The equals method is defined for all objects, but unless we redefine it when we write a class, it has the same semantics as the == operator</a:t>
            </a:r>
          </a:p>
          <a:p>
            <a:r>
              <a:rPr lang="en-US" dirty="0" smtClean="0"/>
              <a:t>It has been redefined in the String class to compare the characters in the two strings</a:t>
            </a:r>
          </a:p>
          <a:p>
            <a:r>
              <a:rPr lang="en-US" dirty="0" smtClean="0"/>
              <a:t>When you write a class, you can redefine the equals method to return true under whatever conditions are appropriate</a:t>
            </a:r>
            <a:endParaRPr lang="en-US" dirty="0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Objects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Defining Classes</a:t>
            </a:r>
          </a:p>
          <a:p>
            <a:r>
              <a:rPr lang="en-US" dirty="0" smtClean="0"/>
              <a:t>Using Classes</a:t>
            </a:r>
          </a:p>
          <a:p>
            <a:r>
              <a:rPr lang="en-US" dirty="0" smtClean="0"/>
              <a:t>References </a:t>
            </a:r>
            <a:r>
              <a:rPr lang="en-US" dirty="0" err="1" smtClean="0"/>
              <a:t>vs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Static types and methods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CN" sz="3600"/>
              <a:t>Procedural vs. Object-Oriented Programming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53400" cy="3670300"/>
          </a:xfrm>
          <a:noFill/>
        </p:spPr>
        <p:txBody>
          <a:bodyPr lIns="0" rIns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2400" dirty="0"/>
              <a:t>The unit in procedural programming is </a:t>
            </a:r>
            <a:r>
              <a:rPr lang="en-US" altLang="zh-CN" sz="2400" i="1" dirty="0"/>
              <a:t>function</a:t>
            </a:r>
            <a:r>
              <a:rPr lang="en-US" altLang="zh-CN" sz="2400" dirty="0"/>
              <a:t>, and unit in object-oriented programming is </a:t>
            </a:r>
            <a:r>
              <a:rPr lang="en-US" altLang="zh-CN" sz="2400" i="1" dirty="0"/>
              <a:t>class</a:t>
            </a:r>
            <a:r>
              <a:rPr lang="en-US" altLang="zh-CN" sz="2400" dirty="0"/>
              <a:t> </a:t>
            </a:r>
          </a:p>
          <a:p>
            <a:pPr>
              <a:spcBef>
                <a:spcPct val="40000"/>
              </a:spcBef>
            </a:pPr>
            <a:r>
              <a:rPr lang="en-US" altLang="zh-CN" sz="2400" dirty="0"/>
              <a:t>Procedural programming concentrates on creating functions, while object-oriented programming starts from isolating the classes, and then look for the methods inside them. </a:t>
            </a:r>
          </a:p>
          <a:p>
            <a:pPr>
              <a:spcBef>
                <a:spcPct val="40000"/>
              </a:spcBef>
            </a:pPr>
            <a:r>
              <a:rPr lang="en-US" altLang="zh-CN" sz="2400" dirty="0"/>
              <a:t>Procedural programming separates the data of the program from the operations that manipulate the data, while object-oriented programming focus on both of them</a:t>
            </a:r>
          </a:p>
        </p:txBody>
      </p:sp>
      <p:pic>
        <p:nvPicPr>
          <p:cNvPr id="30724" name="Picture 4" descr="figure01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057400" y="5538788"/>
            <a:ext cx="2971800" cy="633412"/>
          </a:xfrm>
          <a:noFill/>
          <a:ln/>
        </p:spPr>
      </p:pic>
      <p:pic>
        <p:nvPicPr>
          <p:cNvPr id="30726" name="Picture 6" descr="figure02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6019800" y="5529263"/>
            <a:ext cx="3048000" cy="642937"/>
          </a:xfrm>
          <a:noFill/>
          <a:ln/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1676400" y="6096000"/>
            <a:ext cx="822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altLang="zh-CN">
                <a:solidFill>
                  <a:schemeClr val="tx2"/>
                </a:solidFill>
              </a:rPr>
              <a:t>            figure1: procedural			figure2: object-oriented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Concept of Class and Object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2800"/>
              <a:t>“Class” refers to a blueprint. It defines the variables and methods the objects support</a:t>
            </a:r>
          </a:p>
          <a:p>
            <a:pPr>
              <a:buFont typeface="Wingdings" pitchFamily="-65" charset="2"/>
              <a:buNone/>
            </a:pPr>
            <a:endParaRPr lang="en-US" altLang="zh-CN" sz="2800"/>
          </a:p>
          <a:p>
            <a:r>
              <a:rPr lang="en-US" altLang="zh-CN" sz="2800"/>
              <a:t>“Object” is an instance of a class. Each object has a class which defines its data and behavior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Class Members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530725"/>
          </a:xfrm>
        </p:spPr>
        <p:txBody>
          <a:bodyPr/>
          <a:lstStyle/>
          <a:p>
            <a:r>
              <a:rPr lang="en-US" altLang="zh-CN" sz="2800" b="1"/>
              <a:t>A class can have three kinds of members:</a:t>
            </a:r>
          </a:p>
          <a:p>
            <a:pPr lvl="1" algn="just">
              <a:spcBef>
                <a:spcPct val="50000"/>
              </a:spcBef>
            </a:pPr>
            <a:r>
              <a:rPr lang="en-US" altLang="zh-CN" sz="2400"/>
              <a:t> </a:t>
            </a:r>
            <a:r>
              <a:rPr lang="en-US" altLang="zh-CN" sz="2400" b="1" i="1"/>
              <a:t>fields</a:t>
            </a:r>
            <a:r>
              <a:rPr lang="en-US" altLang="zh-CN" sz="2400"/>
              <a:t>: data variables which determine the status of the class or an object</a:t>
            </a:r>
          </a:p>
          <a:p>
            <a:pPr lvl="1" algn="just">
              <a:spcBef>
                <a:spcPct val="50000"/>
              </a:spcBef>
            </a:pPr>
            <a:r>
              <a:rPr lang="en-US" altLang="zh-CN" sz="2400"/>
              <a:t> </a:t>
            </a:r>
            <a:r>
              <a:rPr lang="en-US" altLang="zh-CN" sz="2400" b="1" i="1"/>
              <a:t>methods</a:t>
            </a:r>
            <a:r>
              <a:rPr lang="en-US" altLang="zh-CN" sz="2400"/>
              <a:t>: executable code of the class built from statements. It allows us to manipulate/change the status of an object or access the value of the data member</a:t>
            </a:r>
          </a:p>
          <a:p>
            <a:pPr lvl="1" algn="just">
              <a:spcBef>
                <a:spcPct val="50000"/>
              </a:spcBef>
            </a:pPr>
            <a:r>
              <a:rPr lang="en-US" altLang="zh-CN" sz="2400"/>
              <a:t> </a:t>
            </a:r>
            <a:r>
              <a:rPr lang="en-US" altLang="zh-CN" sz="2400" b="1" i="1"/>
              <a:t>nested classes and nested interfaces</a:t>
            </a:r>
          </a:p>
          <a:p>
            <a:endParaRPr lang="en-US" altLang="zh-CN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40325"/>
          </a:xfrm>
        </p:spPr>
        <p:txBody>
          <a:bodyPr/>
          <a:lstStyle/>
          <a:p>
            <a:pPr>
              <a:buFont typeface="Wingdings" pitchFamily="-65" charset="2"/>
              <a:buNone/>
            </a:pPr>
            <a:r>
              <a:rPr lang="en-US" altLang="zh-CN" i="1" u="sng"/>
              <a:t>Sample class</a:t>
            </a:r>
          </a:p>
          <a:p>
            <a:pPr>
              <a:spcBef>
                <a:spcPct val="100000"/>
              </a:spcBef>
              <a:buFont typeface="Wingdings" pitchFamily="-65" charset="2"/>
              <a:buNone/>
            </a:pPr>
            <a:r>
              <a:rPr lang="en-US" altLang="zh-CN" sz="2000"/>
              <a:t>	</a:t>
            </a:r>
            <a:r>
              <a:rPr lang="en-US" altLang="zh-CN" sz="2000">
                <a:latin typeface="Courier New" pitchFamily="-65" charset="0"/>
              </a:rPr>
              <a:t>class Pencil {</a:t>
            </a:r>
          </a:p>
          <a:p>
            <a:pPr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String color = “red”;</a:t>
            </a:r>
          </a:p>
          <a:p>
            <a:pPr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int length;</a:t>
            </a:r>
          </a:p>
          <a:p>
            <a:pPr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float diameter;</a:t>
            </a:r>
          </a:p>
          <a:p>
            <a:pPr lvl="1">
              <a:spcBef>
                <a:spcPct val="90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static long nextID = 0;</a:t>
            </a:r>
          </a:p>
          <a:p>
            <a:pPr lvl="1">
              <a:spcBef>
                <a:spcPct val="90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void setColor (String newColor) {</a:t>
            </a:r>
          </a:p>
          <a:p>
            <a:pPr lvl="1"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      color = newColor;</a:t>
            </a:r>
          </a:p>
          <a:p>
            <a:pPr lvl="1"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}</a:t>
            </a:r>
          </a:p>
          <a:p>
            <a:pPr lvl="1"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}</a:t>
            </a:r>
            <a:endParaRPr lang="en-US" altLang="zh-CN" sz="1800" i="1" u="sng">
              <a:latin typeface="Courier New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Fields – Declaration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8229600" cy="4419600"/>
          </a:xfrm>
        </p:spPr>
        <p:txBody>
          <a:bodyPr/>
          <a:lstStyle/>
          <a:p>
            <a:r>
              <a:rPr lang="en-US" altLang="zh-CN" sz="2800" b="1"/>
              <a:t>Field Declaration</a:t>
            </a:r>
          </a:p>
          <a:p>
            <a:pPr lvl="1"/>
            <a:r>
              <a:rPr lang="en-US" altLang="zh-CN" sz="2400"/>
              <a:t> a type name followed by the field name, and optionally an initialization clause</a:t>
            </a:r>
          </a:p>
          <a:p>
            <a:pPr lvl="1"/>
            <a:r>
              <a:rPr lang="en-US" altLang="zh-CN" sz="2400"/>
              <a:t> primitive data type vs. Object reference</a:t>
            </a:r>
          </a:p>
          <a:p>
            <a:pPr lvl="2"/>
            <a:r>
              <a:rPr lang="en-US" altLang="zh-CN" sz="2000"/>
              <a:t> boolean, char, byte, short, int, long, float, double</a:t>
            </a:r>
          </a:p>
          <a:p>
            <a:pPr lvl="1"/>
            <a:r>
              <a:rPr lang="en-US" altLang="zh-CN" sz="2400"/>
              <a:t> field declarations can be preceded by different modifiers</a:t>
            </a:r>
          </a:p>
          <a:p>
            <a:pPr lvl="2"/>
            <a:r>
              <a:rPr lang="en-US" altLang="zh-CN" sz="2000"/>
              <a:t> access control modifiers</a:t>
            </a:r>
          </a:p>
          <a:p>
            <a:pPr lvl="2"/>
            <a:r>
              <a:rPr lang="en-US" altLang="zh-CN" sz="2000"/>
              <a:t> static</a:t>
            </a:r>
          </a:p>
          <a:p>
            <a:pPr lvl="2"/>
            <a:r>
              <a:rPr lang="en-US" altLang="zh-CN" sz="2000"/>
              <a:t> final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More about field modifiers (1)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Access control modifiers </a:t>
            </a:r>
          </a:p>
          <a:p>
            <a:pPr lvl="1">
              <a:lnSpc>
                <a:spcPct val="90000"/>
              </a:lnSpc>
              <a:spcBef>
                <a:spcPct val="40000"/>
              </a:spcBef>
            </a:pPr>
            <a:r>
              <a:rPr lang="en-US" altLang="zh-CN" sz="2400" i="1">
                <a:solidFill>
                  <a:srgbClr val="FF0000"/>
                </a:solidFill>
              </a:rPr>
              <a:t> private</a:t>
            </a:r>
            <a:r>
              <a:rPr lang="en-US" altLang="zh-CN" sz="2400" i="1"/>
              <a:t>: </a:t>
            </a:r>
            <a:r>
              <a:rPr lang="en-US" altLang="zh-CN" sz="2400"/>
              <a:t>private members are accessible only in the class itself</a:t>
            </a:r>
          </a:p>
          <a:p>
            <a:pPr lvl="1">
              <a:lnSpc>
                <a:spcPct val="90000"/>
              </a:lnSpc>
              <a:spcBef>
                <a:spcPct val="40000"/>
              </a:spcBef>
            </a:pPr>
            <a:r>
              <a:rPr lang="en-US" altLang="zh-CN" sz="2400" i="1">
                <a:solidFill>
                  <a:srgbClr val="FF0000"/>
                </a:solidFill>
              </a:rPr>
              <a:t> package</a:t>
            </a:r>
            <a:r>
              <a:rPr lang="en-US" altLang="zh-CN" sz="2400" i="1"/>
              <a:t>: </a:t>
            </a:r>
            <a:r>
              <a:rPr lang="en-US" altLang="zh-CN" sz="2400"/>
              <a:t>package members are accessible in classes in the same package and the class itself</a:t>
            </a:r>
          </a:p>
          <a:p>
            <a:pPr lvl="1">
              <a:lnSpc>
                <a:spcPct val="90000"/>
              </a:lnSpc>
              <a:spcBef>
                <a:spcPct val="40000"/>
              </a:spcBef>
            </a:pPr>
            <a:r>
              <a:rPr lang="en-US" altLang="zh-CN" sz="2400"/>
              <a:t> </a:t>
            </a:r>
            <a:r>
              <a:rPr lang="en-US" altLang="zh-CN" sz="2400" i="1">
                <a:solidFill>
                  <a:srgbClr val="FF0000"/>
                </a:solidFill>
              </a:rPr>
              <a:t>protected</a:t>
            </a:r>
            <a:r>
              <a:rPr lang="en-US" altLang="zh-CN" sz="2400" i="1"/>
              <a:t>: </a:t>
            </a:r>
            <a:r>
              <a:rPr lang="en-US" altLang="zh-CN" sz="2400"/>
              <a:t>protected members are accessible in classes in the same package, in subclasses of the class, and in the class itself</a:t>
            </a:r>
          </a:p>
          <a:p>
            <a:pPr lvl="1">
              <a:lnSpc>
                <a:spcPct val="90000"/>
              </a:lnSpc>
              <a:spcBef>
                <a:spcPct val="40000"/>
              </a:spcBef>
            </a:pPr>
            <a:r>
              <a:rPr lang="en-US" altLang="zh-CN" sz="2400"/>
              <a:t> </a:t>
            </a:r>
            <a:r>
              <a:rPr lang="en-US" altLang="zh-CN" sz="2400" i="1">
                <a:solidFill>
                  <a:srgbClr val="FF0000"/>
                </a:solidFill>
              </a:rPr>
              <a:t>public</a:t>
            </a:r>
            <a:r>
              <a:rPr lang="en-US" altLang="zh-CN" sz="2400" i="1"/>
              <a:t>: </a:t>
            </a:r>
            <a:r>
              <a:rPr lang="en-US" altLang="zh-CN" sz="2400"/>
              <a:t>public members are accessible anywhere the class is accessible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381000"/>
            <a:ext cx="6629400" cy="2874963"/>
          </a:xfrm>
          <a:noFill/>
          <a:ln>
            <a:solidFill>
              <a:schemeClr val="tx1"/>
            </a:solidFill>
          </a:ln>
        </p:spPr>
        <p:txBody>
          <a:bodyPr tIns="137160">
            <a:spAutoFit/>
          </a:bodyPr>
          <a:lstStyle/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/>
              <a:t>	</a:t>
            </a:r>
            <a:r>
              <a:rPr lang="en-US" altLang="zh-CN" sz="1700">
                <a:latin typeface="Courier New" pitchFamily="-65" charset="0"/>
              </a:rPr>
              <a:t>public class Pencil {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public String color = “red”;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public int length;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public float diameter;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private float price;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public static long nextID = 0;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public void setPrice (float newPrice) {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      price = newPrice;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		}</a:t>
            </a:r>
          </a:p>
          <a:p>
            <a:pPr lvl="1"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1700">
                <a:latin typeface="Courier New" pitchFamily="-65" charset="0"/>
              </a:rPr>
              <a:t>}</a:t>
            </a:r>
            <a:endParaRPr lang="en-US" sz="1700">
              <a:latin typeface="Courier New" pitchFamily="-65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133600" y="3429000"/>
            <a:ext cx="6629400" cy="1684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tIns="137160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altLang="zh-CN" sz="1700">
                <a:latin typeface="Courier New" pitchFamily="-65" charset="0"/>
              </a:rPr>
              <a:t>	public class CreatePencil {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altLang="zh-CN" sz="1700">
                <a:latin typeface="Courier New" pitchFamily="-65" charset="0"/>
              </a:rPr>
              <a:t>		public static void main (String args[]){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altLang="zh-CN" sz="1700">
                <a:latin typeface="Courier New" pitchFamily="-65" charset="0"/>
              </a:rPr>
              <a:t>			Pencil p1 = new Pencil();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altLang="zh-CN" sz="1700">
                <a:latin typeface="Courier New" pitchFamily="-65" charset="0"/>
              </a:rPr>
              <a:t>			p1.price = 0.5f;			</a:t>
            </a:r>
          </a:p>
          <a:p>
            <a:pPr marL="742950" lvl="1" indent="-285750">
              <a:lnSpc>
                <a:spcPct val="90000"/>
              </a:lnSpc>
              <a:spcBef>
                <a:spcPct val="5000"/>
              </a:spcBef>
            </a:pPr>
            <a:r>
              <a:rPr lang="en-US" altLang="zh-CN" sz="1700">
                <a:latin typeface="Courier New" pitchFamily="-65" charset="0"/>
              </a:rPr>
              <a:t>		}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altLang="zh-CN" sz="1900">
                <a:latin typeface="Courier New" pitchFamily="-65" charset="0"/>
              </a:rPr>
              <a:t>	}</a:t>
            </a:r>
            <a:endParaRPr lang="en-US" sz="1900">
              <a:latin typeface="Courier New" pitchFamily="-65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381000" y="457200"/>
            <a:ext cx="144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u="sng"/>
              <a:t>Pencil.java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152400" y="3505200"/>
            <a:ext cx="191928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u="sng"/>
              <a:t>CreatePencil.java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3276600" y="5113338"/>
            <a:ext cx="8077200" cy="171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37160" bIns="0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Courier New" pitchFamily="-65" charset="0"/>
              </a:rPr>
              <a:t>%&gt; </a:t>
            </a:r>
            <a:r>
              <a:rPr lang="en-US" dirty="0" err="1">
                <a:latin typeface="Courier New" pitchFamily="-65" charset="0"/>
              </a:rPr>
              <a:t>javac</a:t>
            </a:r>
            <a:r>
              <a:rPr lang="en-US" dirty="0">
                <a:latin typeface="Courier New" pitchFamily="-65" charset="0"/>
              </a:rPr>
              <a:t> </a:t>
            </a:r>
            <a:r>
              <a:rPr lang="en-US" dirty="0" err="1">
                <a:latin typeface="Courier New" pitchFamily="-65" charset="0"/>
              </a:rPr>
              <a:t>Pencil.java</a:t>
            </a:r>
            <a:endParaRPr lang="en-US" dirty="0">
              <a:latin typeface="Courier New" pitchFamily="-65" charset="0"/>
            </a:endParaRP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Courier New" pitchFamily="-65" charset="0"/>
              </a:rPr>
              <a:t>%&gt; </a:t>
            </a:r>
            <a:r>
              <a:rPr lang="en-US" dirty="0" err="1">
                <a:latin typeface="Courier New" pitchFamily="-65" charset="0"/>
              </a:rPr>
              <a:t>javac</a:t>
            </a:r>
            <a:r>
              <a:rPr lang="en-US" dirty="0">
                <a:latin typeface="Courier New" pitchFamily="-65" charset="0"/>
              </a:rPr>
              <a:t> </a:t>
            </a:r>
            <a:r>
              <a:rPr lang="en-US" dirty="0" err="1">
                <a:latin typeface="Courier New" pitchFamily="-65" charset="0"/>
              </a:rPr>
              <a:t>CreatePencil.java</a:t>
            </a:r>
            <a:endParaRPr lang="en-US" dirty="0">
              <a:latin typeface="Courier New" pitchFamily="-65" charset="0"/>
            </a:endParaRP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Courier New" pitchFamily="-65" charset="0"/>
              </a:rPr>
              <a:t>CreatePencil.java:4: price has</a:t>
            </a:r>
            <a:r>
              <a:rPr lang="en-US" dirty="0" smtClean="0">
                <a:latin typeface="Courier New" pitchFamily="-65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 smtClean="0">
                <a:latin typeface="Courier New" pitchFamily="-65" charset="0"/>
              </a:rPr>
              <a:t>private </a:t>
            </a:r>
            <a:r>
              <a:rPr lang="en-US" dirty="0">
                <a:latin typeface="Courier New" pitchFamily="-65" charset="0"/>
              </a:rPr>
              <a:t>access</a:t>
            </a:r>
            <a:r>
              <a:rPr lang="en-US" dirty="0" smtClean="0">
                <a:latin typeface="Courier New" pitchFamily="-65" charset="0"/>
              </a:rPr>
              <a:t> in </a:t>
            </a:r>
            <a:r>
              <a:rPr lang="en-US" dirty="0">
                <a:latin typeface="Courier New" pitchFamily="-65" charset="0"/>
              </a:rPr>
              <a:t>Pencil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Courier New" pitchFamily="-65" charset="0"/>
              </a:rPr>
              <a:t>		p1.price = 0.5f;</a:t>
            </a:r>
          </a:p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dirty="0">
                <a:latin typeface="Courier New" pitchFamily="-65" charset="0"/>
              </a:rPr>
              <a:t>	   	   ^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343400" y="4267200"/>
            <a:ext cx="685800" cy="381000"/>
            <a:chOff x="2736" y="2688"/>
            <a:chExt cx="672" cy="192"/>
          </a:xfrm>
        </p:grpSpPr>
        <p:sp>
          <p:nvSpPr>
            <p:cNvPr id="35848" name="Line 8"/>
            <p:cNvSpPr>
              <a:spLocks noChangeShapeType="1"/>
            </p:cNvSpPr>
            <p:nvPr/>
          </p:nvSpPr>
          <p:spPr bwMode="auto">
            <a:xfrm flipV="1">
              <a:off x="2736" y="2688"/>
              <a:ext cx="672" cy="19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9" name="Line 9"/>
            <p:cNvSpPr>
              <a:spLocks noChangeShapeType="1"/>
            </p:cNvSpPr>
            <p:nvPr/>
          </p:nvSpPr>
          <p:spPr bwMode="auto">
            <a:xfrm>
              <a:off x="2736" y="2688"/>
              <a:ext cx="672" cy="19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8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58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8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More about field modifiers (2)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static</a:t>
            </a:r>
          </a:p>
          <a:p>
            <a:pPr lvl="1">
              <a:spcBef>
                <a:spcPct val="50000"/>
              </a:spcBef>
            </a:pPr>
            <a:r>
              <a:rPr lang="en-US" altLang="zh-CN" sz="2400"/>
              <a:t>only one copy of the static field exists, shared by all objects of this class</a:t>
            </a:r>
          </a:p>
          <a:p>
            <a:pPr lvl="1"/>
            <a:r>
              <a:rPr lang="en-US" altLang="zh-CN" sz="2400"/>
              <a:t>can be accessed directly in the class itself</a:t>
            </a:r>
          </a:p>
          <a:p>
            <a:pPr lvl="1"/>
            <a:r>
              <a:rPr lang="en-US" altLang="zh-CN" sz="2400"/>
              <a:t>access from outside the class must be preceded by the class name as follows</a:t>
            </a:r>
          </a:p>
          <a:p>
            <a:pPr lvl="1">
              <a:spcAft>
                <a:spcPct val="25000"/>
              </a:spcAft>
              <a:buFont typeface="Wingdings" pitchFamily="-65" charset="2"/>
              <a:buNone/>
            </a:pPr>
            <a:r>
              <a:rPr lang="en-US" altLang="zh-CN" sz="2400"/>
              <a:t>		</a:t>
            </a:r>
            <a:r>
              <a:rPr lang="en-US" altLang="zh-CN" sz="2000"/>
              <a:t>	</a:t>
            </a:r>
            <a:r>
              <a:rPr lang="en-US" altLang="zh-CN" sz="2000">
                <a:latin typeface="Courier New" pitchFamily="-65" charset="0"/>
              </a:rPr>
              <a:t>System.out.println(</a:t>
            </a:r>
            <a:r>
              <a:rPr lang="en-US" altLang="zh-CN" sz="2000">
                <a:solidFill>
                  <a:srgbClr val="FF0000"/>
                </a:solidFill>
                <a:latin typeface="Courier New" pitchFamily="-65" charset="0"/>
              </a:rPr>
              <a:t>Pencil.nextID</a:t>
            </a:r>
            <a:r>
              <a:rPr lang="en-US" altLang="zh-CN" sz="2000">
                <a:latin typeface="Courier New" pitchFamily="-65" charset="0"/>
              </a:rPr>
              <a:t>);</a:t>
            </a:r>
          </a:p>
          <a:p>
            <a:pPr lvl="1">
              <a:spcAft>
                <a:spcPct val="25000"/>
              </a:spcAft>
              <a:buFont typeface="Wingdings" pitchFamily="-65" charset="2"/>
              <a:buNone/>
            </a:pPr>
            <a:r>
              <a:rPr lang="en-US" altLang="zh-CN" sz="2400"/>
              <a:t>	or via an object belonging to the class</a:t>
            </a:r>
            <a:endParaRPr lang="en-US" altLang="zh-CN" sz="2400">
              <a:latin typeface="Courier New" pitchFamily="-65" charset="0"/>
            </a:endParaRPr>
          </a:p>
          <a:p>
            <a:pPr lvl="1"/>
            <a:r>
              <a:rPr lang="en-US" altLang="zh-CN" sz="2400"/>
              <a:t>from outside the class, non-static fields must be accessed through an object reference</a:t>
            </a:r>
          </a:p>
          <a:p>
            <a:pPr lvl="1">
              <a:lnSpc>
                <a:spcPct val="90000"/>
              </a:lnSpc>
              <a:buFont typeface="Wingdings" pitchFamily="-65" charset="2"/>
              <a:buNone/>
            </a:pPr>
            <a:endParaRPr lang="en-US" altLang="zh-CN" sz="2400">
              <a:latin typeface="Courier New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numbers = new int[10][10];</a:t>
            </a:r>
          </a:p>
          <a:p>
            <a:r>
              <a:rPr lang="en-US" dirty="0" smtClean="0"/>
              <a:t>Here, the first dimension specifies that the numbers array has 10 elements. The second dimension specifies that each of those elements is itself an array with 10 elements.</a:t>
            </a:r>
          </a:p>
          <a:p>
            <a:r>
              <a:rPr lang="en-US" dirty="0" smtClean="0"/>
              <a:t>To access the elements of a two-dimensional array, you use two indexes. For example:</a:t>
            </a:r>
          </a:p>
          <a:p>
            <a:r>
              <a:rPr lang="en-US" dirty="0" smtClean="0"/>
              <a:t>Int[2][4] = 9093;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So….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4867275"/>
          </a:xfrm>
          <a:noFill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public class CreatePencil {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static void main (String args[]){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Pencil p1 = new Pencil();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Pencil.nextID++;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System.out.println(p1.nextID);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</a:t>
            </a:r>
            <a:r>
              <a:rPr lang="en-US" altLang="zh-CN" sz="2000">
                <a:solidFill>
                  <a:srgbClr val="FF0000"/>
                </a:solidFill>
                <a:latin typeface="Courier New" pitchFamily="-65" charset="0"/>
              </a:rPr>
              <a:t>//Result? 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endParaRPr lang="en-US" altLang="zh-CN" sz="2000">
              <a:solidFill>
                <a:srgbClr val="FF0000"/>
              </a:solidFill>
              <a:latin typeface="Courier New" pitchFamily="-65" charset="0"/>
            </a:endParaRP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Pencil p2 = new Pencil();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Pencil.nextID++;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System.out.println(p2.nextID);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</a:t>
            </a:r>
            <a:r>
              <a:rPr lang="en-US" altLang="zh-CN" sz="2000">
                <a:solidFill>
                  <a:srgbClr val="FF0000"/>
                </a:solidFill>
                <a:latin typeface="Courier New" pitchFamily="-65" charset="0"/>
              </a:rPr>
              <a:t>//Result? 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endParaRPr lang="en-US" altLang="zh-CN" sz="2000">
              <a:solidFill>
                <a:srgbClr val="FF0000"/>
              </a:solidFill>
              <a:latin typeface="Courier New" pitchFamily="-65" charset="0"/>
            </a:endParaRP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System.out.println(p1.nextID);	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</a:t>
            </a:r>
            <a:r>
              <a:rPr lang="en-US" altLang="zh-CN" sz="2000">
                <a:solidFill>
                  <a:srgbClr val="FF0000"/>
                </a:solidFill>
                <a:latin typeface="Courier New" pitchFamily="-65" charset="0"/>
              </a:rPr>
              <a:t>//Result? </a:t>
            </a:r>
            <a:r>
              <a:rPr lang="en-US" altLang="zh-CN" sz="2500">
                <a:latin typeface="Courier New" pitchFamily="-65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500">
                <a:latin typeface="Courier New" pitchFamily="-65" charset="0"/>
              </a:rPr>
              <a:t>		}</a:t>
            </a:r>
          </a:p>
          <a:p>
            <a:pPr>
              <a:lnSpc>
                <a:spcPct val="90000"/>
              </a:lnSpc>
              <a:spcBef>
                <a:spcPct val="5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}</a:t>
            </a:r>
            <a:endParaRPr lang="en-US" sz="200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810000" y="19812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urier New" pitchFamily="-65" charset="0"/>
              </a:rPr>
              <a:t>1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3962400" y="4432300"/>
            <a:ext cx="1219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urier New" pitchFamily="-65" charset="0"/>
              </a:rPr>
              <a:t>still 2!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810000" y="3425825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urier New" pitchFamily="-65" charset="0"/>
              </a:rPr>
              <a:t>2</a:t>
            </a:r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1295400" y="553085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5000"/>
              </a:spcBef>
            </a:pPr>
            <a:r>
              <a:rPr lang="en-US" sz="2000" dirty="0"/>
              <a:t>	Note: this code is only for the purpose of showing the usage of static fields. It has POOR design!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/>
      <p:bldP spid="36869" grpId="0"/>
      <p:bldP spid="3687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More about field modifiers (3)</a:t>
            </a: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/>
              <a:t>final</a:t>
            </a:r>
          </a:p>
          <a:p>
            <a:pPr lvl="1">
              <a:spcBef>
                <a:spcPct val="30000"/>
              </a:spcBef>
            </a:pPr>
            <a:r>
              <a:rPr lang="en-US" altLang="zh-CN" sz="2300"/>
              <a:t> once initialized, the value cannot be changed</a:t>
            </a:r>
          </a:p>
          <a:p>
            <a:pPr lvl="1">
              <a:spcBef>
                <a:spcPct val="30000"/>
              </a:spcBef>
            </a:pPr>
            <a:r>
              <a:rPr lang="en-US" altLang="zh-CN" sz="2300"/>
              <a:t> often be used to define named constants</a:t>
            </a:r>
          </a:p>
          <a:p>
            <a:pPr lvl="1">
              <a:spcBef>
                <a:spcPct val="30000"/>
              </a:spcBef>
            </a:pPr>
            <a:r>
              <a:rPr lang="en-US" altLang="zh-CN" sz="2300"/>
              <a:t> static final fields must be initialized when the class is initialized</a:t>
            </a:r>
          </a:p>
          <a:p>
            <a:pPr lvl="1">
              <a:spcBef>
                <a:spcPct val="30000"/>
              </a:spcBef>
            </a:pPr>
            <a:r>
              <a:rPr lang="en-US" altLang="zh-CN" sz="2300"/>
              <a:t> non-static final fields must be initialized when an object of the class is constructed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Fields –Initialization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800" b="1" dirty="0"/>
              <a:t>Field initialization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not necessary to be constants, as long as with the right type</a:t>
            </a:r>
          </a:p>
          <a:p>
            <a:pPr lvl="1">
              <a:lnSpc>
                <a:spcPct val="90000"/>
              </a:lnSpc>
            </a:pPr>
            <a:r>
              <a:rPr lang="en-US" altLang="zh-CN" sz="2400" dirty="0"/>
              <a:t>If no initialization, then a default initial value is assigned depending on its type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800" dirty="0"/>
              <a:t>		</a:t>
            </a:r>
            <a:r>
              <a:rPr lang="en-US" altLang="zh-CN" sz="2000" b="1" dirty="0">
                <a:latin typeface="Times New Roman" pitchFamily="-65" charset="0"/>
              </a:rPr>
              <a:t>Type				Initial Value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</a:t>
            </a:r>
            <a:r>
              <a:rPr lang="en-US" altLang="zh-CN" sz="2000" dirty="0" err="1" smtClean="0"/>
              <a:t>boolean</a:t>
            </a:r>
            <a:r>
              <a:rPr lang="en-US" altLang="zh-CN" sz="2000" dirty="0"/>
              <a:t>		</a:t>
            </a:r>
            <a:r>
              <a:rPr lang="en-US" altLang="zh-CN" sz="2000" dirty="0" smtClean="0"/>
              <a:t>	false</a:t>
            </a:r>
            <a:endParaRPr lang="en-US" altLang="zh-CN" sz="2000" dirty="0"/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char				‘\u0000’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byte, short, </a:t>
            </a:r>
            <a:r>
              <a:rPr lang="en-US" altLang="zh-CN" sz="2000" dirty="0" err="1"/>
              <a:t>int</a:t>
            </a:r>
            <a:r>
              <a:rPr lang="en-US" altLang="zh-CN" sz="2000" dirty="0"/>
              <a:t>, long		0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float				+0.0f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double				+0.0</a:t>
            </a:r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r>
              <a:rPr lang="en-US" altLang="zh-CN" sz="2000" dirty="0"/>
              <a:t>		object reference	</a:t>
            </a:r>
            <a:r>
              <a:rPr lang="en-US" altLang="zh-CN" sz="2000" dirty="0" smtClean="0"/>
              <a:t>	null</a:t>
            </a:r>
            <a:endParaRPr lang="en-US" altLang="zh-CN" sz="2000" dirty="0"/>
          </a:p>
          <a:p>
            <a:pPr>
              <a:lnSpc>
                <a:spcPct val="90000"/>
              </a:lnSpc>
              <a:buFont typeface="Wingdings" pitchFamily="-65" charset="2"/>
              <a:buNone/>
            </a:pPr>
            <a:endParaRPr lang="en-US" sz="1200" dirty="0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4343400" y="3733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1371600" y="6019800"/>
            <a:ext cx="525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Methods – Declaration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447800"/>
            <a:ext cx="8229600" cy="48006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altLang="zh-CN" sz="2800" dirty="0"/>
              <a:t>Method declaration: two parts</a:t>
            </a:r>
          </a:p>
          <a:p>
            <a:pPr marL="971550" lvl="1" indent="-514350">
              <a:lnSpc>
                <a:spcPct val="80000"/>
              </a:lnSpc>
              <a:spcBef>
                <a:spcPct val="40000"/>
              </a:spcBef>
              <a:buClr>
                <a:schemeClr val="tx1"/>
              </a:buClr>
              <a:buFont typeface="Wingdings" pitchFamily="-65" charset="2"/>
              <a:buAutoNum type="arabicPeriod"/>
            </a:pPr>
            <a:r>
              <a:rPr lang="en-US" altLang="zh-CN" sz="2400" dirty="0"/>
              <a:t>method header</a:t>
            </a:r>
          </a:p>
          <a:p>
            <a:pPr marL="1352550" lvl="2" indent="-438150">
              <a:lnSpc>
                <a:spcPct val="80000"/>
              </a:lnSpc>
            </a:pPr>
            <a:r>
              <a:rPr lang="en-US" altLang="zh-CN" sz="2000" dirty="0"/>
              <a:t>consists of modifiers (optional), return type, method name, parameter list and a throws clause (optional)</a:t>
            </a:r>
          </a:p>
          <a:p>
            <a:pPr marL="1352550" lvl="2" indent="-438150">
              <a:lnSpc>
                <a:spcPct val="80000"/>
              </a:lnSpc>
            </a:pPr>
            <a:r>
              <a:rPr lang="en-US" altLang="zh-CN" sz="2000" dirty="0"/>
              <a:t> types of modifiers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zh-CN" sz="1800" dirty="0"/>
              <a:t> </a:t>
            </a:r>
            <a:r>
              <a:rPr lang="en-US" altLang="zh-CN" sz="1800" i="1" dirty="0"/>
              <a:t>access control modifiers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zh-CN" sz="1800" i="1" dirty="0"/>
              <a:t> abstract</a:t>
            </a:r>
            <a:endParaRPr lang="en-US" altLang="zh-CN" sz="1800" dirty="0"/>
          </a:p>
          <a:p>
            <a:pPr marL="2209800" lvl="4" indent="-381000">
              <a:lnSpc>
                <a:spcPct val="80000"/>
              </a:lnSpc>
            </a:pPr>
            <a:r>
              <a:rPr lang="en-US" altLang="zh-CN" sz="1600" dirty="0"/>
              <a:t> the method body is empty.  E.g.</a:t>
            </a:r>
          </a:p>
          <a:p>
            <a:pPr marL="2209800" lvl="4" indent="-381000">
              <a:lnSpc>
                <a:spcPct val="80000"/>
              </a:lnSpc>
              <a:spcBef>
                <a:spcPct val="25000"/>
              </a:spcBef>
              <a:spcAft>
                <a:spcPct val="25000"/>
              </a:spcAft>
              <a:buFont typeface="Wingdings" pitchFamily="-65" charset="2"/>
              <a:buNone/>
            </a:pPr>
            <a:r>
              <a:rPr lang="en-US" altLang="zh-CN" sz="1600" dirty="0"/>
              <a:t>	      </a:t>
            </a:r>
            <a:r>
              <a:rPr lang="en-US" altLang="zh-CN" sz="1600" dirty="0">
                <a:latin typeface="Courier New" pitchFamily="-65" charset="0"/>
              </a:rPr>
              <a:t>abstract void </a:t>
            </a:r>
            <a:r>
              <a:rPr lang="en-US" altLang="zh-CN" sz="1600" dirty="0" err="1">
                <a:latin typeface="Courier New" pitchFamily="-65" charset="0"/>
              </a:rPr>
              <a:t>sampleMethod</a:t>
            </a:r>
            <a:r>
              <a:rPr lang="en-US" altLang="zh-CN" sz="1600" dirty="0">
                <a:latin typeface="Courier New" pitchFamily="-65" charset="0"/>
              </a:rPr>
              <a:t>( );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zh-CN" sz="1800" dirty="0"/>
              <a:t> </a:t>
            </a:r>
            <a:r>
              <a:rPr lang="en-US" altLang="zh-CN" sz="1800" i="1" dirty="0"/>
              <a:t>static</a:t>
            </a:r>
          </a:p>
          <a:p>
            <a:pPr marL="2209800" lvl="4" indent="-381000">
              <a:lnSpc>
                <a:spcPct val="80000"/>
              </a:lnSpc>
            </a:pPr>
            <a:r>
              <a:rPr lang="en-US" altLang="zh-CN" sz="1600" dirty="0"/>
              <a:t>represent the whole class, no a specific object</a:t>
            </a:r>
          </a:p>
          <a:p>
            <a:pPr marL="2209800" lvl="4" indent="-381000">
              <a:lnSpc>
                <a:spcPct val="80000"/>
              </a:lnSpc>
            </a:pPr>
            <a:r>
              <a:rPr lang="en-US" altLang="zh-CN" sz="1600" dirty="0"/>
              <a:t>can only access static fields and other static methods of the same class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zh-CN" sz="1800" dirty="0"/>
              <a:t> </a:t>
            </a:r>
            <a:r>
              <a:rPr lang="en-US" altLang="zh-CN" sz="1800" i="1" dirty="0"/>
              <a:t>final</a:t>
            </a:r>
          </a:p>
          <a:p>
            <a:pPr marL="2209800" lvl="4" indent="-381000">
              <a:lnSpc>
                <a:spcPct val="80000"/>
              </a:lnSpc>
            </a:pPr>
            <a:r>
              <a:rPr lang="en-US" altLang="zh-CN" sz="1600" dirty="0"/>
              <a:t> cannot be overridden in subclasses</a:t>
            </a:r>
          </a:p>
          <a:p>
            <a:pPr marL="971550" lvl="1" indent="-514350">
              <a:lnSpc>
                <a:spcPct val="80000"/>
              </a:lnSpc>
              <a:buClr>
                <a:schemeClr val="tx1"/>
              </a:buClr>
              <a:buFont typeface="Wingdings" pitchFamily="-65" charset="2"/>
              <a:buAutoNum type="arabicPeriod"/>
            </a:pPr>
            <a:r>
              <a:rPr lang="en-US" altLang="zh-CN" sz="2400" dirty="0"/>
              <a:t> method body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Methods – Invocation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30725"/>
          </a:xfrm>
        </p:spPr>
        <p:txBody>
          <a:bodyPr/>
          <a:lstStyle/>
          <a:p>
            <a:r>
              <a:rPr lang="en-US" altLang="zh-CN" sz="2800"/>
              <a:t>Method invocations</a:t>
            </a:r>
          </a:p>
          <a:p>
            <a:pPr lvl="1"/>
            <a:r>
              <a:rPr lang="en-US" altLang="zh-CN" sz="2400"/>
              <a:t> invoked as operations on objects/classes using the dot ( . ) operator</a:t>
            </a:r>
          </a:p>
          <a:p>
            <a:pPr lvl="1">
              <a:spcAft>
                <a:spcPct val="20000"/>
              </a:spcAft>
              <a:buFont typeface="Wingdings" pitchFamily="-65" charset="2"/>
              <a:buNone/>
            </a:pPr>
            <a:r>
              <a:rPr lang="en-US" altLang="zh-CN" sz="3600">
                <a:latin typeface="Courier New" pitchFamily="-65" charset="0"/>
              </a:rPr>
              <a:t>    </a:t>
            </a:r>
            <a:r>
              <a:rPr lang="en-US" altLang="zh-CN" sz="2400">
                <a:latin typeface="Courier New" pitchFamily="-65" charset="0"/>
              </a:rPr>
              <a:t>reference.method(arguments)</a:t>
            </a:r>
          </a:p>
          <a:p>
            <a:pPr lvl="1"/>
            <a:r>
              <a:rPr lang="en-US" altLang="zh-CN" sz="2400"/>
              <a:t> static method: </a:t>
            </a:r>
          </a:p>
          <a:p>
            <a:pPr lvl="2"/>
            <a:r>
              <a:rPr lang="en-US" altLang="zh-CN" sz="2000"/>
              <a:t>Outside of the class: “</a:t>
            </a:r>
            <a:r>
              <a:rPr lang="en-US" altLang="zh-CN" sz="2000">
                <a:latin typeface="Courier New" pitchFamily="-65" charset="0"/>
              </a:rPr>
              <a:t>reference</a:t>
            </a:r>
            <a:r>
              <a:rPr lang="en-US" altLang="zh-CN" sz="2000"/>
              <a:t>” can either be the class name or an object reference belonging to the class</a:t>
            </a:r>
          </a:p>
          <a:p>
            <a:pPr lvl="2"/>
            <a:r>
              <a:rPr lang="en-US" altLang="zh-CN" sz="2000"/>
              <a:t>Inside the class: “</a:t>
            </a:r>
            <a:r>
              <a:rPr lang="en-US" altLang="zh-CN" sz="2000">
                <a:latin typeface="Courier New" pitchFamily="-65" charset="0"/>
              </a:rPr>
              <a:t>reference</a:t>
            </a:r>
            <a:r>
              <a:rPr lang="en-US" altLang="zh-CN" sz="2000"/>
              <a:t>” can be ommitted</a:t>
            </a:r>
          </a:p>
          <a:p>
            <a:pPr lvl="1">
              <a:spcBef>
                <a:spcPct val="40000"/>
              </a:spcBef>
            </a:pPr>
            <a:r>
              <a:rPr lang="en-US" altLang="zh-CN" sz="2400"/>
              <a:t> non-static method:</a:t>
            </a:r>
          </a:p>
          <a:p>
            <a:pPr lvl="2">
              <a:spcBef>
                <a:spcPct val="40000"/>
              </a:spcBef>
            </a:pPr>
            <a:r>
              <a:rPr lang="en-US" altLang="zh-CN" sz="2000"/>
              <a:t>“</a:t>
            </a:r>
            <a:r>
              <a:rPr lang="en-US" altLang="zh-CN" sz="2000">
                <a:latin typeface="Courier New" pitchFamily="-65" charset="0"/>
              </a:rPr>
              <a:t>reference</a:t>
            </a:r>
            <a:r>
              <a:rPr lang="en-US" altLang="zh-CN" sz="2000"/>
              <a:t>” must be an object reference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Method - Overloading</a:t>
            </a:r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37150"/>
          </a:xfrm>
          <a:noFill/>
        </p:spPr>
        <p:txBody>
          <a:bodyPr>
            <a:spAutoFit/>
          </a:bodyPr>
          <a:lstStyle/>
          <a:p>
            <a:r>
              <a:rPr lang="en-US" altLang="zh-CN" sz="2400"/>
              <a:t>A class can have more than one method with the same name as long as they have different parameter list.</a:t>
            </a:r>
          </a:p>
          <a:p>
            <a:pPr>
              <a:spcBef>
                <a:spcPct val="5000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public class Pencil {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. . .</a:t>
            </a:r>
          </a:p>
          <a:p>
            <a:pPr lvl="1"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</a:t>
            </a:r>
            <a:r>
              <a:rPr lang="en-US" altLang="zh-CN" sz="1800" b="1">
                <a:latin typeface="Courier New" pitchFamily="-65" charset="0"/>
              </a:rPr>
              <a:t>public void setPrice (float newPrice)</a:t>
            </a:r>
            <a:r>
              <a:rPr lang="en-US" altLang="zh-CN" sz="1800">
                <a:latin typeface="Courier New" pitchFamily="-65" charset="0"/>
              </a:rPr>
              <a:t> {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	price = newPrice;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}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endParaRPr lang="en-US" altLang="zh-CN" sz="1800">
              <a:latin typeface="Courier New" pitchFamily="-65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</a:t>
            </a:r>
            <a:r>
              <a:rPr lang="en-US" altLang="zh-CN" sz="1800" b="1">
                <a:latin typeface="Courier New" pitchFamily="-65" charset="0"/>
              </a:rPr>
              <a:t>public void setPrice (Pencil p)</a:t>
            </a:r>
            <a:r>
              <a:rPr lang="en-US" altLang="zh-CN" sz="1800">
                <a:latin typeface="Courier New" pitchFamily="-65" charset="0"/>
              </a:rPr>
              <a:t> {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		price = p.getPrice(); 				}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}</a:t>
            </a:r>
          </a:p>
          <a:p>
            <a:pPr lvl="2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endParaRPr lang="en-US" altLang="zh-CN" sz="1600">
              <a:latin typeface="Courier New" pitchFamily="-65" charset="0"/>
            </a:endParaRPr>
          </a:p>
          <a:p>
            <a:r>
              <a:rPr lang="en-US" altLang="zh-CN" sz="2400"/>
              <a:t>How does the compiler know which method you’re invoking? — compares the number and type of the parameters and uses the matched one</a:t>
            </a:r>
          </a:p>
          <a:p>
            <a:pPr lvl="2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endParaRPr lang="en-US" altLang="zh-CN" sz="2400"/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endParaRPr lang="en-US" sz="1800">
              <a:latin typeface="Courier New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zh-CN"/>
              <a:t>Methods – Parameter Values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4487863"/>
          </a:xfrm>
          <a:noFill/>
        </p:spPr>
        <p:txBody>
          <a:bodyPr>
            <a:spAutoFit/>
          </a:bodyPr>
          <a:lstStyle/>
          <a:p>
            <a:pPr>
              <a:lnSpc>
                <a:spcPct val="60000"/>
              </a:lnSpc>
              <a:buFont typeface="Wingdings" pitchFamily="-65" charset="2"/>
              <a:buNone/>
            </a:pPr>
            <a:endParaRPr lang="en-US" altLang="zh-CN" sz="2800">
              <a:latin typeface="Courier New" pitchFamily="-65" charset="0"/>
            </a:endParaRPr>
          </a:p>
          <a:p>
            <a:r>
              <a:rPr lang="en-US" altLang="zh-CN" sz="2400"/>
              <a:t>Parameters are always passed by value.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void method1 (int a) {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    a = 6;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} 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public void method2 ( ) {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    int b = 3;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    method1(b);	// now b = </a:t>
            </a:r>
            <a:r>
              <a:rPr lang="en-US" altLang="zh-CN" sz="2000">
                <a:solidFill>
                  <a:srgbClr val="FF0000"/>
                </a:solidFill>
                <a:latin typeface="Courier New" pitchFamily="-65" charset="0"/>
              </a:rPr>
              <a:t>?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>
                <a:latin typeface="Courier New" pitchFamily="-65" charset="0"/>
              </a:rPr>
              <a:t>					// b = 3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2000"/>
              <a:t>		</a:t>
            </a:r>
            <a:r>
              <a:rPr lang="en-US" altLang="zh-CN" sz="2000">
                <a:latin typeface="Courier New" pitchFamily="-65" charset="0"/>
              </a:rPr>
              <a:t>}</a:t>
            </a:r>
          </a:p>
          <a:p>
            <a:pPr>
              <a:lnSpc>
                <a:spcPct val="90000"/>
              </a:lnSpc>
              <a:spcBef>
                <a:spcPct val="0"/>
              </a:spcBef>
              <a:buFont typeface="Wingdings" pitchFamily="-65" charset="2"/>
              <a:buNone/>
            </a:pPr>
            <a:endParaRPr lang="en-US" altLang="zh-CN" sz="2000">
              <a:latin typeface="Courier New" pitchFamily="-65" charset="0"/>
            </a:endParaRPr>
          </a:p>
          <a:p>
            <a:r>
              <a:rPr lang="en-US" altLang="zh-CN" sz="2400"/>
              <a:t>When the parameter is an object reference, it is the object reference, not the object itself, getting passed.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752600" y="5562600"/>
            <a:ext cx="6324600" cy="990600"/>
            <a:chOff x="1104" y="3504"/>
            <a:chExt cx="3984" cy="624"/>
          </a:xfrm>
        </p:grpSpPr>
        <p:sp>
          <p:nvSpPr>
            <p:cNvPr id="16388" name="Line 4"/>
            <p:cNvSpPr>
              <a:spLocks noChangeShapeType="1"/>
            </p:cNvSpPr>
            <p:nvPr/>
          </p:nvSpPr>
          <p:spPr bwMode="auto">
            <a:xfrm flipH="1" flipV="1">
              <a:off x="1584" y="3504"/>
              <a:ext cx="240" cy="24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1584" y="3744"/>
              <a:ext cx="3504" cy="38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4000" dirty="0" err="1">
                  <a:solidFill>
                    <a:srgbClr val="FF0000"/>
                  </a:solidFill>
                  <a:sym typeface="Wingdings" pitchFamily="-65" charset="2"/>
                </a:rPr>
                <a:t></a:t>
              </a:r>
              <a:r>
                <a:rPr lang="en-US" sz="4000" dirty="0">
                  <a:solidFill>
                    <a:srgbClr val="FF0000"/>
                  </a:solidFill>
                  <a:sym typeface="Wingdings" pitchFamily="-65" charset="2"/>
                </a:rPr>
                <a:t> </a:t>
              </a:r>
              <a:r>
                <a:rPr lang="en-US" sz="2000" dirty="0">
                  <a:solidFill>
                    <a:srgbClr val="FF0000"/>
                  </a:solidFill>
                </a:rPr>
                <a:t>Haven’t you said it’s </a:t>
              </a:r>
              <a:r>
                <a:rPr lang="en-US" sz="2000" dirty="0" smtClean="0">
                  <a:solidFill>
                    <a:srgbClr val="FF0000"/>
                  </a:solidFill>
                </a:rPr>
                <a:t>passed </a:t>
              </a:r>
              <a:r>
                <a:rPr lang="en-US" sz="2000" dirty="0">
                  <a:solidFill>
                    <a:srgbClr val="FF0000"/>
                  </a:solidFill>
                </a:rPr>
                <a:t>by value, not reference ?</a:t>
              </a:r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>
              <a:off x="1104" y="3504"/>
              <a:ext cx="81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304800" y="838200"/>
            <a:ext cx="5791200" cy="400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class </a:t>
            </a:r>
            <a:r>
              <a:rPr lang="en-US" sz="1600" dirty="0" err="1">
                <a:latin typeface="Courier New" pitchFamily="-65" charset="0"/>
              </a:rPr>
              <a:t>PassRef</a:t>
            </a:r>
            <a:r>
              <a:rPr lang="en-US" sz="1600" dirty="0">
                <a:latin typeface="Courier New" pitchFamily="-65" charset="0"/>
              </a:rPr>
              <a:t>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public static void </a:t>
            </a:r>
            <a:r>
              <a:rPr lang="en-US" sz="1600" dirty="0" err="1">
                <a:latin typeface="Courier New" pitchFamily="-65" charset="0"/>
              </a:rPr>
              <a:t>main(String</a:t>
            </a:r>
            <a:r>
              <a:rPr lang="en-US" sz="1600" dirty="0">
                <a:latin typeface="Courier New" pitchFamily="-65" charset="0"/>
              </a:rPr>
              <a:t>[] </a:t>
            </a:r>
            <a:r>
              <a:rPr lang="en-US" sz="1600" dirty="0" err="1">
                <a:latin typeface="Courier New" pitchFamily="-65" charset="0"/>
              </a:rPr>
              <a:t>args</a:t>
            </a:r>
            <a:r>
              <a:rPr lang="en-US" sz="1600" dirty="0">
                <a:latin typeface="Courier New" pitchFamily="-65" charset="0"/>
              </a:rPr>
              <a:t>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Pencil </a:t>
            </a:r>
            <a:r>
              <a:rPr lang="en-US" sz="1600" dirty="0" err="1">
                <a:latin typeface="Courier New" pitchFamily="-65" charset="0"/>
              </a:rPr>
              <a:t>plainPencil</a:t>
            </a:r>
            <a:r>
              <a:rPr lang="en-US" sz="1600" dirty="0">
                <a:latin typeface="Courier New" pitchFamily="-65" charset="0"/>
              </a:rPr>
              <a:t> = new </a:t>
            </a:r>
            <a:r>
              <a:rPr lang="en-US" sz="1600" dirty="0" err="1">
                <a:latin typeface="Courier New" pitchFamily="-65" charset="0"/>
              </a:rPr>
              <a:t>Pencil("PLAIN</a:t>
            </a:r>
            <a:r>
              <a:rPr lang="en-US" sz="1600" dirty="0">
                <a:latin typeface="Courier New" pitchFamily="-65" charset="0"/>
              </a:rPr>
              <a:t>");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</a:t>
            </a:r>
            <a:r>
              <a:rPr lang="en-US" sz="1600" dirty="0" err="1">
                <a:latin typeface="Courier New" pitchFamily="-65" charset="0"/>
              </a:rPr>
              <a:t>System.out.println("original</a:t>
            </a:r>
            <a:r>
              <a:rPr lang="en-US" sz="1600" dirty="0">
                <a:latin typeface="Courier New" pitchFamily="-65" charset="0"/>
              </a:rPr>
              <a:t> color: " + </a:t>
            </a:r>
            <a:r>
              <a:rPr lang="en-US" sz="1600" dirty="0" err="1">
                <a:latin typeface="Courier New" pitchFamily="-65" charset="0"/>
              </a:rPr>
              <a:t>plainPencil.color</a:t>
            </a:r>
            <a:r>
              <a:rPr lang="en-US" sz="1600" dirty="0">
                <a:latin typeface="Courier New" pitchFamily="-65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latin typeface="Courier New" pitchFamily="-65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</a:t>
            </a:r>
            <a:r>
              <a:rPr lang="en-US" sz="1600" dirty="0" err="1">
                <a:latin typeface="Courier New" pitchFamily="-65" charset="0"/>
              </a:rPr>
              <a:t>paintRed(plainPencil</a:t>
            </a:r>
            <a:r>
              <a:rPr lang="en-US" sz="1600" dirty="0">
                <a:latin typeface="Courier New" pitchFamily="-65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latin typeface="Courier New" pitchFamily="-65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</a:t>
            </a:r>
            <a:r>
              <a:rPr lang="en-US" sz="1600" dirty="0" err="1">
                <a:latin typeface="Courier New" pitchFamily="-65" charset="0"/>
              </a:rPr>
              <a:t>System.out.println("new</a:t>
            </a:r>
            <a:r>
              <a:rPr lang="en-US" sz="1600" dirty="0">
                <a:latin typeface="Courier New" pitchFamily="-65" charset="0"/>
              </a:rPr>
              <a:t> color: " +    </a:t>
            </a:r>
            <a:r>
              <a:rPr lang="en-US" sz="1600" dirty="0" err="1">
                <a:latin typeface="Courier New" pitchFamily="-65" charset="0"/>
              </a:rPr>
              <a:t>plainPencil.color</a:t>
            </a:r>
            <a:r>
              <a:rPr lang="en-US" sz="1600" dirty="0">
                <a:latin typeface="Courier New" pitchFamily="-65" charset="0"/>
              </a:rPr>
              <a:t>);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}</a:t>
            </a:r>
          </a:p>
          <a:p>
            <a:pPr marL="342900" indent="-342900">
              <a:spcBef>
                <a:spcPct val="20000"/>
              </a:spcBef>
            </a:pPr>
            <a:endParaRPr lang="en-US" sz="1600" dirty="0">
              <a:latin typeface="Courier New" pitchFamily="-65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public static void </a:t>
            </a:r>
            <a:r>
              <a:rPr lang="en-US" sz="1600" dirty="0" err="1">
                <a:latin typeface="Courier New" pitchFamily="-65" charset="0"/>
              </a:rPr>
              <a:t>paintRed(Pencil</a:t>
            </a:r>
            <a:r>
              <a:rPr lang="en-US" sz="1600" dirty="0">
                <a:latin typeface="Courier New" pitchFamily="-65" charset="0"/>
              </a:rPr>
              <a:t> </a:t>
            </a:r>
            <a:r>
              <a:rPr lang="en-US" sz="1600" dirty="0" err="1">
                <a:latin typeface="Courier New" pitchFamily="-65" charset="0"/>
              </a:rPr>
              <a:t>p</a:t>
            </a:r>
            <a:r>
              <a:rPr lang="en-US" sz="1600" dirty="0">
                <a:latin typeface="Courier New" pitchFamily="-65" charset="0"/>
              </a:rPr>
              <a:t>) {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</a:t>
            </a:r>
            <a:r>
              <a:rPr lang="en-US" sz="1600" dirty="0" err="1">
                <a:latin typeface="Courier New" pitchFamily="-65" charset="0"/>
              </a:rPr>
              <a:t>p.color</a:t>
            </a:r>
            <a:r>
              <a:rPr lang="en-US" sz="1600" dirty="0">
                <a:latin typeface="Courier New" pitchFamily="-65" charset="0"/>
              </a:rPr>
              <a:t> = "RED";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   </a:t>
            </a:r>
            <a:r>
              <a:rPr lang="en-US" sz="1600" dirty="0" err="1">
                <a:latin typeface="Courier New" pitchFamily="-65" charset="0"/>
              </a:rPr>
              <a:t>p</a:t>
            </a:r>
            <a:r>
              <a:rPr lang="en-US" sz="1600" dirty="0">
                <a:latin typeface="Courier New" pitchFamily="-65" charset="0"/>
              </a:rPr>
              <a:t> = null;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	}</a:t>
            </a:r>
          </a:p>
          <a:p>
            <a:pPr marL="342900" indent="-342900">
              <a:spcBef>
                <a:spcPct val="20000"/>
              </a:spcBef>
            </a:pPr>
            <a:r>
              <a:rPr lang="en-US" sz="1600" dirty="0">
                <a:latin typeface="Courier New" pitchFamily="-65" charset="0"/>
              </a:rPr>
              <a:t>}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229600" cy="487363"/>
          </a:xfrm>
        </p:spPr>
        <p:txBody>
          <a:bodyPr/>
          <a:lstStyle/>
          <a:p>
            <a:r>
              <a:rPr lang="en-US" altLang="zh-CN" sz="2000" i="1" u="sng" dirty="0"/>
              <a:t>another example</a:t>
            </a:r>
            <a:r>
              <a:rPr lang="en-US" altLang="zh-CN" sz="2000" i="1" dirty="0"/>
              <a:t>: (parameter is an object reference)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400800" y="228600"/>
            <a:ext cx="2743200" cy="5181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  </a:t>
            </a:r>
            <a:r>
              <a:rPr lang="en-US" altLang="zh-CN" sz="1600" dirty="0" err="1"/>
              <a:t>plainPencil</a:t>
            </a: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  </a:t>
            </a:r>
            <a:r>
              <a:rPr lang="en-US" altLang="zh-CN" sz="1600" dirty="0" err="1"/>
              <a:t>plainPencil</a:t>
            </a:r>
            <a:r>
              <a:rPr lang="en-US" altLang="zh-CN" sz="1600" dirty="0"/>
              <a:t>        </a:t>
            </a:r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	</a:t>
            </a:r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	</a:t>
            </a:r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	</a:t>
            </a:r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  </a:t>
            </a:r>
            <a:r>
              <a:rPr lang="en-US" altLang="zh-CN" sz="1600" dirty="0" err="1"/>
              <a:t>plainPencil</a:t>
            </a:r>
            <a:r>
              <a:rPr lang="en-US" altLang="zh-CN" sz="1600" dirty="0"/>
              <a:t>        </a:t>
            </a:r>
            <a:r>
              <a:rPr lang="en-US" altLang="zh-CN" sz="1600" dirty="0" err="1"/>
              <a:t>p</a:t>
            </a: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endParaRPr lang="en-US" altLang="zh-CN" sz="1600" dirty="0"/>
          </a:p>
          <a:p>
            <a:pPr>
              <a:lnSpc>
                <a:spcPct val="80000"/>
              </a:lnSpc>
              <a:buFont typeface="Wingdings" pitchFamily="-65" charset="2"/>
              <a:buNone/>
            </a:pPr>
            <a:r>
              <a:rPr lang="en-US" altLang="zh-CN" sz="1600" dirty="0"/>
              <a:t>  </a:t>
            </a:r>
            <a:r>
              <a:rPr lang="en-US" altLang="zh-CN" sz="1600" dirty="0" err="1"/>
              <a:t>plainPencil</a:t>
            </a:r>
            <a:r>
              <a:rPr lang="en-US" altLang="zh-CN" sz="1600" dirty="0"/>
              <a:t>        </a:t>
            </a:r>
            <a:r>
              <a:rPr lang="en-US" altLang="zh-CN" sz="1600" dirty="0" err="1"/>
              <a:t>p</a:t>
            </a:r>
            <a:endParaRPr lang="en-US" altLang="zh-CN" sz="1600" dirty="0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6553200" y="1430338"/>
            <a:ext cx="13716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1500" dirty="0"/>
              <a:t>color:  PLAIN</a:t>
            </a:r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>
            <a:off x="6400800" y="685800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>
            <a:off x="6400800" y="1905000"/>
            <a:ext cx="22098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6400800" y="2895600"/>
            <a:ext cx="22098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>
            <a:off x="6400800" y="3810000"/>
            <a:ext cx="22098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6400800" y="4800600"/>
            <a:ext cx="2209800" cy="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3" name="Line 63"/>
          <p:cNvSpPr>
            <a:spLocks noChangeShapeType="1"/>
          </p:cNvSpPr>
          <p:nvPr/>
        </p:nvSpPr>
        <p:spPr bwMode="auto">
          <a:xfrm flipV="1">
            <a:off x="6096000" y="1143000"/>
            <a:ext cx="304800" cy="228600"/>
          </a:xfrm>
          <a:prstGeom prst="line">
            <a:avLst/>
          </a:prstGeom>
          <a:noFill/>
          <a:ln w="19050">
            <a:solidFill>
              <a:srgbClr val="3366FF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4" name="Line 64"/>
          <p:cNvSpPr>
            <a:spLocks noChangeShapeType="1"/>
          </p:cNvSpPr>
          <p:nvPr/>
        </p:nvSpPr>
        <p:spPr bwMode="auto">
          <a:xfrm flipV="1">
            <a:off x="4038600" y="2362200"/>
            <a:ext cx="2362200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5" name="Line 65"/>
          <p:cNvSpPr>
            <a:spLocks noChangeShapeType="1"/>
          </p:cNvSpPr>
          <p:nvPr/>
        </p:nvSpPr>
        <p:spPr bwMode="auto">
          <a:xfrm flipV="1">
            <a:off x="3200400" y="3352800"/>
            <a:ext cx="3200400" cy="668338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66" name="Line 66"/>
          <p:cNvSpPr>
            <a:spLocks noChangeShapeType="1"/>
          </p:cNvSpPr>
          <p:nvPr/>
        </p:nvSpPr>
        <p:spPr bwMode="auto">
          <a:xfrm>
            <a:off x="2286000" y="4267200"/>
            <a:ext cx="4114800" cy="0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381000" y="5057775"/>
            <a:ext cx="838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chemeClr val="tx1"/>
              </a:buClr>
              <a:buFontTx/>
              <a:buNone/>
            </a:pPr>
            <a:r>
              <a:rPr lang="en-US" altLang="zh-CN" sz="1600" dirty="0"/>
              <a:t>-</a:t>
            </a:r>
            <a:r>
              <a:rPr lang="en-US" altLang="zh-CN" sz="1600" dirty="0">
                <a:solidFill>
                  <a:srgbClr val="FF0000"/>
                </a:solidFill>
              </a:rPr>
              <a:t> If you change any field of the object which the parameter refers to, the object is changed for every variable which holds a reference to this object </a:t>
            </a:r>
          </a:p>
        </p:txBody>
      </p:sp>
      <p:sp>
        <p:nvSpPr>
          <p:cNvPr id="25674" name="Text Box 74"/>
          <p:cNvSpPr txBox="1">
            <a:spLocks noChangeArrowheads="1"/>
          </p:cNvSpPr>
          <p:nvPr/>
        </p:nvSpPr>
        <p:spPr bwMode="auto">
          <a:xfrm>
            <a:off x="6553200" y="2438400"/>
            <a:ext cx="13716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1500" dirty="0" smtClean="0"/>
              <a:t>color:  PLAIN</a:t>
            </a:r>
            <a:endParaRPr lang="en-US" altLang="zh-CN" sz="1500" dirty="0"/>
          </a:p>
        </p:txBody>
      </p:sp>
      <p:sp>
        <p:nvSpPr>
          <p:cNvPr id="25675" name="Text Box 75"/>
          <p:cNvSpPr txBox="1">
            <a:spLocks noChangeArrowheads="1"/>
          </p:cNvSpPr>
          <p:nvPr/>
        </p:nvSpPr>
        <p:spPr bwMode="auto">
          <a:xfrm>
            <a:off x="6553200" y="3352800"/>
            <a:ext cx="12192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1500"/>
              <a:t>color:  RED</a:t>
            </a:r>
          </a:p>
        </p:txBody>
      </p:sp>
      <p:sp>
        <p:nvSpPr>
          <p:cNvPr id="25676" name="Text Box 76"/>
          <p:cNvSpPr txBox="1">
            <a:spLocks noChangeArrowheads="1"/>
          </p:cNvSpPr>
          <p:nvPr/>
        </p:nvSpPr>
        <p:spPr bwMode="auto">
          <a:xfrm>
            <a:off x="6553200" y="4343400"/>
            <a:ext cx="12192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1500"/>
              <a:t>color:  RED</a:t>
            </a:r>
          </a:p>
        </p:txBody>
      </p:sp>
      <p:sp>
        <p:nvSpPr>
          <p:cNvPr id="25679" name="Line 79"/>
          <p:cNvSpPr>
            <a:spLocks noChangeShapeType="1"/>
          </p:cNvSpPr>
          <p:nvPr/>
        </p:nvSpPr>
        <p:spPr bwMode="auto">
          <a:xfrm>
            <a:off x="7010400" y="1143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0" name="Line 80"/>
          <p:cNvSpPr>
            <a:spLocks noChangeShapeType="1"/>
          </p:cNvSpPr>
          <p:nvPr/>
        </p:nvSpPr>
        <p:spPr bwMode="auto">
          <a:xfrm>
            <a:off x="7010400" y="22098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1" name="Line 81"/>
          <p:cNvSpPr>
            <a:spLocks noChangeShapeType="1"/>
          </p:cNvSpPr>
          <p:nvPr/>
        </p:nvSpPr>
        <p:spPr bwMode="auto">
          <a:xfrm flipH="1">
            <a:off x="7620000" y="22098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2" name="Line 82"/>
          <p:cNvSpPr>
            <a:spLocks noChangeShapeType="1"/>
          </p:cNvSpPr>
          <p:nvPr/>
        </p:nvSpPr>
        <p:spPr bwMode="auto">
          <a:xfrm>
            <a:off x="7010400" y="3124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3" name="Line 83"/>
          <p:cNvSpPr>
            <a:spLocks noChangeShapeType="1"/>
          </p:cNvSpPr>
          <p:nvPr/>
        </p:nvSpPr>
        <p:spPr bwMode="auto">
          <a:xfrm flipH="1">
            <a:off x="7620000" y="31242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4" name="Line 84"/>
          <p:cNvSpPr>
            <a:spLocks noChangeShapeType="1"/>
          </p:cNvSpPr>
          <p:nvPr/>
        </p:nvSpPr>
        <p:spPr bwMode="auto">
          <a:xfrm>
            <a:off x="7162800" y="4038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5" name="Text Box 85"/>
          <p:cNvSpPr txBox="1">
            <a:spLocks noChangeArrowheads="1"/>
          </p:cNvSpPr>
          <p:nvPr/>
        </p:nvSpPr>
        <p:spPr bwMode="auto">
          <a:xfrm>
            <a:off x="8001000" y="4343400"/>
            <a:ext cx="685800" cy="307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buClrTx/>
              <a:buFontTx/>
              <a:buNone/>
            </a:pPr>
            <a:r>
              <a:rPr lang="en-US" altLang="zh-CN" sz="1500"/>
              <a:t>NULL</a:t>
            </a:r>
          </a:p>
        </p:txBody>
      </p:sp>
      <p:sp>
        <p:nvSpPr>
          <p:cNvPr id="25686" name="Line 86"/>
          <p:cNvSpPr>
            <a:spLocks noChangeShapeType="1"/>
          </p:cNvSpPr>
          <p:nvPr/>
        </p:nvSpPr>
        <p:spPr bwMode="auto">
          <a:xfrm>
            <a:off x="8077200" y="41148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87" name="Rectangle 87"/>
          <p:cNvSpPr>
            <a:spLocks noChangeArrowheads="1"/>
          </p:cNvSpPr>
          <p:nvPr/>
        </p:nvSpPr>
        <p:spPr bwMode="auto">
          <a:xfrm>
            <a:off x="7924800" y="1981200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600"/>
              <a:t>p</a:t>
            </a:r>
          </a:p>
        </p:txBody>
      </p:sp>
      <p:sp>
        <p:nvSpPr>
          <p:cNvPr id="25688" name="Rectangle 88"/>
          <p:cNvSpPr>
            <a:spLocks noChangeArrowheads="1"/>
          </p:cNvSpPr>
          <p:nvPr/>
        </p:nvSpPr>
        <p:spPr bwMode="auto">
          <a:xfrm>
            <a:off x="1066800" y="5562600"/>
            <a:ext cx="838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chemeClr val="tx1"/>
              </a:buClr>
              <a:buFontTx/>
              <a:buNone/>
            </a:pPr>
            <a:r>
              <a:rPr lang="en-US" altLang="zh-CN" sz="1600" dirty="0"/>
              <a:t>- </a:t>
            </a:r>
            <a:r>
              <a:rPr lang="en-US" altLang="zh-CN" sz="1600" dirty="0">
                <a:solidFill>
                  <a:srgbClr val="FF0000"/>
                </a:solidFill>
              </a:rPr>
              <a:t>You can change which object a parameter refers to inside a method without affecting the original reference which is passed</a:t>
            </a:r>
          </a:p>
        </p:txBody>
      </p:sp>
      <p:sp>
        <p:nvSpPr>
          <p:cNvPr id="25689" name="Rectangle 89"/>
          <p:cNvSpPr>
            <a:spLocks noChangeArrowheads="1"/>
          </p:cNvSpPr>
          <p:nvPr/>
        </p:nvSpPr>
        <p:spPr bwMode="auto">
          <a:xfrm>
            <a:off x="3581400" y="6124575"/>
            <a:ext cx="838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lnSpc>
                <a:spcPct val="100000"/>
              </a:lnSpc>
              <a:buClr>
                <a:schemeClr val="tx1"/>
              </a:buClr>
              <a:buFontTx/>
              <a:buChar char="-"/>
            </a:pPr>
            <a:r>
              <a:rPr lang="en-US" altLang="zh-CN" sz="1600" dirty="0" smtClean="0">
                <a:solidFill>
                  <a:srgbClr val="FF0000"/>
                </a:solidFill>
              </a:rPr>
              <a:t>What </a:t>
            </a:r>
            <a:r>
              <a:rPr lang="en-US" altLang="zh-CN" sz="1600" dirty="0">
                <a:solidFill>
                  <a:srgbClr val="FF0000"/>
                </a:solidFill>
              </a:rPr>
              <a:t>is passed is the object reference, and it’s</a:t>
            </a:r>
            <a:r>
              <a:rPr lang="en-US" altLang="zh-CN" sz="1600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altLang="zh-CN" sz="1600" dirty="0" smtClean="0">
                <a:solidFill>
                  <a:srgbClr val="FF0000"/>
                </a:solidFill>
              </a:rPr>
              <a:t>passed </a:t>
            </a:r>
            <a:r>
              <a:rPr lang="en-US" altLang="zh-CN" sz="1600" dirty="0">
                <a:solidFill>
                  <a:srgbClr val="FF0000"/>
                </a:solidFill>
              </a:rPr>
              <a:t>in the manner of “PASSING BY VALUE”!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71" grpId="0"/>
      <p:bldP spid="25675" grpId="0" animBg="1"/>
      <p:bldP spid="25681" grpId="0" animBg="1"/>
      <p:bldP spid="25685" grpId="0" animBg="1"/>
      <p:bldP spid="25686" grpId="0" animBg="1"/>
      <p:bldP spid="25687" grpId="0"/>
      <p:bldP spid="25688" grpId="0"/>
      <p:bldP spid="25689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altLang="zh-CN"/>
              <a:t>The Main Method - Concept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343400"/>
          </a:xfrm>
        </p:spPr>
        <p:txBody>
          <a:bodyPr/>
          <a:lstStyle/>
          <a:p>
            <a:pPr lvl="1">
              <a:buFont typeface="Wingdings" pitchFamily="-65" charset="2"/>
              <a:buNone/>
            </a:pPr>
            <a:endParaRPr lang="en-US" altLang="zh-CN" sz="900">
              <a:latin typeface="Courier New" pitchFamily="-65" charset="0"/>
            </a:endParaRPr>
          </a:p>
          <a:p>
            <a:r>
              <a:rPr lang="en-US" altLang="zh-CN" sz="2800" b="1"/>
              <a:t>main </a:t>
            </a:r>
            <a:r>
              <a:rPr lang="en-US" altLang="zh-CN" sz="2800"/>
              <a:t>method</a:t>
            </a:r>
          </a:p>
          <a:p>
            <a:pPr lvl="1"/>
            <a:r>
              <a:rPr lang="en-US" altLang="zh-CN" sz="2400"/>
              <a:t> the system locates and runs the main method for a class when you run a program</a:t>
            </a:r>
          </a:p>
          <a:p>
            <a:pPr lvl="1"/>
            <a:r>
              <a:rPr lang="en-US" altLang="zh-CN" sz="2400"/>
              <a:t> other methods get execution when called by the main method explicitly or implicitly</a:t>
            </a:r>
          </a:p>
          <a:p>
            <a:pPr lvl="1"/>
            <a:r>
              <a:rPr lang="en-US" altLang="zh-CN" sz="2400"/>
              <a:t> must be public, static and void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zh-CN"/>
              <a:t>The Main Method - Getting Input from the Command Line</a:t>
            </a: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27538"/>
          </a:xfrm>
          <a:noFill/>
        </p:spPr>
        <p:txBody>
          <a:bodyPr>
            <a:spAutoFit/>
          </a:bodyPr>
          <a:lstStyle/>
          <a:p>
            <a:r>
              <a:rPr lang="en-US" sz="2000"/>
              <a:t>When </a:t>
            </a:r>
            <a:r>
              <a:rPr lang="en-US" altLang="zh-CN" sz="2000"/>
              <a:t>running a program through the </a:t>
            </a:r>
            <a:r>
              <a:rPr lang="en-US" altLang="zh-CN" sz="2000">
                <a:latin typeface="Courier New" pitchFamily="-65" charset="0"/>
              </a:rPr>
              <a:t>java</a:t>
            </a:r>
            <a:r>
              <a:rPr lang="en-US" altLang="zh-CN" sz="2000"/>
              <a:t> command, you can provide a list of strings as the real arguments for the </a:t>
            </a:r>
            <a:r>
              <a:rPr lang="en-US" altLang="zh-CN" sz="2000">
                <a:latin typeface="Courier New" pitchFamily="-65" charset="0"/>
              </a:rPr>
              <a:t>main</a:t>
            </a:r>
            <a:r>
              <a:rPr lang="en-US" altLang="zh-CN" sz="2000"/>
              <a:t> method. In the </a:t>
            </a:r>
            <a:r>
              <a:rPr lang="en-US" altLang="zh-CN" sz="2000">
                <a:latin typeface="Courier New" pitchFamily="-65" charset="0"/>
              </a:rPr>
              <a:t>main</a:t>
            </a:r>
            <a:r>
              <a:rPr lang="en-US" altLang="zh-CN" sz="2000"/>
              <a:t> method, you can use </a:t>
            </a:r>
            <a:r>
              <a:rPr lang="en-US" altLang="zh-CN" sz="2000">
                <a:latin typeface="Courier New" pitchFamily="-65" charset="0"/>
              </a:rPr>
              <a:t>args[index]</a:t>
            </a:r>
            <a:r>
              <a:rPr lang="en-US" altLang="zh-CN" sz="2000"/>
              <a:t> to fetch the corresponding argument</a:t>
            </a:r>
          </a:p>
          <a:p>
            <a:pPr lvl="1">
              <a:lnSpc>
                <a:spcPct val="80000"/>
              </a:lnSpc>
              <a:spcBef>
                <a:spcPct val="5000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class Greetings {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 public static void main (</a:t>
            </a:r>
            <a:r>
              <a:rPr lang="en-US" altLang="zh-CN" sz="1800" b="1">
                <a:solidFill>
                  <a:srgbClr val="FF0000"/>
                </a:solidFill>
                <a:latin typeface="Courier New" pitchFamily="-65" charset="0"/>
              </a:rPr>
              <a:t>String args[]</a:t>
            </a:r>
            <a:r>
              <a:rPr lang="en-US" altLang="zh-CN" sz="1800">
                <a:latin typeface="Courier New" pitchFamily="-65" charset="0"/>
              </a:rPr>
              <a:t>){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      String name1 = args[0];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      String name2 = args[1]; 		   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      System.out.println("Hello " + name1 + “&amp;“ +name2);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	 }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	} </a:t>
            </a:r>
            <a:br>
              <a:rPr lang="en-US" altLang="zh-CN" sz="1800">
                <a:latin typeface="Courier New" pitchFamily="-65" charset="0"/>
              </a:rPr>
            </a:br>
            <a:endParaRPr lang="en-US" altLang="zh-CN" sz="1800">
              <a:latin typeface="Courier New" pitchFamily="-65" charset="0"/>
            </a:endParaRPr>
          </a:p>
          <a:p>
            <a:pPr lvl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Wingdings" pitchFamily="-65" charset="2"/>
              <a:buChar char="Ø"/>
            </a:pPr>
            <a:r>
              <a:rPr lang="en-US" altLang="zh-CN" sz="1800">
                <a:latin typeface="Courier New" pitchFamily="-65" charset="0"/>
              </a:rPr>
              <a:t>java Greetings Jacky Mary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Wingdings" pitchFamily="-65" charset="2"/>
              <a:buNone/>
            </a:pPr>
            <a:r>
              <a:rPr lang="en-US" altLang="zh-CN" sz="1800">
                <a:latin typeface="Courier New" pitchFamily="-65" charset="0"/>
              </a:rPr>
              <a:t>Hello Jacky &amp; Mary</a:t>
            </a:r>
          </a:p>
          <a:p>
            <a:pPr>
              <a:spcBef>
                <a:spcPct val="40000"/>
              </a:spcBef>
            </a:pPr>
            <a:r>
              <a:rPr lang="en-US" altLang="zh-CN" sz="2000"/>
              <a:t>Note: What you get are strings! You have to convert them into other types when needed.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Often, nested for loops are used to process the elements of a two-dimensional array, as in this example: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= 0; </a:t>
            </a:r>
            <a:r>
              <a:rPr lang="en-US" dirty="0" err="1" smtClean="0"/>
              <a:t>x</a:t>
            </a:r>
            <a:r>
              <a:rPr lang="en-US" dirty="0" smtClean="0"/>
              <a:t> &lt; 10; </a:t>
            </a:r>
            <a:r>
              <a:rPr lang="en-US" dirty="0" err="1" smtClean="0"/>
              <a:t>x</a:t>
            </a:r>
            <a:r>
              <a:rPr lang="en-US" dirty="0" smtClean="0"/>
              <a:t>++) 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y</a:t>
            </a:r>
            <a:r>
              <a:rPr lang="en-US" dirty="0" smtClean="0"/>
              <a:t> = 0; </a:t>
            </a:r>
            <a:r>
              <a:rPr lang="en-US" dirty="0" err="1" smtClean="0"/>
              <a:t>y</a:t>
            </a:r>
            <a:r>
              <a:rPr lang="en-US" dirty="0" smtClean="0"/>
              <a:t> &lt; 10; </a:t>
            </a:r>
            <a:r>
              <a:rPr lang="en-US" dirty="0" err="1" smtClean="0"/>
              <a:t>y</a:t>
            </a:r>
            <a:r>
              <a:rPr lang="en-US" dirty="0" smtClean="0"/>
              <a:t>++) </a:t>
            </a:r>
          </a:p>
          <a:p>
            <a:pPr>
              <a:buNone/>
            </a:pPr>
            <a:r>
              <a:rPr lang="en-US" dirty="0" smtClean="0"/>
              <a:t>    {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numbers[x][y</a:t>
            </a:r>
            <a:r>
              <a:rPr lang="en-US" dirty="0" smtClean="0"/>
              <a:t>] = (</a:t>
            </a:r>
            <a:r>
              <a:rPr lang="en-US" dirty="0" err="1" smtClean="0"/>
              <a:t>int)(Math.random</a:t>
            </a:r>
            <a:r>
              <a:rPr lang="en-US" dirty="0" smtClean="0"/>
              <a:t>() * 100) + 1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 out Times Table?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Modifiers of the classes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zh-CN" sz="2200"/>
              <a:t>A class can also has modifiers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zh-CN" sz="2000"/>
              <a:t> public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 publicly accessible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 without this modifier, a class is only accessible within its own package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zh-CN" sz="2000"/>
              <a:t> abstract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 no objects of abstract classes can be created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 all of its abstract methods must be implemented by its subclass; otherwise that subclass must be declared </a:t>
            </a:r>
            <a:r>
              <a:rPr lang="en-US" altLang="zh-CN" sz="1800">
                <a:latin typeface="Courier New" pitchFamily="-65" charset="0"/>
              </a:rPr>
              <a:t>abstract</a:t>
            </a:r>
            <a:r>
              <a:rPr lang="en-US" altLang="zh-CN" sz="1800"/>
              <a:t> also</a:t>
            </a:r>
            <a:r>
              <a:rPr lang="en-US" altLang="zh-CN" sz="1800">
                <a:latin typeface="Courier New" pitchFamily="-65" charset="0"/>
              </a:rPr>
              <a:t> </a:t>
            </a:r>
          </a:p>
          <a:p>
            <a:pPr lvl="1">
              <a:lnSpc>
                <a:spcPct val="90000"/>
              </a:lnSpc>
              <a:spcBef>
                <a:spcPct val="30000"/>
              </a:spcBef>
            </a:pPr>
            <a:r>
              <a:rPr lang="en-US" altLang="zh-CN" sz="2000"/>
              <a:t> final</a:t>
            </a:r>
          </a:p>
          <a:p>
            <a:pPr lvl="2">
              <a:lnSpc>
                <a:spcPct val="90000"/>
              </a:lnSpc>
            </a:pPr>
            <a:r>
              <a:rPr lang="en-US" altLang="zh-CN" sz="1800"/>
              <a:t> can not be subclassed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en-US" altLang="zh-CN" sz="2200"/>
              <a:t>Normally, a file can contain multiple classes, but </a:t>
            </a:r>
            <a:r>
              <a:rPr lang="en-US" altLang="zh-CN" sz="2200">
                <a:solidFill>
                  <a:srgbClr val="FF0000"/>
                </a:solidFill>
              </a:rPr>
              <a:t>only one</a:t>
            </a:r>
            <a:r>
              <a:rPr lang="en-US" altLang="zh-CN" sz="2200"/>
              <a:t> </a:t>
            </a:r>
            <a:r>
              <a:rPr lang="en-US" altLang="zh-CN" sz="2200">
                <a:solidFill>
                  <a:srgbClr val="FF0000"/>
                </a:solidFill>
              </a:rPr>
              <a:t>public</a:t>
            </a:r>
            <a:r>
              <a:rPr lang="en-US" altLang="zh-CN" sz="2200"/>
              <a:t> one. The file name and the public class name should be the same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Let’s look at Android’s Camera Object and its many methods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an Android Example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609600"/>
            <a:ext cx="8153400" cy="45243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int</a:t>
            </a:r>
            <a:r>
              <a:rPr lang="en-US" b="1" dirty="0" smtClean="0"/>
              <a:t> numbers[][];</a:t>
            </a:r>
          </a:p>
          <a:p>
            <a:r>
              <a:rPr lang="en-US" dirty="0" smtClean="0"/>
              <a:t>numbers = </a:t>
            </a:r>
            <a:r>
              <a:rPr lang="en-US" b="1" dirty="0" smtClean="0"/>
              <a:t>new int[10][10];</a:t>
            </a:r>
          </a:p>
          <a:p>
            <a:r>
              <a:rPr lang="en-US" b="1" dirty="0" smtClean="0"/>
              <a:t>for 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= 0; </a:t>
            </a:r>
            <a:r>
              <a:rPr lang="en-US" b="1" dirty="0" err="1" smtClean="0"/>
              <a:t>i</a:t>
            </a:r>
            <a:r>
              <a:rPr lang="en-US" b="1" dirty="0" smtClean="0"/>
              <a:t> &lt;= 9; </a:t>
            </a:r>
            <a:r>
              <a:rPr lang="en-US" b="1" dirty="0" err="1" smtClean="0"/>
              <a:t>i</a:t>
            </a:r>
            <a:r>
              <a:rPr lang="en-US" b="1" dirty="0" smtClean="0"/>
              <a:t>++) {</a:t>
            </a:r>
          </a:p>
          <a:p>
            <a:r>
              <a:rPr lang="en-US" b="1" dirty="0" smtClean="0"/>
              <a:t>for 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y</a:t>
            </a:r>
            <a:r>
              <a:rPr lang="en-US" b="1" dirty="0" smtClean="0"/>
              <a:t> = 0; </a:t>
            </a:r>
            <a:r>
              <a:rPr lang="en-US" b="1" dirty="0" err="1" smtClean="0"/>
              <a:t>y</a:t>
            </a:r>
            <a:r>
              <a:rPr lang="en-US" b="1" dirty="0" smtClean="0"/>
              <a:t> &lt;= 9; </a:t>
            </a:r>
            <a:r>
              <a:rPr lang="en-US" b="1" dirty="0" err="1" smtClean="0"/>
              <a:t>y</a:t>
            </a:r>
            <a:r>
              <a:rPr lang="en-US" b="1" dirty="0" smtClean="0"/>
              <a:t>++) {</a:t>
            </a:r>
          </a:p>
          <a:p>
            <a:r>
              <a:rPr lang="en-US" dirty="0" err="1" smtClean="0"/>
              <a:t>numbers[i][y</a:t>
            </a:r>
            <a:r>
              <a:rPr lang="en-US" dirty="0" smtClean="0"/>
              <a:t>] = </a:t>
            </a:r>
            <a:r>
              <a:rPr lang="en-US" dirty="0" err="1" smtClean="0"/>
              <a:t>i</a:t>
            </a:r>
            <a:r>
              <a:rPr lang="en-US" dirty="0" smtClean="0"/>
              <a:t> * </a:t>
            </a:r>
            <a:r>
              <a:rPr lang="en-US" dirty="0" err="1" smtClean="0"/>
              <a:t>y</a:t>
            </a:r>
            <a:r>
              <a:rPr lang="en-US" dirty="0" smtClean="0"/>
              <a:t>;</a:t>
            </a:r>
          </a:p>
          <a:p>
            <a:r>
              <a:rPr lang="en-US" dirty="0" smtClean="0"/>
              <a:t>}</a:t>
            </a:r>
          </a:p>
          <a:p>
            <a:r>
              <a:rPr lang="en-US" dirty="0" smtClean="0"/>
              <a:t>}</a:t>
            </a:r>
          </a:p>
          <a:p>
            <a:endParaRPr lang="en-US" dirty="0" smtClean="0"/>
          </a:p>
          <a:p>
            <a:r>
              <a:rPr lang="en-US" b="1" dirty="0" smtClean="0"/>
              <a:t>for 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z</a:t>
            </a:r>
            <a:r>
              <a:rPr lang="en-US" b="1" dirty="0" smtClean="0"/>
              <a:t> = 0; </a:t>
            </a:r>
            <a:r>
              <a:rPr lang="en-US" b="1" dirty="0" err="1" smtClean="0"/>
              <a:t>z</a:t>
            </a:r>
            <a:r>
              <a:rPr lang="en-US" b="1" dirty="0" smtClean="0"/>
              <a:t> &lt;= 9; </a:t>
            </a:r>
            <a:r>
              <a:rPr lang="en-US" b="1" dirty="0" err="1" smtClean="0"/>
              <a:t>z</a:t>
            </a:r>
            <a:r>
              <a:rPr lang="en-US" b="1" dirty="0" smtClean="0"/>
              <a:t>++) {</a:t>
            </a:r>
          </a:p>
          <a:p>
            <a:r>
              <a:rPr lang="en-US" b="1" dirty="0" smtClean="0"/>
              <a:t>for (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j</a:t>
            </a:r>
            <a:r>
              <a:rPr lang="en-US" b="1" dirty="0" smtClean="0"/>
              <a:t> = 0; </a:t>
            </a:r>
            <a:r>
              <a:rPr lang="en-US" b="1" dirty="0" err="1" smtClean="0"/>
              <a:t>j</a:t>
            </a:r>
            <a:r>
              <a:rPr lang="en-US" b="1" dirty="0" smtClean="0"/>
              <a:t> &lt;= 9; </a:t>
            </a:r>
            <a:r>
              <a:rPr lang="en-US" b="1" dirty="0" err="1" smtClean="0"/>
              <a:t>j</a:t>
            </a:r>
            <a:r>
              <a:rPr lang="en-US" b="1" dirty="0" smtClean="0"/>
              <a:t>++) {</a:t>
            </a:r>
          </a:p>
          <a:p>
            <a:r>
              <a:rPr lang="en-US" dirty="0" err="1" smtClean="0"/>
              <a:t>System.</a:t>
            </a:r>
            <a:r>
              <a:rPr lang="en-US" i="1" dirty="0" err="1" smtClean="0"/>
              <a:t>out.print</a:t>
            </a:r>
            <a:r>
              <a:rPr lang="en-US" i="1" dirty="0" smtClean="0"/>
              <a:t>(" " + </a:t>
            </a:r>
            <a:r>
              <a:rPr lang="en-US" i="1" dirty="0" err="1" smtClean="0"/>
              <a:t>numbers[z][j</a:t>
            </a:r>
            <a:r>
              <a:rPr lang="en-US" i="1" dirty="0" smtClean="0"/>
              <a:t>]);</a:t>
            </a:r>
          </a:p>
          <a:p>
            <a:r>
              <a:rPr lang="en-US" dirty="0" smtClean="0"/>
              <a:t>}</a:t>
            </a:r>
          </a:p>
          <a:p>
            <a:r>
              <a:rPr lang="en-US" dirty="0" err="1" smtClean="0"/>
              <a:t>System.</a:t>
            </a:r>
            <a:r>
              <a:rPr lang="en-US" i="1" dirty="0" err="1" smtClean="0"/>
              <a:t>out.println</a:t>
            </a:r>
            <a:r>
              <a:rPr lang="en-US" i="1" dirty="0" smtClean="0"/>
              <a:t>("");</a:t>
            </a:r>
          </a:p>
          <a:p>
            <a:r>
              <a:rPr lang="en-US" dirty="0" smtClean="0"/>
              <a:t>}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See Example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can use an array </a:t>
            </a:r>
            <a:r>
              <a:rPr lang="en-US" dirty="0" err="1" smtClean="0"/>
              <a:t>initializer</a:t>
            </a:r>
            <a:r>
              <a:rPr lang="en-US" dirty="0" smtClean="0"/>
              <a:t> with a two-dimensional array, as in this example: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String members[][] = </a:t>
            </a:r>
          </a:p>
          <a:p>
            <a:pPr>
              <a:buNone/>
            </a:pPr>
            <a:r>
              <a:rPr lang="en-US" dirty="0" smtClean="0"/>
              <a:t>    {</a:t>
            </a:r>
          </a:p>
          <a:p>
            <a:pPr>
              <a:buNone/>
            </a:pPr>
            <a:r>
              <a:rPr lang="en-US" dirty="0" smtClean="0"/>
              <a:t>      {"Larry", "Curly", "Moe" },</a:t>
            </a:r>
          </a:p>
          <a:p>
            <a:pPr>
              <a:buNone/>
            </a:pPr>
            <a:r>
              <a:rPr lang="en-US" dirty="0" smtClean="0"/>
              <a:t>      {"Manny", "Moe", "Jack"},</a:t>
            </a:r>
          </a:p>
          <a:p>
            <a:pPr>
              <a:buNone/>
            </a:pPr>
            <a:r>
              <a:rPr lang="en-US" dirty="0" smtClean="0"/>
              <a:t>      {"Huey", "Dewey", "Louie"}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See example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</a:t>
            </a:r>
            <a:r>
              <a:rPr lang="en-US" dirty="0" err="1" smtClean="0"/>
              <a:t>initializers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[][][] </a:t>
            </a:r>
            <a:r>
              <a:rPr lang="en-US" dirty="0" err="1" smtClean="0"/>
              <a:t>threeD</a:t>
            </a:r>
            <a:r>
              <a:rPr lang="en-US" dirty="0" smtClean="0"/>
              <a:t> = new int[3][3][3];</a:t>
            </a:r>
          </a:p>
          <a:p>
            <a:pPr>
              <a:buNone/>
            </a:pPr>
            <a:r>
              <a:rPr lang="en-US" dirty="0" smtClean="0"/>
              <a:t>threeD[0][1][2] = 100;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[][][] </a:t>
            </a:r>
            <a:r>
              <a:rPr lang="en-US" dirty="0" err="1" smtClean="0"/>
              <a:t>threeD</a:t>
            </a:r>
            <a:r>
              <a:rPr lang="en-US" dirty="0" smtClean="0"/>
              <a:t> = </a:t>
            </a:r>
          </a:p>
          <a:p>
            <a:pPr>
              <a:buNone/>
            </a:pPr>
            <a:r>
              <a:rPr lang="en-US" dirty="0" smtClean="0"/>
              <a:t>    {  { {1,   2,  3}, { 4,  5,  6}, { 7,  8,  9} },</a:t>
            </a:r>
          </a:p>
          <a:p>
            <a:pPr>
              <a:buNone/>
            </a:pPr>
            <a:r>
              <a:rPr lang="en-US" dirty="0" smtClean="0"/>
              <a:t>       { {10, 11, 12}, {13, 14, 15}, {16, 17, 18} },</a:t>
            </a:r>
          </a:p>
          <a:p>
            <a:pPr>
              <a:buNone/>
            </a:pPr>
            <a:r>
              <a:rPr lang="en-US" dirty="0" smtClean="0"/>
              <a:t>       { {19, 20, 21}, {22, 23, 24}, {25, 26, 27} } };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[][][] threeD2 = new int[3][3][3];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value = 1;</a:t>
            </a:r>
          </a:p>
          <a:p>
            <a:pPr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3; </a:t>
            </a:r>
            <a:r>
              <a:rPr lang="en-US" dirty="0" err="1" smtClean="0"/>
              <a:t>i</a:t>
            </a:r>
            <a:r>
              <a:rPr lang="en-US" dirty="0" smtClean="0"/>
              <a:t>++) //from 1 to 27</a:t>
            </a:r>
          </a:p>
          <a:p>
            <a:pPr>
              <a:buNone/>
            </a:pPr>
            <a:r>
              <a:rPr lang="en-US" dirty="0" smtClean="0"/>
              <a:t>  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j</a:t>
            </a:r>
            <a:r>
              <a:rPr lang="en-US" dirty="0" smtClean="0"/>
              <a:t> = 0; </a:t>
            </a:r>
            <a:r>
              <a:rPr lang="en-US" dirty="0" err="1" smtClean="0"/>
              <a:t>j</a:t>
            </a:r>
            <a:r>
              <a:rPr lang="en-US" dirty="0" smtClean="0"/>
              <a:t> &lt; 3; </a:t>
            </a:r>
            <a:r>
              <a:rPr lang="en-US" dirty="0" err="1" smtClean="0"/>
              <a:t>j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      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k</a:t>
            </a:r>
            <a:r>
              <a:rPr lang="en-US" dirty="0" smtClean="0"/>
              <a:t> = 0; </a:t>
            </a:r>
            <a:r>
              <a:rPr lang="en-US" dirty="0" err="1" smtClean="0"/>
              <a:t>k</a:t>
            </a:r>
            <a:r>
              <a:rPr lang="en-US" dirty="0" smtClean="0"/>
              <a:t> &lt; 3; </a:t>
            </a:r>
            <a:r>
              <a:rPr lang="en-US" dirty="0" err="1" smtClean="0"/>
              <a:t>k</a:t>
            </a:r>
            <a:r>
              <a:rPr lang="en-US" dirty="0" smtClean="0"/>
              <a:t>++)</a:t>
            </a:r>
          </a:p>
          <a:p>
            <a:pPr>
              <a:buNone/>
            </a:pPr>
            <a:r>
              <a:rPr lang="en-US" dirty="0" smtClean="0"/>
              <a:t>            threeD2[i][j][k] = value++;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can go 2+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err="1" smtClean="0"/>
              <a:t>ArrayList</a:t>
            </a:r>
            <a:r>
              <a:rPr lang="en-US" dirty="0" smtClean="0"/>
              <a:t>&lt;String&gt; </a:t>
            </a:r>
            <a:r>
              <a:rPr lang="en-US" dirty="0" err="1" smtClean="0"/>
              <a:t>alFruits</a:t>
            </a:r>
            <a:r>
              <a:rPr lang="en-US" dirty="0" smtClean="0"/>
              <a:t> = new </a:t>
            </a:r>
            <a:r>
              <a:rPr lang="en-US" dirty="0" err="1" smtClean="0"/>
              <a:t>ArrayList</a:t>
            </a:r>
            <a:r>
              <a:rPr lang="en-US" dirty="0" smtClean="0"/>
              <a:t>&lt;String&gt;();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err="1" smtClean="0"/>
              <a:t>alFruits.add("apple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err="1" smtClean="0"/>
              <a:t>alFruits.remove("apple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err="1" smtClean="0"/>
              <a:t>alFruits.add("orange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err="1" smtClean="0"/>
              <a:t>alFruits.add("pear</a:t>
            </a:r>
            <a:r>
              <a:rPr lang="en-US" dirty="0" smtClean="0"/>
              <a:t>");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 &lt; </a:t>
            </a:r>
            <a:r>
              <a:rPr lang="en-US" dirty="0" err="1" smtClean="0"/>
              <a:t>alFruits.size</a:t>
            </a:r>
            <a:r>
              <a:rPr lang="en-US" dirty="0" smtClean="0"/>
              <a:t>(); </a:t>
            </a:r>
            <a:r>
              <a:rPr lang="en-US" dirty="0" err="1" smtClean="0"/>
              <a:t>i</a:t>
            </a:r>
            <a:r>
              <a:rPr lang="en-US" dirty="0" smtClean="0"/>
              <a:t>++) {</a:t>
            </a:r>
          </a:p>
          <a:p>
            <a:pPr>
              <a:buNone/>
            </a:pPr>
            <a:r>
              <a:rPr lang="en-US" dirty="0" smtClean="0"/>
              <a:t>String </a:t>
            </a:r>
            <a:r>
              <a:rPr lang="en-US" dirty="0" err="1" smtClean="0"/>
              <a:t>sFruit</a:t>
            </a:r>
            <a:r>
              <a:rPr lang="en-US" dirty="0" smtClean="0"/>
              <a:t> = </a:t>
            </a:r>
            <a:r>
              <a:rPr lang="en-US" dirty="0" err="1" smtClean="0"/>
              <a:t>alFruits.get(i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err="1" smtClean="0"/>
              <a:t>System.out.println(sFruit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ArrayLists</a:t>
            </a:r>
            <a:r>
              <a:rPr lang="en-US" dirty="0" smtClean="0"/>
              <a:t> are super helpful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5239</TotalTime>
  <Words>3646</Words>
  <Application>Microsoft Macintosh PowerPoint</Application>
  <PresentationFormat>On-screen Show (4:3)</PresentationFormat>
  <Paragraphs>597</Paragraphs>
  <Slides>51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Concourse</vt:lpstr>
      <vt:lpstr>ART40544</vt:lpstr>
      <vt:lpstr>Goal </vt:lpstr>
      <vt:lpstr>2D+ arrays in java</vt:lpstr>
      <vt:lpstr>So….</vt:lpstr>
      <vt:lpstr>Remember out Times Table?</vt:lpstr>
      <vt:lpstr>Slide 6</vt:lpstr>
      <vt:lpstr>Array initializers</vt:lpstr>
      <vt:lpstr>You can go 2+ </vt:lpstr>
      <vt:lpstr>ArrayLists are super helpful</vt:lpstr>
      <vt:lpstr>Arrays Summary</vt:lpstr>
      <vt:lpstr>Methods</vt:lpstr>
      <vt:lpstr>Adding Methods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Comparing Objects</vt:lpstr>
      <vt:lpstr>OOP</vt:lpstr>
      <vt:lpstr>Procedural vs. Object-Oriented Programming</vt:lpstr>
      <vt:lpstr>Concept of Class and Object</vt:lpstr>
      <vt:lpstr>Class Members</vt:lpstr>
      <vt:lpstr>Slide 35</vt:lpstr>
      <vt:lpstr>Fields – Declaration</vt:lpstr>
      <vt:lpstr>More about field modifiers (1) </vt:lpstr>
      <vt:lpstr>Slide 38</vt:lpstr>
      <vt:lpstr>More about field modifiers (2)</vt:lpstr>
      <vt:lpstr>Slide 40</vt:lpstr>
      <vt:lpstr>More about field modifiers (3)</vt:lpstr>
      <vt:lpstr>Fields –Initialization</vt:lpstr>
      <vt:lpstr>Methods – Declaration</vt:lpstr>
      <vt:lpstr>Methods – Invocation</vt:lpstr>
      <vt:lpstr>Method - Overloading</vt:lpstr>
      <vt:lpstr>Methods – Parameter Values</vt:lpstr>
      <vt:lpstr>another example: (parameter is an object reference)</vt:lpstr>
      <vt:lpstr>The Main Method - Concept</vt:lpstr>
      <vt:lpstr>The Main Method - Getting Input from the Command Line</vt:lpstr>
      <vt:lpstr>Modifiers of the classes</vt:lpstr>
      <vt:lpstr>Now an Android Example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175</cp:revision>
  <dcterms:created xsi:type="dcterms:W3CDTF">2013-10-15T16:05:39Z</dcterms:created>
  <dcterms:modified xsi:type="dcterms:W3CDTF">2013-10-15T16:15:30Z</dcterms:modified>
</cp:coreProperties>
</file>