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8"/>
  </p:notesMasterIdLst>
  <p:handoutMasterIdLst>
    <p:handoutMasterId r:id="rId39"/>
  </p:handoutMasterIdLst>
  <p:sldIdLst>
    <p:sldId id="256" r:id="rId2"/>
    <p:sldId id="298" r:id="rId3"/>
    <p:sldId id="291" r:id="rId4"/>
    <p:sldId id="292" r:id="rId5"/>
    <p:sldId id="293" r:id="rId6"/>
    <p:sldId id="294" r:id="rId7"/>
    <p:sldId id="295" r:id="rId8"/>
    <p:sldId id="297" r:id="rId9"/>
    <p:sldId id="296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9" r:id="rId36"/>
    <p:sldId id="290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78120" autoAdjust="0"/>
  </p:normalViewPr>
  <p:slideViewPr>
    <p:cSldViewPr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D1E9E-B9B0-EC42-9C6D-B65949D5C562}" type="datetimeFigureOut">
              <a:rPr lang="en-US" smtClean="0"/>
              <a:pPr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82777-81BA-3C46-A8B1-BB71FDEA633A}" type="datetimeFigureOut">
              <a:rPr lang="en-US" smtClean="0"/>
              <a:pPr/>
              <a:t>12/3/13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FD5F4-7E53-7243-A9A9-381A3BB69F21}" type="slidenum">
              <a:rPr lang="en-US"/>
              <a:pPr/>
              <a:t>18</a:t>
            </a:fld>
            <a:endParaRPr lang="en-US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C1DC14-575B-DC46-B2BA-79692F3F82D9}" type="slidenum">
              <a:rPr lang="en-US"/>
              <a:pPr/>
              <a:t>19</a:t>
            </a:fld>
            <a:endParaRPr lang="en-US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92E1C-12AA-444E-AEB6-CE2CBBBA9217}" type="slidenum">
              <a:rPr lang="en-US"/>
              <a:pPr/>
              <a:t>20</a:t>
            </a:fld>
            <a:endParaRPr lang="en-US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48B558-4756-2145-90D4-5FABA4E578DB}" type="slidenum">
              <a:rPr lang="en-US"/>
              <a:pPr/>
              <a:t>21</a:t>
            </a:fld>
            <a:endParaRPr lang="en-US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BAF16-3994-E44C-B33E-26BFFFF78738}" type="slidenum">
              <a:rPr lang="en-US"/>
              <a:pPr/>
              <a:t>22</a:t>
            </a:fld>
            <a:endParaRPr 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B8C62-FD19-FB44-9C4B-B268BFA47283}" type="slidenum">
              <a:rPr lang="en-US"/>
              <a:pPr/>
              <a:t>23</a:t>
            </a:fld>
            <a:endParaRPr lang="en-US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2749A3-9260-A945-9B36-E6AFA2E5B9B7}" type="slidenum">
              <a:rPr lang="en-US"/>
              <a:pPr/>
              <a:t>24</a:t>
            </a:fld>
            <a:endParaRPr 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DC27FA-6824-674D-B549-617C9E5EA03A}" type="slidenum">
              <a:rPr lang="en-US"/>
              <a:pPr/>
              <a:t>25</a:t>
            </a:fld>
            <a:endParaRPr lang="en-US"/>
          </a:p>
        </p:txBody>
      </p:sp>
      <p:sp>
        <p:nvSpPr>
          <p:cNvPr id="21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87BAD1-2A89-7B4E-A3EE-53574939C9FB}" type="slidenum">
              <a:rPr lang="en-US"/>
              <a:pPr/>
              <a:t>26</a:t>
            </a:fld>
            <a:endParaRPr lang="en-US"/>
          </a:p>
        </p:txBody>
      </p:sp>
      <p:sp>
        <p:nvSpPr>
          <p:cNvPr id="216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87B3F6-EF77-2743-B60A-D8971C476332}" type="slidenum">
              <a:rPr lang="en-US"/>
              <a:pPr/>
              <a:t>27</a:t>
            </a:fld>
            <a:endParaRPr lang="en-US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8585FF-78A3-2D40-9173-685FB8B2C385}" type="slidenum">
              <a:rPr lang="en-US"/>
              <a:pPr/>
              <a:t>10</a:t>
            </a:fld>
            <a:endParaRPr lang="en-US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4B863A-6E9A-C34E-9D6E-EE044C3D22C3}" type="slidenum">
              <a:rPr lang="en-US"/>
              <a:pPr/>
              <a:t>28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DC096-4C2F-9940-8453-ED2C659BE583}" type="slidenum">
              <a:rPr lang="en-US"/>
              <a:pPr/>
              <a:t>29</a:t>
            </a:fld>
            <a:endParaRPr lang="en-US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8FEDE-1A5B-AE42-8B25-8E0FB167524A}" type="slidenum">
              <a:rPr lang="en-US"/>
              <a:pPr/>
              <a:t>30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CBE9F3-9D8C-644A-8597-4CF299BD7054}" type="slidenum">
              <a:rPr lang="en-US"/>
              <a:pPr/>
              <a:t>31</a:t>
            </a:fld>
            <a:endParaRPr lang="en-US"/>
          </a:p>
        </p:txBody>
      </p:sp>
      <p:sp>
        <p:nvSpPr>
          <p:cNvPr id="224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E9A6AC-AB84-B547-8A8E-D94DAEAB40C9}" type="slidenum">
              <a:rPr lang="en-US"/>
              <a:pPr/>
              <a:t>32</a:t>
            </a:fld>
            <a:endParaRPr lang="en-US"/>
          </a:p>
        </p:txBody>
      </p:sp>
      <p:sp>
        <p:nvSpPr>
          <p:cNvPr id="225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12230A-293C-CA41-A699-BC3539DF6DED}" type="slidenum">
              <a:rPr lang="en-US"/>
              <a:pPr/>
              <a:t>33</a:t>
            </a:fld>
            <a:endParaRPr lang="en-US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7F6C56-CCA1-804A-ABC6-C70A2BD3533A}" type="slidenum">
              <a:rPr lang="en-US"/>
              <a:pPr/>
              <a:t>34</a:t>
            </a:fld>
            <a:endParaRPr lang="en-US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C710CF-2061-DD4C-8F15-8A436425529B}" type="slidenum">
              <a:rPr lang="en-US"/>
              <a:pPr/>
              <a:t>35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03553-D4FE-FD47-BECD-DC6BB62BE7E8}" type="slidenum">
              <a:rPr lang="en-US"/>
              <a:pPr/>
              <a:t>36</a:t>
            </a:fld>
            <a:endParaRPr lang="en-US"/>
          </a:p>
        </p:txBody>
      </p:sp>
      <p:sp>
        <p:nvSpPr>
          <p:cNvPr id="232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736E2E-72AF-3949-BCA4-5A7A68EAADA2}" type="slidenum">
              <a:rPr lang="en-US"/>
              <a:pPr/>
              <a:t>11</a:t>
            </a:fld>
            <a:endParaRPr lang="en-US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89FF92-691C-4C48-926B-6CC94FFFB17E}" type="slidenum">
              <a:rPr lang="en-US"/>
              <a:pPr/>
              <a:t>12</a:t>
            </a:fld>
            <a:endParaRPr lang="en-US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A9325D-6C84-7846-8C83-F1882018C66B}" type="slidenum">
              <a:rPr lang="en-US"/>
              <a:pPr/>
              <a:t>13</a:t>
            </a:fld>
            <a:endParaRPr lang="en-US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46F1FE-623D-5347-AA9D-8F5E02716823}" type="slidenum">
              <a:rPr lang="en-US"/>
              <a:pPr/>
              <a:t>14</a:t>
            </a:fld>
            <a:endParaRPr lang="en-US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025126-C6A6-4249-9ACE-C777CBAC1805}" type="slidenum">
              <a:rPr lang="en-US"/>
              <a:pPr/>
              <a:t>15</a:t>
            </a:fld>
            <a:endParaRPr lang="en-US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E672EC-45B2-A34A-8CC7-F010FC6B30D3}" type="slidenum">
              <a:rPr lang="en-US"/>
              <a:pPr/>
              <a:t>16</a:t>
            </a:fld>
            <a:endParaRPr lang="en-US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D69E51-1814-A047-B6FA-C1ADB882F53A}" type="slidenum">
              <a:rPr lang="en-US"/>
              <a:pPr/>
              <a:t>17</a:t>
            </a:fld>
            <a:endParaRPr lang="en-US"/>
          </a:p>
        </p:txBody>
      </p:sp>
      <p:sp>
        <p:nvSpPr>
          <p:cNvPr id="206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0DFFE-A28C-7B43-AB52-8BAF5BEF8C49}" type="datetime1">
              <a:rPr lang="en-US" smtClean="0"/>
              <a:pPr/>
              <a:t>12/3/13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E3F3-2D45-9948-84A6-761088453EAB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0BD1-A560-3440-B44E-0D3F3601D362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7D385-B8CC-0145-A708-8B8A2FFC1BDA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C694-9542-AA47-8883-D0820E30D4EF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FD1F-2C35-CA4D-936A-D4A0CDDBF787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B12C-5006-DD47-ABE6-C212DD5567E2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AFF2-1CB3-D24C-BAD5-478F7D3CBAA1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CE4-700D-E94B-9454-C738A8AF80F2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5D608A7-F1AD-CB45-AEAC-44DBD0C6F5B4}" type="datetime1">
              <a:rPr lang="en-US" smtClean="0"/>
              <a:pPr/>
              <a:t>12/3/13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8E0680B-995D-5648-8524-0D1586AE11AA}" type="datetime1">
              <a:rPr lang="en-US" smtClean="0"/>
              <a:pPr/>
              <a:t>12/3/13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>
                <a:solidFill>
                  <a:schemeClr val="tx1"/>
                </a:solidFill>
              </a:rPr>
              <a:t>Mobile Application Development</a:t>
            </a:r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153A5FD-8272-9949-B8DF-4EAD39B23EAD}" type="datetime1">
              <a:rPr lang="en-US" smtClean="0"/>
              <a:pPr/>
              <a:t>12/3/13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r>
              <a:rPr kumimoji="0" lang="en-US" sz="1000" smtClean="0">
                <a:solidFill>
                  <a:schemeClr val="tx1"/>
                </a:solidFill>
              </a:rPr>
              <a:t>Mobile Application Development</a:t>
            </a:r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ART40544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Android Debugging/Testing</a:t>
            </a:r>
            <a:endParaRPr lang="en-US" dirty="0" smtClean="0"/>
          </a:p>
          <a:p>
            <a:r>
              <a:rPr lang="en-US" dirty="0" smtClean="0"/>
              <a:t>Kris Secor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TDD in Android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</a:t>
            </a:r>
            <a:r>
              <a:rPr lang="en-US" dirty="0"/>
              <a:t>helper </a:t>
            </a:r>
            <a:r>
              <a:rPr lang="en-US" dirty="0" err="1"/>
              <a:t>TestCase</a:t>
            </a:r>
            <a:r>
              <a:rPr lang="en-US" dirty="0"/>
              <a:t> classes</a:t>
            </a:r>
          </a:p>
          <a:p>
            <a:r>
              <a:rPr lang="en-US" dirty="0"/>
              <a:t>Recommended best practice to put tests in separate project but share folder</a:t>
            </a:r>
          </a:p>
          <a:p>
            <a:pPr lvl="1"/>
            <a:r>
              <a:rPr lang="en-US" dirty="0"/>
              <a:t>Eclipse “New Android Project” wizard will do this for you</a:t>
            </a:r>
          </a:p>
        </p:txBody>
      </p:sp>
      <p:sp>
        <p:nvSpPr>
          <p:cNvPr id="171013" name="Oval 5"/>
          <p:cNvSpPr>
            <a:spLocks noChangeArrowheads="1"/>
          </p:cNvSpPr>
          <p:nvPr/>
        </p:nvSpPr>
        <p:spPr bwMode="auto">
          <a:xfrm>
            <a:off x="4876800" y="1752600"/>
            <a:ext cx="1295400" cy="381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Android TestCase Classes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2036" name="Picture 4"/>
          <p:cNvPicPr>
            <a:picLocks noChangeAspect="1" noChangeArrowheads="1"/>
          </p:cNvPicPr>
          <p:nvPr/>
        </p:nvPicPr>
        <p:blipFill>
          <a:blip r:embed="rId3"/>
          <a:srcRect l="19167" t="27777" r="6667" b="26389"/>
          <a:stretch>
            <a:fillRect/>
          </a:stretch>
        </p:blipFill>
        <p:spPr bwMode="auto">
          <a:xfrm>
            <a:off x="0" y="1828800"/>
            <a:ext cx="91440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Android TestCase Classes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Basic JUnit tests</a:t>
            </a:r>
          </a:p>
          <a:p>
            <a:pPr lvl="1"/>
            <a:r>
              <a:rPr lang="en-US"/>
              <a:t>TestCase (run tests with assert methods)</a:t>
            </a:r>
          </a:p>
          <a:p>
            <a:r>
              <a:rPr lang="en-US"/>
              <a:t>When you need an Activity Context</a:t>
            </a:r>
          </a:p>
          <a:p>
            <a:pPr lvl="1"/>
            <a:r>
              <a:rPr lang="en-US"/>
              <a:t>AndroidTestCase (see getContext())</a:t>
            </a:r>
          </a:p>
          <a:p>
            <a:r>
              <a:rPr lang="en-US"/>
              <a:t>When you want to use a Mock Context</a:t>
            </a:r>
          </a:p>
          <a:p>
            <a:pPr lvl="1"/>
            <a:r>
              <a:rPr lang="en-US"/>
              <a:t>ApplicationTestCase (call setContext() before calling createApplication() which calls onCreate())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Android TestCase Classes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When you want to test just one Activity</a:t>
            </a:r>
          </a:p>
          <a:p>
            <a:pPr lvl="1"/>
            <a:r>
              <a:rPr lang="en-US"/>
              <a:t>ActivityUnitTestCase (allows you to ask if the Activity has started another Activity or called finish() or requested a particular orientation)</a:t>
            </a:r>
          </a:p>
          <a:p>
            <a:r>
              <a:rPr lang="en-US"/>
              <a:t>When you want to do a functional test on an Activity</a:t>
            </a:r>
          </a:p>
          <a:p>
            <a:pPr lvl="1"/>
            <a:r>
              <a:rPr lang="en-US"/>
              <a:t>ActivityInstrumentationTestCase2 (allows you to send key events to your Activity)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Android TestCase Classes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458200" cy="4343400"/>
          </a:xfrm>
        </p:spPr>
        <p:txBody>
          <a:bodyPr/>
          <a:lstStyle/>
          <a:p>
            <a:r>
              <a:rPr lang="en-US"/>
              <a:t>When you want to test a Content Provider</a:t>
            </a:r>
          </a:p>
          <a:p>
            <a:pPr lvl="1"/>
            <a:r>
              <a:rPr lang="en-US"/>
              <a:t>ProviderTestCase2 </a:t>
            </a:r>
          </a:p>
          <a:p>
            <a:r>
              <a:rPr lang="en-US"/>
              <a:t>When you want to test a Service</a:t>
            </a:r>
          </a:p>
          <a:p>
            <a:pPr lvl="1"/>
            <a:r>
              <a:rPr lang="en-US"/>
              <a:t>ServiceTestCase</a:t>
            </a:r>
          </a:p>
          <a:p>
            <a:r>
              <a:rPr lang="en-US"/>
              <a:t>When you want to stress test the UI</a:t>
            </a:r>
          </a:p>
          <a:p>
            <a:pPr lvl="1"/>
            <a:r>
              <a:rPr lang="en-US"/>
              <a:t>Monkey</a:t>
            </a:r>
          </a:p>
          <a:p>
            <a:pPr lvl="2"/>
            <a:r>
              <a:rPr lang="en-US"/>
              <a:t>http://d.android.com/guide/developing/tools/monkey.html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Android TestCase How-to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4343400"/>
          </a:xfrm>
        </p:spPr>
        <p:txBody>
          <a:bodyPr/>
          <a:lstStyle/>
          <a:p>
            <a:r>
              <a:rPr lang="en-US"/>
              <a:t>Add instrumentation to ApplicationManifest.xml</a:t>
            </a:r>
          </a:p>
        </p:txBody>
      </p:sp>
      <p:sp>
        <p:nvSpPr>
          <p:cNvPr id="176132" name="Text Box 4"/>
          <p:cNvSpPr txBox="1">
            <a:spLocks noChangeArrowheads="1"/>
          </p:cNvSpPr>
          <p:nvPr/>
        </p:nvSpPr>
        <p:spPr bwMode="auto">
          <a:xfrm>
            <a:off x="228600" y="1524000"/>
            <a:ext cx="8915400" cy="5319713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lvl="1"/>
            <a:r>
              <a:rPr lang="en-US" sz="1800">
                <a:latin typeface="Arial" charset="0"/>
              </a:rPr>
              <a:t>&lt;?xml version=</a:t>
            </a:r>
            <a:r>
              <a:rPr lang="en-US" sz="1800" i="1">
                <a:latin typeface="Arial" charset="0"/>
              </a:rPr>
              <a:t>"1.0"</a:t>
            </a:r>
            <a:r>
              <a:rPr lang="en-US" sz="1800">
                <a:latin typeface="Arial" charset="0"/>
              </a:rPr>
              <a:t> encoding=</a:t>
            </a:r>
            <a:r>
              <a:rPr lang="en-US" sz="1800" i="1">
                <a:latin typeface="Arial" charset="0"/>
              </a:rPr>
              <a:t>"utf-8"</a:t>
            </a:r>
            <a:r>
              <a:rPr lang="en-US" sz="1800">
                <a:latin typeface="Arial" charset="0"/>
              </a:rPr>
              <a:t>?&gt;</a:t>
            </a:r>
          </a:p>
          <a:p>
            <a:pPr lvl="1"/>
            <a:r>
              <a:rPr lang="en-US" sz="1800">
                <a:latin typeface="Arial" charset="0"/>
              </a:rPr>
              <a:t>&lt;manifest xmlns:android=</a:t>
            </a:r>
            <a:r>
              <a:rPr lang="en-US" sz="1800" i="1">
                <a:latin typeface="Arial" charset="0"/>
              </a:rPr>
              <a:t>"http://schemas.android.com/apk/res/android"</a:t>
            </a:r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  package=</a:t>
            </a:r>
            <a:r>
              <a:rPr lang="en-US" sz="1800" i="1">
                <a:latin typeface="Arial" charset="0"/>
              </a:rPr>
              <a:t>“com.simexusa.testcaseexamples"</a:t>
            </a:r>
            <a:r>
              <a:rPr lang="en-US" sz="1800">
                <a:latin typeface="Arial" charset="0"/>
              </a:rPr>
              <a:t>  android:versionCode=</a:t>
            </a:r>
            <a:r>
              <a:rPr lang="en-US" sz="1800" i="1">
                <a:latin typeface="Arial" charset="0"/>
              </a:rPr>
              <a:t>"1"</a:t>
            </a:r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  android:versionName=</a:t>
            </a:r>
            <a:r>
              <a:rPr lang="en-US" sz="1800" i="1">
                <a:latin typeface="Arial" charset="0"/>
              </a:rPr>
              <a:t>"1.0"</a:t>
            </a:r>
            <a:r>
              <a:rPr lang="en-US" sz="1800">
                <a:latin typeface="Arial" charset="0"/>
              </a:rPr>
              <a:t>&gt;</a:t>
            </a:r>
          </a:p>
          <a:p>
            <a:pPr lvl="1"/>
            <a:r>
              <a:rPr lang="en-US" sz="1800">
                <a:latin typeface="Arial" charset="0"/>
              </a:rPr>
              <a:t>    &lt;application android:icon=</a:t>
            </a:r>
            <a:r>
              <a:rPr lang="en-US" sz="1800" i="1">
                <a:latin typeface="Arial" charset="0"/>
              </a:rPr>
              <a:t>"@drawable/icon"</a:t>
            </a:r>
            <a:r>
              <a:rPr lang="en-US" sz="1800">
                <a:latin typeface="Arial" charset="0"/>
              </a:rPr>
              <a:t> android:label=</a:t>
            </a:r>
            <a:r>
              <a:rPr lang="en-US" sz="1800" i="1">
                <a:latin typeface="Arial" charset="0"/>
              </a:rPr>
              <a:t>"@string/app_name"</a:t>
            </a:r>
            <a:r>
              <a:rPr lang="en-US" sz="1800">
                <a:latin typeface="Arial" charset="0"/>
              </a:rPr>
              <a:t> </a:t>
            </a:r>
          </a:p>
          <a:p>
            <a:pPr lvl="1"/>
            <a:r>
              <a:rPr lang="en-US" sz="1800">
                <a:latin typeface="Arial" charset="0"/>
              </a:rPr>
              <a:t>	android:debuggable=</a:t>
            </a:r>
            <a:r>
              <a:rPr lang="en-US" sz="1800" i="1">
                <a:latin typeface="Arial" charset="0"/>
              </a:rPr>
              <a:t>"true"</a:t>
            </a:r>
            <a:r>
              <a:rPr lang="en-US" sz="1800">
                <a:latin typeface="Arial" charset="0"/>
              </a:rPr>
              <a:t>&gt;</a:t>
            </a:r>
          </a:p>
          <a:p>
            <a:pPr lvl="1"/>
            <a:r>
              <a:rPr lang="en-US" sz="1800">
                <a:latin typeface="Arial" charset="0"/>
              </a:rPr>
              <a:t>        </a:t>
            </a:r>
            <a:r>
              <a:rPr lang="en-US" sz="1800" b="1">
                <a:latin typeface="Arial" charset="0"/>
              </a:rPr>
              <a:t>&lt;uses-library android:name=</a:t>
            </a:r>
            <a:r>
              <a:rPr lang="en-US" sz="1800" b="1" i="1">
                <a:latin typeface="Arial" charset="0"/>
              </a:rPr>
              <a:t>"android.test.runner"</a:t>
            </a:r>
            <a:r>
              <a:rPr lang="en-US" sz="1800" b="1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        &lt;activity android:name=</a:t>
            </a:r>
            <a:r>
              <a:rPr lang="en-US" sz="1800" i="1">
                <a:latin typeface="Arial" charset="0"/>
              </a:rPr>
              <a:t>“SomeActivity</a:t>
            </a:r>
            <a:r>
              <a:rPr lang="en-US" sz="1800">
                <a:latin typeface="Arial" charset="0"/>
              </a:rPr>
              <a:t> android:label=</a:t>
            </a:r>
            <a:r>
              <a:rPr lang="en-US" sz="1800" i="1">
                <a:latin typeface="Arial" charset="0"/>
              </a:rPr>
              <a:t>"@string/app_name"</a:t>
            </a:r>
            <a:r>
              <a:rPr lang="en-US" sz="1800">
                <a:latin typeface="Arial" charset="0"/>
              </a:rPr>
              <a:t>&gt;</a:t>
            </a:r>
          </a:p>
          <a:p>
            <a:pPr lvl="1"/>
            <a:r>
              <a:rPr lang="en-US" sz="1800">
                <a:latin typeface="Arial" charset="0"/>
              </a:rPr>
              <a:t>            &lt;intent-filter&gt;</a:t>
            </a:r>
          </a:p>
          <a:p>
            <a:pPr lvl="1"/>
            <a:r>
              <a:rPr lang="en-US" sz="1800">
                <a:latin typeface="Arial" charset="0"/>
              </a:rPr>
              <a:t>                &lt;action android:name=</a:t>
            </a:r>
            <a:r>
              <a:rPr lang="en-US" sz="1800" i="1">
                <a:latin typeface="Arial" charset="0"/>
              </a:rPr>
              <a:t>"android.intent.action.MAIN"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                &lt;category android:name=</a:t>
            </a:r>
            <a:r>
              <a:rPr lang="en-US" sz="1800" i="1">
                <a:latin typeface="Arial" charset="0"/>
              </a:rPr>
              <a:t>"android.intent.category.LAUNCHER"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            &lt;/intent-filter&gt;</a:t>
            </a:r>
          </a:p>
          <a:p>
            <a:pPr lvl="1"/>
            <a:r>
              <a:rPr lang="en-US" sz="1800">
                <a:latin typeface="Arial" charset="0"/>
              </a:rPr>
              <a:t>        &lt;/activity&gt;</a:t>
            </a:r>
          </a:p>
          <a:p>
            <a:pPr lvl="1"/>
            <a:r>
              <a:rPr lang="en-US" sz="1800">
                <a:latin typeface="Arial" charset="0"/>
              </a:rPr>
              <a:t>    &lt;/application&gt;</a:t>
            </a:r>
          </a:p>
          <a:p>
            <a:pPr lvl="1"/>
            <a:r>
              <a:rPr lang="en-US" sz="1800">
                <a:latin typeface="Arial" charset="0"/>
              </a:rPr>
              <a:t>    &lt;uses-sdk android:minSdkVersion=</a:t>
            </a:r>
            <a:r>
              <a:rPr lang="en-US" sz="1800" i="1">
                <a:latin typeface="Arial" charset="0"/>
              </a:rPr>
              <a:t>"3"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 b="1">
                <a:latin typeface="Arial" charset="0"/>
              </a:rPr>
              <a:t>    &lt;instrumentation android:name=</a:t>
            </a:r>
            <a:r>
              <a:rPr lang="en-US" sz="1800" b="1" i="1">
                <a:latin typeface="Arial" charset="0"/>
              </a:rPr>
              <a:t>"android.test.InstrumentationTestRunner"</a:t>
            </a:r>
            <a:endParaRPr lang="en-US" sz="1800" b="1">
              <a:latin typeface="Arial" charset="0"/>
            </a:endParaRPr>
          </a:p>
          <a:p>
            <a:pPr lvl="1"/>
            <a:r>
              <a:rPr lang="en-US" sz="1800" b="1">
                <a:latin typeface="Arial" charset="0"/>
              </a:rPr>
              <a:t>                     android:targetPackage=</a:t>
            </a:r>
            <a:r>
              <a:rPr lang="en-US" sz="1800" b="1" i="1">
                <a:latin typeface="Arial" charset="0"/>
              </a:rPr>
              <a:t>“com.simexusa.testcaseexamples"</a:t>
            </a:r>
            <a:endParaRPr lang="en-US" sz="1800" b="1">
              <a:latin typeface="Arial" charset="0"/>
            </a:endParaRPr>
          </a:p>
          <a:p>
            <a:pPr lvl="1"/>
            <a:r>
              <a:rPr lang="en-US" sz="1800" b="1">
                <a:latin typeface="Arial" charset="0"/>
              </a:rPr>
              <a:t>                     android:label=</a:t>
            </a:r>
            <a:r>
              <a:rPr lang="en-US" sz="1800" b="1" i="1">
                <a:latin typeface="Arial" charset="0"/>
              </a:rPr>
              <a:t>"Tests for my example."</a:t>
            </a:r>
            <a:r>
              <a:rPr lang="en-US" sz="1800" b="1">
                <a:latin typeface="Arial" charset="0"/>
              </a:rPr>
              <a:t>/&gt;</a:t>
            </a:r>
          </a:p>
          <a:p>
            <a:pPr lvl="1"/>
            <a:r>
              <a:rPr lang="en-US" sz="1800">
                <a:latin typeface="Arial" charset="0"/>
              </a:rPr>
              <a:t>&lt;/manifest&gt;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Android TestCase How-to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4343400"/>
          </a:xfrm>
        </p:spPr>
        <p:txBody>
          <a:bodyPr/>
          <a:lstStyle/>
          <a:p>
            <a:r>
              <a:rPr lang="en-US"/>
              <a:t>Add instrumentation to ApplicationManifest.xml</a:t>
            </a:r>
          </a:p>
          <a:p>
            <a:pPr lvl="1"/>
            <a:r>
              <a:rPr lang="en-US"/>
              <a:t>When creating a second project</a:t>
            </a: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915400" cy="39465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lIns="0" rIns="0">
            <a:prstTxWarp prst="textNoShape">
              <a:avLst/>
            </a:prstTxWarp>
            <a:spAutoFit/>
          </a:bodyPr>
          <a:lstStyle/>
          <a:p>
            <a:pPr lvl="1"/>
            <a:r>
              <a:rPr lang="en-US" sz="1800">
                <a:latin typeface="Arial" charset="0"/>
              </a:rPr>
              <a:t>&lt;?xml version=</a:t>
            </a:r>
            <a:r>
              <a:rPr lang="en-US" sz="1800" i="1">
                <a:latin typeface="Arial" charset="0"/>
              </a:rPr>
              <a:t>"1.0"</a:t>
            </a:r>
            <a:r>
              <a:rPr lang="en-US" sz="1800">
                <a:latin typeface="Arial" charset="0"/>
              </a:rPr>
              <a:t> encoding=</a:t>
            </a:r>
            <a:r>
              <a:rPr lang="en-US" sz="1800" i="1">
                <a:latin typeface="Arial" charset="0"/>
              </a:rPr>
              <a:t>"utf-8"</a:t>
            </a:r>
            <a:r>
              <a:rPr lang="en-US" sz="1800">
                <a:latin typeface="Arial" charset="0"/>
              </a:rPr>
              <a:t>?&gt;</a:t>
            </a:r>
          </a:p>
          <a:p>
            <a:pPr lvl="1"/>
            <a:r>
              <a:rPr lang="en-US" sz="1800">
                <a:latin typeface="Arial" charset="0"/>
              </a:rPr>
              <a:t>&lt;manifest xmlns:android=</a:t>
            </a:r>
            <a:r>
              <a:rPr lang="en-US" sz="1800" i="1">
                <a:latin typeface="Arial" charset="0"/>
              </a:rPr>
              <a:t>"http://schemas.android.com/apk/res/android"</a:t>
            </a:r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  </a:t>
            </a:r>
            <a:r>
              <a:rPr lang="en-US" sz="1800" b="1">
                <a:latin typeface="Arial" charset="0"/>
              </a:rPr>
              <a:t>package=</a:t>
            </a:r>
            <a:r>
              <a:rPr lang="en-US" sz="1800" b="1" i="1">
                <a:latin typeface="Arial" charset="0"/>
              </a:rPr>
              <a:t>"com.simexusa.testcaseexamples.test"</a:t>
            </a:r>
            <a:endParaRPr lang="en-US" sz="1800" b="1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  android:versionCode=</a:t>
            </a:r>
            <a:r>
              <a:rPr lang="en-US" sz="1800" i="1">
                <a:latin typeface="Arial" charset="0"/>
              </a:rPr>
              <a:t>"1"</a:t>
            </a:r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  android:versionName=</a:t>
            </a:r>
            <a:r>
              <a:rPr lang="en-US" sz="1800" i="1">
                <a:latin typeface="Arial" charset="0"/>
              </a:rPr>
              <a:t>"1.0"</a:t>
            </a:r>
            <a:r>
              <a:rPr lang="en-US" sz="1800">
                <a:latin typeface="Arial" charset="0"/>
              </a:rPr>
              <a:t>&gt;</a:t>
            </a:r>
          </a:p>
          <a:p>
            <a:pPr lvl="1"/>
            <a:r>
              <a:rPr lang="en-US" sz="1800">
                <a:latin typeface="Arial" charset="0"/>
              </a:rPr>
              <a:t>    &lt;application android:icon=</a:t>
            </a:r>
            <a:r>
              <a:rPr lang="en-US" sz="1800" i="1">
                <a:latin typeface="Arial" charset="0"/>
              </a:rPr>
              <a:t>"@drawable/icon"</a:t>
            </a:r>
            <a:r>
              <a:rPr lang="en-US" sz="1800">
                <a:latin typeface="Arial" charset="0"/>
              </a:rPr>
              <a:t> android:label=</a:t>
            </a:r>
            <a:r>
              <a:rPr lang="en-US" sz="1800" i="1">
                <a:latin typeface="Arial" charset="0"/>
              </a:rPr>
              <a:t>"@string/app_name"</a:t>
            </a:r>
            <a:r>
              <a:rPr lang="en-US" sz="1800">
                <a:latin typeface="Arial" charset="0"/>
              </a:rPr>
              <a:t>&gt;</a:t>
            </a:r>
          </a:p>
          <a:p>
            <a:pPr lvl="1"/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   &lt;uses-library android:name=</a:t>
            </a:r>
            <a:r>
              <a:rPr lang="en-US" sz="1800" i="1">
                <a:latin typeface="Arial" charset="0"/>
              </a:rPr>
              <a:t>"android.test.runner"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    &lt;/application&gt;</a:t>
            </a:r>
          </a:p>
          <a:p>
            <a:pPr lvl="1"/>
            <a:r>
              <a:rPr lang="en-US" sz="1800">
                <a:latin typeface="Arial" charset="0"/>
              </a:rPr>
              <a:t>    &lt;uses-sdk android:minSdkVersion=</a:t>
            </a:r>
            <a:r>
              <a:rPr lang="en-US" sz="1800" i="1">
                <a:latin typeface="Arial" charset="0"/>
              </a:rPr>
              <a:t>"4"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    &lt;instrumentation </a:t>
            </a:r>
            <a:r>
              <a:rPr lang="en-US" sz="1800" b="1">
                <a:latin typeface="Arial" charset="0"/>
              </a:rPr>
              <a:t>android:targetPackage=</a:t>
            </a:r>
            <a:r>
              <a:rPr lang="en-US" sz="1800" b="1" i="1">
                <a:latin typeface="Arial" charset="0"/>
              </a:rPr>
              <a:t>"com.simexusa.testcaseexamples"</a:t>
            </a:r>
            <a:r>
              <a:rPr lang="en-US" sz="1800">
                <a:latin typeface="Arial" charset="0"/>
              </a:rPr>
              <a:t> </a:t>
            </a:r>
          </a:p>
          <a:p>
            <a:pPr lvl="1"/>
            <a:r>
              <a:rPr lang="en-US" sz="1800">
                <a:latin typeface="Arial" charset="0"/>
              </a:rPr>
              <a:t>	android:name=</a:t>
            </a:r>
            <a:r>
              <a:rPr lang="en-US" sz="1800" i="1">
                <a:latin typeface="Arial" charset="0"/>
              </a:rPr>
              <a:t>"android.test.InstrumentationTestRunner"</a:t>
            </a:r>
            <a:r>
              <a:rPr lang="en-US" sz="1800">
                <a:latin typeface="Arial" charset="0"/>
              </a:rPr>
              <a:t> /&gt;</a:t>
            </a:r>
          </a:p>
          <a:p>
            <a:pPr lvl="1"/>
            <a:r>
              <a:rPr lang="en-US" sz="1800">
                <a:latin typeface="Arial" charset="0"/>
              </a:rPr>
              <a:t>&lt;/manifest&gt; </a:t>
            </a:r>
          </a:p>
        </p:txBody>
      </p:sp>
      <p:sp>
        <p:nvSpPr>
          <p:cNvPr id="177157" name="Oval 5"/>
          <p:cNvSpPr>
            <a:spLocks noChangeArrowheads="1"/>
          </p:cNvSpPr>
          <p:nvPr/>
        </p:nvSpPr>
        <p:spPr bwMode="auto">
          <a:xfrm>
            <a:off x="5638800" y="2971800"/>
            <a:ext cx="914400" cy="457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4343400"/>
          </a:xfrm>
        </p:spPr>
        <p:txBody>
          <a:bodyPr/>
          <a:lstStyle/>
          <a:p>
            <a:r>
              <a:rPr lang="en-US"/>
              <a:t>Create a new JUnit Test Case</a:t>
            </a:r>
          </a:p>
        </p:txBody>
      </p:sp>
      <p:pic>
        <p:nvPicPr>
          <p:cNvPr id="1781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066800"/>
            <a:ext cx="8763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4343400"/>
          </a:xfrm>
        </p:spPr>
        <p:txBody>
          <a:bodyPr/>
          <a:lstStyle/>
          <a:p>
            <a:r>
              <a:rPr lang="en-US"/>
              <a:t>Create a new JUnit Test Case</a:t>
            </a:r>
          </a:p>
        </p:txBody>
      </p:sp>
      <p:pic>
        <p:nvPicPr>
          <p:cNvPr id="1792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90600"/>
            <a:ext cx="8915400" cy="534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9204" name="Oval 4"/>
          <p:cNvSpPr>
            <a:spLocks noChangeArrowheads="1"/>
          </p:cNvSpPr>
          <p:nvPr/>
        </p:nvSpPr>
        <p:spPr bwMode="auto">
          <a:xfrm>
            <a:off x="1219200" y="1828800"/>
            <a:ext cx="9906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205" name="Oval 5"/>
          <p:cNvSpPr>
            <a:spLocks noChangeArrowheads="1"/>
          </p:cNvSpPr>
          <p:nvPr/>
        </p:nvSpPr>
        <p:spPr bwMode="auto">
          <a:xfrm>
            <a:off x="3810000" y="3810000"/>
            <a:ext cx="9906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Testing POJO’s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915400" cy="4343400"/>
          </a:xfrm>
        </p:spPr>
        <p:txBody>
          <a:bodyPr/>
          <a:lstStyle/>
          <a:p>
            <a:r>
              <a:rPr lang="en-US"/>
              <a:t>Plain Old Java Objects </a:t>
            </a:r>
          </a:p>
          <a:p>
            <a:pPr lvl="1"/>
            <a:r>
              <a:rPr lang="en-US"/>
              <a:t>(i.e. independent of frameworks like Android or J2EE)</a:t>
            </a: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228600" y="2438400"/>
            <a:ext cx="8915400" cy="39465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1800" b="1">
                <a:latin typeface="Arial" charset="0"/>
              </a:rPr>
              <a:t>import junit.framework.TestCase;</a:t>
            </a:r>
          </a:p>
          <a:p>
            <a:pPr lvl="1"/>
            <a:r>
              <a:rPr lang="en-US" sz="1800">
                <a:latin typeface="Arial" charset="0"/>
              </a:rPr>
              <a:t>import edu.calpoly.android.lab4.Joke;</a:t>
            </a:r>
          </a:p>
          <a:p>
            <a:pPr lvl="1"/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public class JokeTest </a:t>
            </a:r>
            <a:r>
              <a:rPr lang="en-US" sz="1800" b="1">
                <a:latin typeface="Arial" charset="0"/>
              </a:rPr>
              <a:t>extends TestCase</a:t>
            </a:r>
            <a:r>
              <a:rPr lang="en-US" sz="1800">
                <a:latin typeface="Arial" charset="0"/>
              </a:rPr>
              <a:t> {</a:t>
            </a:r>
          </a:p>
          <a:p>
            <a:pPr lvl="1"/>
            <a:endParaRPr lang="en-US" sz="1800">
              <a:latin typeface="Arial" charset="0"/>
            </a:endParaRPr>
          </a:p>
          <a:p>
            <a:pPr lvl="1"/>
            <a:r>
              <a:rPr lang="en-US" sz="1800">
                <a:latin typeface="Arial" charset="0"/>
              </a:rPr>
              <a:t> public void </a:t>
            </a:r>
            <a:r>
              <a:rPr lang="en-US" sz="1800" b="1">
                <a:latin typeface="Arial" charset="0"/>
              </a:rPr>
              <a:t>test</a:t>
            </a:r>
            <a:r>
              <a:rPr lang="en-US" sz="1800">
                <a:latin typeface="Arial" charset="0"/>
              </a:rPr>
              <a:t>Joke() {</a:t>
            </a:r>
          </a:p>
          <a:p>
            <a:pPr lvl="1"/>
            <a:r>
              <a:rPr lang="en-US" sz="1800">
                <a:latin typeface="Arial" charset="0"/>
              </a:rPr>
              <a:t>    Joke joke = new Joke();</a:t>
            </a:r>
          </a:p>
          <a:p>
            <a:pPr lvl="1"/>
            <a:r>
              <a:rPr lang="en-US" sz="1800" i="1">
                <a:latin typeface="Arial" charset="0"/>
              </a:rPr>
              <a:t>    </a:t>
            </a:r>
            <a:r>
              <a:rPr lang="en-US" sz="1800" b="1" i="1">
                <a:latin typeface="Arial" charset="0"/>
              </a:rPr>
              <a:t>assertTrue</a:t>
            </a:r>
            <a:r>
              <a:rPr lang="en-US" sz="1800">
                <a:latin typeface="Arial" charset="0"/>
              </a:rPr>
              <a:t>("m_strJoke should be initialized to \"\".", joke.getJoke().equals(""));</a:t>
            </a:r>
          </a:p>
          <a:p>
            <a:pPr lvl="1"/>
            <a:r>
              <a:rPr lang="en-US" sz="1800" i="1">
                <a:latin typeface="Arial" charset="0"/>
              </a:rPr>
              <a:t>    </a:t>
            </a:r>
            <a:r>
              <a:rPr lang="en-US" sz="1800" b="1" i="1">
                <a:latin typeface="Arial" charset="0"/>
              </a:rPr>
              <a:t>assertTrue</a:t>
            </a:r>
            <a:r>
              <a:rPr lang="en-US" sz="1800">
                <a:latin typeface="Arial" charset="0"/>
              </a:rPr>
              <a:t>("m_strAuthorName should be initialized to \"\".", </a:t>
            </a:r>
          </a:p>
          <a:p>
            <a:pPr lvl="1"/>
            <a:r>
              <a:rPr lang="en-US" sz="1800">
                <a:latin typeface="Arial" charset="0"/>
              </a:rPr>
              <a:t> 		joke.getAuthor().equals(""));</a:t>
            </a:r>
          </a:p>
          <a:p>
            <a:pPr lvl="1"/>
            <a:r>
              <a:rPr lang="en-US" sz="1800" i="1">
                <a:latin typeface="Arial" charset="0"/>
              </a:rPr>
              <a:t>    </a:t>
            </a:r>
            <a:r>
              <a:rPr lang="en-US" sz="1800" b="1" i="1">
                <a:latin typeface="Arial" charset="0"/>
              </a:rPr>
              <a:t>assertEquals</a:t>
            </a:r>
            <a:r>
              <a:rPr lang="en-US" sz="1800">
                <a:latin typeface="Arial" charset="0"/>
              </a:rPr>
              <a:t>("m_nRating should be initialized to Joke.UNRATED.",</a:t>
            </a:r>
          </a:p>
          <a:p>
            <a:pPr lvl="1"/>
            <a:r>
              <a:rPr lang="en-US" sz="1800">
                <a:latin typeface="Arial" charset="0"/>
              </a:rPr>
              <a:t> 		Joke.</a:t>
            </a:r>
            <a:r>
              <a:rPr lang="en-US" sz="1800" i="1">
                <a:latin typeface="Arial" charset="0"/>
              </a:rPr>
              <a:t>UNRATED</a:t>
            </a:r>
            <a:r>
              <a:rPr lang="en-US" sz="1800">
                <a:latin typeface="Arial" charset="0"/>
              </a:rPr>
              <a:t>, joke.getRating());</a:t>
            </a:r>
          </a:p>
          <a:p>
            <a:pPr lvl="1"/>
            <a:r>
              <a:rPr lang="en-US" sz="1800">
                <a:latin typeface="Arial" charset="0"/>
              </a:rPr>
              <a:t> }</a:t>
            </a:r>
          </a:p>
          <a:p>
            <a:pPr lvl="1"/>
            <a:r>
              <a:rPr lang="en-US" sz="1800">
                <a:latin typeface="Arial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Application should function on devices with different:</a:t>
            </a:r>
          </a:p>
          <a:p>
            <a:pPr lvl="1"/>
            <a:r>
              <a:rPr lang="en-US" dirty="0" smtClean="0"/>
              <a:t>Operating Systems</a:t>
            </a:r>
          </a:p>
          <a:p>
            <a:pPr lvl="1"/>
            <a:r>
              <a:rPr lang="en-US" dirty="0" smtClean="0"/>
              <a:t>Device manufacturers</a:t>
            </a:r>
          </a:p>
          <a:p>
            <a:pPr lvl="1"/>
            <a:r>
              <a:rPr lang="en-US" dirty="0" smtClean="0"/>
              <a:t>Memory</a:t>
            </a:r>
          </a:p>
          <a:p>
            <a:pPr lvl="1"/>
            <a:r>
              <a:rPr lang="en-US" dirty="0" smtClean="0"/>
              <a:t>Screen resolution</a:t>
            </a:r>
          </a:p>
          <a:p>
            <a:pPr lvl="1"/>
            <a:r>
              <a:rPr lang="en-US" dirty="0" smtClean="0"/>
              <a:t>Screen size</a:t>
            </a:r>
          </a:p>
          <a:p>
            <a:pPr lvl="1"/>
            <a:r>
              <a:rPr lang="en-US" dirty="0" smtClean="0"/>
              <a:t>Sensor hardware</a:t>
            </a:r>
          </a:p>
          <a:p>
            <a:pPr lvl="1"/>
            <a:r>
              <a:rPr lang="en-US" dirty="0" smtClean="0"/>
              <a:t>Types (</a:t>
            </a:r>
            <a:r>
              <a:rPr lang="en-US" dirty="0" err="1" smtClean="0"/>
              <a:t>smartphone</a:t>
            </a:r>
            <a:r>
              <a:rPr lang="en-US" dirty="0" smtClean="0"/>
              <a:t> or tablet)</a:t>
            </a:r>
          </a:p>
          <a:p>
            <a:pPr lvl="1"/>
            <a:r>
              <a:rPr lang="en-US" dirty="0" smtClean="0"/>
              <a:t>Data Connection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Checklist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533400"/>
            <a:ext cx="7772400" cy="4343400"/>
          </a:xfrm>
        </p:spPr>
        <p:txBody>
          <a:bodyPr/>
          <a:lstStyle/>
          <a:p>
            <a:r>
              <a:rPr lang="en-US"/>
              <a:t>Run the tests</a:t>
            </a:r>
          </a:p>
        </p:txBody>
      </p:sp>
      <p:pic>
        <p:nvPicPr>
          <p:cNvPr id="1812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990600"/>
            <a:ext cx="89916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1252" name="Oval 4"/>
          <p:cNvSpPr>
            <a:spLocks noChangeArrowheads="1"/>
          </p:cNvSpPr>
          <p:nvPr/>
        </p:nvSpPr>
        <p:spPr bwMode="auto">
          <a:xfrm>
            <a:off x="2971800" y="5105400"/>
            <a:ext cx="1066800" cy="304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22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0150" y="76200"/>
            <a:ext cx="67437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dirty="0" err="1" smtClean="0"/>
              <a:t>Junit</a:t>
            </a:r>
            <a:r>
              <a:rPr lang="en-US" dirty="0" smtClean="0"/>
              <a:t> 4 </a:t>
            </a:r>
            <a:r>
              <a:rPr lang="en-US" dirty="0"/>
              <a:t>How-to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7772400" cy="5867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Import the </a:t>
            </a:r>
            <a:r>
              <a:rPr lang="en-US" sz="2800" dirty="0" err="1"/>
              <a:t>JUnit</a:t>
            </a:r>
            <a:r>
              <a:rPr lang="en-US" sz="2800" dirty="0"/>
              <a:t> framework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Create a subclass of </a:t>
            </a:r>
            <a:r>
              <a:rPr lang="en-US" sz="2800" dirty="0" err="1"/>
              <a:t>TestCase</a:t>
            </a: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Write methods in the form </a:t>
            </a:r>
            <a:r>
              <a:rPr lang="en-US" sz="2800" dirty="0" err="1"/>
              <a:t>testXXX</a:t>
            </a:r>
            <a:r>
              <a:rPr lang="en-US" sz="2800" dirty="0"/>
              <a:t>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Use </a:t>
            </a:r>
            <a:r>
              <a:rPr lang="en-US" sz="2800" dirty="0" err="1"/>
              <a:t>assertXXX</a:t>
            </a:r>
            <a:r>
              <a:rPr lang="en-US" sz="2800" dirty="0"/>
              <a:t>() methods</a:t>
            </a:r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/>
              <a:t>Compile test and functional code; Run a </a:t>
            </a:r>
            <a:r>
              <a:rPr lang="en-US" sz="2800" dirty="0" err="1"/>
              <a:t>TestRunner</a:t>
            </a:r>
            <a:r>
              <a:rPr lang="en-US" sz="2800" dirty="0"/>
              <a:t> to execute tests; Keep the bar green!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304800" y="1447800"/>
            <a:ext cx="8534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/>
              <a:t>import junit.framework.*;</a:t>
            </a:r>
          </a:p>
        </p:txBody>
      </p:sp>
      <p:sp>
        <p:nvSpPr>
          <p:cNvPr id="183301" name="Text Box 5"/>
          <p:cNvSpPr txBox="1">
            <a:spLocks noChangeArrowheads="1"/>
          </p:cNvSpPr>
          <p:nvPr/>
        </p:nvSpPr>
        <p:spPr bwMode="auto">
          <a:xfrm>
            <a:off x="304800" y="2362200"/>
            <a:ext cx="85344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n-US"/>
              <a:t>public class TestBank extends TestCase {</a:t>
            </a:r>
          </a:p>
        </p:txBody>
      </p:sp>
      <p:sp>
        <p:nvSpPr>
          <p:cNvPr id="183302" name="Text Box 6"/>
          <p:cNvSpPr txBox="1">
            <a:spLocks noChangeArrowheads="1"/>
          </p:cNvSpPr>
          <p:nvPr/>
        </p:nvSpPr>
        <p:spPr bwMode="auto">
          <a:xfrm>
            <a:off x="228600" y="3810000"/>
            <a:ext cx="8534400" cy="152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en-US"/>
              <a:t>	public void testCreateBank() {</a:t>
            </a:r>
          </a:p>
          <a:p>
            <a:pPr marL="342900" indent="-342900">
              <a:spcBef>
                <a:spcPct val="20000"/>
              </a:spcBef>
            </a:pPr>
            <a:r>
              <a:rPr lang="en-US"/>
              <a:t>		Bank b = new Bank();</a:t>
            </a:r>
          </a:p>
          <a:p>
            <a:pPr marL="342900" indent="-342900">
              <a:spcBef>
                <a:spcPct val="20000"/>
              </a:spcBef>
            </a:pPr>
            <a:r>
              <a:rPr lang="en-US"/>
              <a:t>		assertNotNull(b);</a:t>
            </a:r>
          </a:p>
          <a:p>
            <a:pPr marL="342900" indent="-342900">
              <a:spcBef>
                <a:spcPct val="20000"/>
              </a:spcBef>
            </a:pPr>
            <a:r>
              <a:rPr lang="en-US"/>
              <a:t>	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Fixtures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5638800"/>
          </a:xfrm>
        </p:spPr>
        <p:txBody>
          <a:bodyPr/>
          <a:lstStyle/>
          <a:p>
            <a:r>
              <a:rPr lang="en-US" sz="2800"/>
              <a:t>Notice redundancy in test methods</a:t>
            </a:r>
          </a:p>
          <a:p>
            <a:pPr lvl="3"/>
            <a:endParaRPr lang="en-US" sz="1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Common test setup can be placed in a method named setUp() which is </a:t>
            </a:r>
            <a:r>
              <a:rPr lang="en-US" sz="2800" i="1"/>
              <a:t>run before each test</a:t>
            </a:r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304800" y="1752600"/>
            <a:ext cx="8534400" cy="3733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import junit.framework.TestCase;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public class TestBank extends TestCase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public void testCreateBank()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	</a:t>
            </a:r>
            <a:r>
              <a:rPr lang="en-US" sz="2000" b="1"/>
              <a:t>Bank b = new Bank();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	assertNotNull(b);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public void testCreateBankEmpty()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	</a:t>
            </a:r>
            <a:r>
              <a:rPr lang="en-US" sz="2000" b="1"/>
              <a:t>Bank b = new Bank();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	assertEquals(b.getNumAccounts(),0);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setUp()</a:t>
            </a:r>
          </a:p>
        </p:txBody>
      </p:sp>
      <p:sp>
        <p:nvSpPr>
          <p:cNvPr id="185347" name="Text Box 3"/>
          <p:cNvSpPr txBox="1">
            <a:spLocks noChangeArrowheads="1"/>
          </p:cNvSpPr>
          <p:nvPr/>
        </p:nvSpPr>
        <p:spPr bwMode="auto">
          <a:xfrm>
            <a:off x="304800" y="1066800"/>
            <a:ext cx="8534400" cy="5638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import junit.framework.*;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public class TestBank extends TestCase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</a:t>
            </a:r>
            <a:r>
              <a:rPr lang="en-US" sz="1800" b="1"/>
              <a:t>private Bank b;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</a:t>
            </a:r>
            <a:r>
              <a:rPr lang="en-US" sz="1800" b="1"/>
              <a:t>public void setUp()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/>
              <a:t>		b = new Bank();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 b="1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public void testCreateBank()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	assertNotNull(b);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public void testCreateBankEmpty()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	assertEquals(b.getNumAccounts(),0);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public void testAddAccount()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	Account a = new Account("John Doe",123456,0.0);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	b.addAccount(a);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	assertEquals(b.getNumAccounts(),1);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1800"/>
              <a:t>}</a:t>
            </a:r>
          </a:p>
        </p:txBody>
      </p:sp>
      <p:sp>
        <p:nvSpPr>
          <p:cNvPr id="185348" name="Text Box 4"/>
          <p:cNvSpPr txBox="1">
            <a:spLocks noChangeArrowheads="1"/>
          </p:cNvSpPr>
          <p:nvPr/>
        </p:nvSpPr>
        <p:spPr bwMode="auto">
          <a:xfrm>
            <a:off x="4800600" y="1905000"/>
            <a:ext cx="3903663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/>
              <a:t>setUp() is run before </a:t>
            </a:r>
            <a:r>
              <a:rPr lang="en-US" i="1"/>
              <a:t>each</a:t>
            </a:r>
            <a:r>
              <a:rPr lang="en-US"/>
              <a:t>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tearDown()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495800"/>
          </a:xfrm>
        </p:spPr>
        <p:txBody>
          <a:bodyPr/>
          <a:lstStyle/>
          <a:p>
            <a:r>
              <a:rPr lang="en-US"/>
              <a:t>tearDown() is run after each test </a:t>
            </a:r>
          </a:p>
          <a:p>
            <a:pPr lvl="1"/>
            <a:r>
              <a:rPr lang="en-US"/>
              <a:t>Used for cleaning up resources such as files, network, or database connections</a:t>
            </a:r>
          </a:p>
        </p:txBody>
      </p:sp>
      <p:sp>
        <p:nvSpPr>
          <p:cNvPr id="186372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534400" cy="3733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import junit.framework.TestCase;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public class TestBank extends TestCase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private Bank b;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public void setUp()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	b = new Bank();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	public void tearDown()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		b = null;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	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 b="1"/>
              <a:t>	…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sz="2000"/>
              <a:t>}</a:t>
            </a:r>
          </a:p>
        </p:txBody>
      </p:sp>
      <p:sp>
        <p:nvSpPr>
          <p:cNvPr id="186373" name="Text Box 5"/>
          <p:cNvSpPr txBox="1">
            <a:spLocks noChangeArrowheads="1"/>
          </p:cNvSpPr>
          <p:nvPr/>
        </p:nvSpPr>
        <p:spPr bwMode="auto">
          <a:xfrm>
            <a:off x="4495800" y="4572000"/>
            <a:ext cx="4175125" cy="4953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/>
              <a:t>tearDown() is run after </a:t>
            </a:r>
            <a:r>
              <a:rPr lang="en-US" i="1"/>
              <a:t>each</a:t>
            </a:r>
            <a:r>
              <a:rPr lang="en-US"/>
              <a:t> test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Grouping Tests with @xTest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495800"/>
          </a:xfrm>
        </p:spPr>
        <p:txBody>
          <a:bodyPr/>
          <a:lstStyle/>
          <a:p>
            <a:r>
              <a:rPr lang="en-US"/>
              <a:t>Some tests run fast, others don’t</a:t>
            </a:r>
          </a:p>
          <a:p>
            <a:pPr lvl="1"/>
            <a:r>
              <a:rPr lang="en-US"/>
              <a:t>You can separate them with @SmallTest, @MediumTest, @LargeTest</a:t>
            </a:r>
          </a:p>
        </p:txBody>
      </p:sp>
      <p:sp>
        <p:nvSpPr>
          <p:cNvPr id="190468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534400" cy="403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r>
              <a:rPr lang="en-US" sz="1800" b="1">
                <a:latin typeface="Arial" charset="0"/>
              </a:rPr>
              <a:t>public</a:t>
            </a:r>
            <a:r>
              <a:rPr lang="en-US" sz="1800">
                <a:latin typeface="Arial" charset="0"/>
              </a:rPr>
              <a:t> </a:t>
            </a:r>
            <a:r>
              <a:rPr lang="en-US" sz="1800" b="1">
                <a:latin typeface="Arial" charset="0"/>
              </a:rPr>
              <a:t>class</a:t>
            </a:r>
            <a:r>
              <a:rPr lang="en-US" sz="1800">
                <a:latin typeface="Arial" charset="0"/>
              </a:rPr>
              <a:t> JokeTest </a:t>
            </a:r>
            <a:r>
              <a:rPr lang="en-US" sz="1800" b="1">
                <a:latin typeface="Arial" charset="0"/>
              </a:rPr>
              <a:t>extends</a:t>
            </a:r>
            <a:r>
              <a:rPr lang="en-US" sz="1800">
                <a:latin typeface="Arial" charset="0"/>
              </a:rPr>
              <a:t> TestCase {</a:t>
            </a:r>
          </a:p>
          <a:p>
            <a:pPr marL="342900" indent="-342900"/>
            <a:endParaRPr lang="en-US" sz="1800">
              <a:latin typeface="Arial" charset="0"/>
            </a:endParaRPr>
          </a:p>
          <a:p>
            <a:pPr marL="342900" indent="-342900"/>
            <a:r>
              <a:rPr lang="en-US" sz="1800" b="1">
                <a:latin typeface="Arial" charset="0"/>
              </a:rPr>
              <a:t>@SmallTest</a:t>
            </a:r>
          </a:p>
          <a:p>
            <a:pPr marL="342900" indent="-342900"/>
            <a:r>
              <a:rPr lang="en-US" sz="1800">
                <a:latin typeface="Arial" charset="0"/>
              </a:rPr>
              <a:t>/**</a:t>
            </a:r>
          </a:p>
          <a:p>
            <a:pPr marL="342900" indent="-342900"/>
            <a:r>
              <a:rPr lang="en-US" sz="1800">
                <a:latin typeface="Arial" charset="0"/>
              </a:rPr>
              <a:t> * Test Default Constructor</a:t>
            </a:r>
          </a:p>
          <a:p>
            <a:pPr marL="342900" indent="-342900"/>
            <a:r>
              <a:rPr lang="en-US" sz="1800">
                <a:latin typeface="Arial" charset="0"/>
              </a:rPr>
              <a:t> */</a:t>
            </a:r>
          </a:p>
          <a:p>
            <a:pPr marL="342900" indent="-342900"/>
            <a:r>
              <a:rPr lang="en-US" sz="1800" b="1">
                <a:latin typeface="Arial" charset="0"/>
              </a:rPr>
              <a:t>  public</a:t>
            </a:r>
            <a:r>
              <a:rPr lang="en-US" sz="1800">
                <a:latin typeface="Arial" charset="0"/>
              </a:rPr>
              <a:t> </a:t>
            </a:r>
            <a:r>
              <a:rPr lang="en-US" sz="1800" b="1">
                <a:latin typeface="Arial" charset="0"/>
              </a:rPr>
              <a:t>void</a:t>
            </a:r>
            <a:r>
              <a:rPr lang="en-US" sz="1800">
                <a:latin typeface="Arial" charset="0"/>
              </a:rPr>
              <a:t> testJoke() {</a:t>
            </a:r>
          </a:p>
          <a:p>
            <a:pPr marL="342900" indent="-342900"/>
            <a:r>
              <a:rPr lang="en-US" sz="1800">
                <a:latin typeface="Arial" charset="0"/>
              </a:rPr>
              <a:t>     Joke joke = </a:t>
            </a:r>
            <a:r>
              <a:rPr lang="en-US" sz="1800" b="1">
                <a:latin typeface="Arial" charset="0"/>
              </a:rPr>
              <a:t>new</a:t>
            </a:r>
            <a:r>
              <a:rPr lang="en-US" sz="1800">
                <a:latin typeface="Arial" charset="0"/>
              </a:rPr>
              <a:t> Joke();</a:t>
            </a:r>
          </a:p>
          <a:p>
            <a:pPr marL="342900" indent="-342900"/>
            <a:r>
              <a:rPr lang="en-US" sz="1800" i="1">
                <a:latin typeface="Arial" charset="0"/>
              </a:rPr>
              <a:t>     assertTrue</a:t>
            </a:r>
            <a:r>
              <a:rPr lang="en-US" sz="1800">
                <a:latin typeface="Arial" charset="0"/>
              </a:rPr>
              <a:t>("m_strJoke should be initialized to \"\".", joke.getJoke().equals(""));</a:t>
            </a:r>
          </a:p>
          <a:p>
            <a:pPr marL="342900" indent="-342900"/>
            <a:r>
              <a:rPr lang="en-US" sz="1800" i="1">
                <a:latin typeface="Arial" charset="0"/>
              </a:rPr>
              <a:t>     assertTrue</a:t>
            </a:r>
            <a:r>
              <a:rPr lang="en-US" sz="1800">
                <a:latin typeface="Arial" charset="0"/>
              </a:rPr>
              <a:t>("m_strAuthorName should be initialized to \"\".",     </a:t>
            </a:r>
          </a:p>
          <a:p>
            <a:pPr marL="342900" indent="-342900"/>
            <a:r>
              <a:rPr lang="en-US" sz="1800">
                <a:latin typeface="Arial" charset="0"/>
              </a:rPr>
              <a:t>                        joke.getAuthor().equals(""));</a:t>
            </a:r>
          </a:p>
          <a:p>
            <a:pPr marL="342900" indent="-342900"/>
            <a:r>
              <a:rPr lang="en-US" sz="1800" i="1">
                <a:latin typeface="Arial" charset="0"/>
              </a:rPr>
              <a:t>     assertEquals</a:t>
            </a:r>
            <a:r>
              <a:rPr lang="en-US" sz="1800">
                <a:latin typeface="Arial" charset="0"/>
              </a:rPr>
              <a:t>("m_nRating should be initialized to Joke.UNRATED.", </a:t>
            </a:r>
          </a:p>
          <a:p>
            <a:pPr marL="342900" indent="-342900"/>
            <a:r>
              <a:rPr lang="en-US" sz="1800">
                <a:latin typeface="Arial" charset="0"/>
              </a:rPr>
              <a:t>                        Joke.</a:t>
            </a:r>
            <a:r>
              <a:rPr lang="en-US" sz="1800" i="1">
                <a:latin typeface="Arial" charset="0"/>
              </a:rPr>
              <a:t>UNRATED</a:t>
            </a:r>
            <a:r>
              <a:rPr lang="en-US" sz="1800">
                <a:latin typeface="Arial" charset="0"/>
              </a:rPr>
              <a:t>, joke.getRating());</a:t>
            </a:r>
          </a:p>
          <a:p>
            <a:pPr marL="342900" indent="-342900"/>
            <a:r>
              <a:rPr lang="en-US" sz="1800">
                <a:latin typeface="Arial" charset="0"/>
              </a:rPr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Running Tests with @xTest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8458200" cy="4495800"/>
          </a:xfrm>
        </p:spPr>
        <p:txBody>
          <a:bodyPr/>
          <a:lstStyle/>
          <a:p>
            <a:r>
              <a:rPr lang="en-US"/>
              <a:t>Run the tests with adb from the command line</a:t>
            </a:r>
          </a:p>
          <a:p>
            <a:pPr lvl="1"/>
            <a:r>
              <a:rPr lang="en-US"/>
              <a:t>http://developer.android.com/reference/android/test/InstrumentationTestRunner.html</a:t>
            </a:r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534400" cy="3276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/>
            <a:r>
              <a:rPr lang="en-US" sz="1800" dirty="0">
                <a:latin typeface="Arial" charset="0"/>
              </a:rPr>
              <a:t>C:\</a:t>
            </a:r>
            <a:r>
              <a:rPr lang="en-US" sz="1800" dirty="0" err="1">
                <a:latin typeface="Arial" charset="0"/>
              </a:rPr>
              <a:t>adb</a:t>
            </a:r>
            <a:r>
              <a:rPr lang="en-US" sz="1800" dirty="0">
                <a:latin typeface="Arial" charset="0"/>
              </a:rPr>
              <a:t> shell am instrument -</a:t>
            </a:r>
            <a:r>
              <a:rPr lang="en-US" sz="1800" dirty="0" err="1">
                <a:latin typeface="Arial" charset="0"/>
              </a:rPr>
              <a:t>w</a:t>
            </a:r>
            <a:r>
              <a:rPr lang="en-US" sz="1800" dirty="0">
                <a:latin typeface="Arial" charset="0"/>
              </a:rPr>
              <a:t> -</a:t>
            </a:r>
            <a:r>
              <a:rPr lang="en-US" sz="1800" dirty="0" err="1">
                <a:latin typeface="Arial" charset="0"/>
              </a:rPr>
              <a:t>e</a:t>
            </a:r>
            <a:r>
              <a:rPr lang="en-US" sz="1800" dirty="0">
                <a:latin typeface="Arial" charset="0"/>
              </a:rPr>
              <a:t> size small edu.calpoly.android.lab4/android.test.InstrumentationTestRunner</a:t>
            </a:r>
          </a:p>
          <a:p>
            <a:pPr marL="342900" indent="-342900"/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endParaRPr lang="en-US" sz="1800" dirty="0">
              <a:latin typeface="Arial" charset="0"/>
            </a:endParaRPr>
          </a:p>
          <a:p>
            <a:pPr marL="342900" indent="-342900"/>
            <a:r>
              <a:rPr lang="en-US" sz="1800" dirty="0">
                <a:latin typeface="Arial" charset="0"/>
              </a:rPr>
              <a:t>edu.calpoly.android.lab4.tests.dflt.JokeCursorAdapterTest:....</a:t>
            </a:r>
          </a:p>
          <a:p>
            <a:pPr marL="342900" indent="-342900"/>
            <a:r>
              <a:rPr lang="en-US" sz="1800" dirty="0">
                <a:latin typeface="Arial" charset="0"/>
              </a:rPr>
              <a:t>edu.calpoly.android.lab4.tests.dflt.JokeTest:.........</a:t>
            </a:r>
          </a:p>
          <a:p>
            <a:pPr marL="342900" indent="-342900"/>
            <a:r>
              <a:rPr lang="en-US" sz="1800" dirty="0">
                <a:latin typeface="Arial" charset="0"/>
              </a:rPr>
              <a:t>Test results for </a:t>
            </a:r>
            <a:r>
              <a:rPr lang="en-US" sz="1800" dirty="0" err="1">
                <a:latin typeface="Arial" charset="0"/>
              </a:rPr>
              <a:t>InstrumentationTestRunner</a:t>
            </a:r>
            <a:r>
              <a:rPr lang="en-US" sz="1800" dirty="0">
                <a:latin typeface="Arial" charset="0"/>
              </a:rPr>
              <a:t>=.............</a:t>
            </a:r>
          </a:p>
          <a:p>
            <a:pPr marL="342900" indent="-342900"/>
            <a:r>
              <a:rPr lang="en-US" sz="1800" dirty="0">
                <a:latin typeface="Arial" charset="0"/>
              </a:rPr>
              <a:t>Time: 1.975</a:t>
            </a:r>
          </a:p>
          <a:p>
            <a:pPr marL="342900" indent="-342900"/>
            <a:r>
              <a:rPr lang="en-US" sz="1800" dirty="0">
                <a:latin typeface="Arial" charset="0"/>
              </a:rPr>
              <a:t/>
            </a:r>
            <a:br>
              <a:rPr lang="en-US" sz="1800" dirty="0">
                <a:latin typeface="Arial" charset="0"/>
              </a:rPr>
            </a:br>
            <a:endParaRPr lang="en-US" sz="1800" dirty="0">
              <a:latin typeface="Arial" charset="0"/>
            </a:endParaRPr>
          </a:p>
          <a:p>
            <a:pPr marL="342900" indent="-342900"/>
            <a:r>
              <a:rPr lang="en-US" sz="1800" dirty="0">
                <a:latin typeface="Arial" charset="0"/>
              </a:rPr>
              <a:t>OK (13 tests)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 sz="3600"/>
              <a:t>TDD in Software Development Lifecycle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6" name="Picture 4" descr="TDDFlo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981200"/>
            <a:ext cx="8763000" cy="343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What is Test-Driven Development?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700" y="2619375"/>
            <a:ext cx="7340600" cy="3705225"/>
          </a:xfrm>
        </p:spPr>
        <p:txBody>
          <a:bodyPr/>
          <a:lstStyle/>
          <a:p>
            <a:r>
              <a:rPr lang="en-US"/>
              <a:t>TDD is a design (and testing) approach involving short, rapid iterations of </a:t>
            </a:r>
          </a:p>
          <a:p>
            <a:endParaRPr lang="en-US"/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1054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latin typeface="Arial" charset="0"/>
              </a:rPr>
              <a:t>Refactor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5146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latin typeface="Arial" charset="0"/>
              </a:rPr>
              <a:t>Unit Test</a:t>
            </a:r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4876800" y="4191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3810000" y="3962400"/>
            <a:ext cx="1066800" cy="45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1800">
                <a:latin typeface="Arial" charset="0"/>
              </a:rPr>
              <a:t>Code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3581400" y="4191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5305" name="AutoShape 9"/>
          <p:cNvCxnSpPr>
            <a:cxnSpLocks noChangeShapeType="1"/>
            <a:stCxn id="55300" idx="3"/>
            <a:endCxn id="55301" idx="1"/>
          </p:cNvCxnSpPr>
          <p:nvPr/>
        </p:nvCxnSpPr>
        <p:spPr bwMode="auto">
          <a:xfrm flipH="1">
            <a:off x="2514600" y="4191000"/>
            <a:ext cx="3657600" cy="1588"/>
          </a:xfrm>
          <a:prstGeom prst="curvedConnector5">
            <a:avLst>
              <a:gd name="adj1" fmla="val -6250"/>
              <a:gd name="adj2" fmla="val 29600000"/>
              <a:gd name="adj3" fmla="val 106250"/>
            </a:avLst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55306" name="AutoShape 10"/>
          <p:cNvSpPr>
            <a:spLocks noChangeArrowheads="1"/>
          </p:cNvSpPr>
          <p:nvPr/>
        </p:nvSpPr>
        <p:spPr bwMode="auto">
          <a:xfrm>
            <a:off x="609600" y="5257800"/>
            <a:ext cx="6019800" cy="762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Forces programmer to consider use of a method </a:t>
            </a:r>
          </a:p>
          <a:p>
            <a:pPr algn="ctr"/>
            <a:r>
              <a:rPr lang="en-US"/>
              <a:t>before implementation of the method</a:t>
            </a:r>
          </a:p>
        </p:txBody>
      </p:sp>
      <p:sp>
        <p:nvSpPr>
          <p:cNvPr id="55307" name="Line 11"/>
          <p:cNvSpPr>
            <a:spLocks noChangeShapeType="1"/>
          </p:cNvSpPr>
          <p:nvPr/>
        </p:nvSpPr>
        <p:spPr bwMode="auto">
          <a:xfrm flipV="1">
            <a:off x="2971800" y="4419600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308" name="AutoShape 12"/>
          <p:cNvSpPr>
            <a:spLocks noChangeArrowheads="1"/>
          </p:cNvSpPr>
          <p:nvPr/>
        </p:nvSpPr>
        <p:spPr bwMode="auto">
          <a:xfrm>
            <a:off x="1295400" y="3048000"/>
            <a:ext cx="3505200" cy="533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/>
              <a:t>Unit tests are automated</a:t>
            </a:r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>
            <a:off x="3048000" y="3581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 animBg="1"/>
      <p:bldP spid="55302" grpId="0" animBg="1"/>
      <p:bldP spid="55303" grpId="0" animBg="1"/>
      <p:bldP spid="55304" grpId="0" animBg="1"/>
      <p:bldP spid="55306" grpId="0" animBg="1"/>
      <p:bldP spid="55307" grpId="0" animBg="1"/>
      <p:bldP spid="55308" grpId="0" animBg="1"/>
      <p:bldP spid="553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Android provides a few precious tools for that:</a:t>
            </a:r>
          </a:p>
          <a:p>
            <a:pPr lvl="1" algn="l" rtl="0"/>
            <a:r>
              <a:rPr lang="en-US" dirty="0" smtClean="0"/>
              <a:t>DDMS.</a:t>
            </a:r>
          </a:p>
          <a:p>
            <a:pPr lvl="1" algn="l" rtl="0"/>
            <a:r>
              <a:rPr lang="en-US" dirty="0" err="1" smtClean="0"/>
              <a:t>Logcat</a:t>
            </a:r>
            <a:r>
              <a:rPr lang="en-US" dirty="0" smtClean="0"/>
              <a:t>.</a:t>
            </a:r>
          </a:p>
          <a:p>
            <a:pPr lvl="1" algn="l" rtl="0"/>
            <a:r>
              <a:rPr lang="en-US" dirty="0" smtClean="0"/>
              <a:t>Hierarchy viewer.</a:t>
            </a:r>
          </a:p>
          <a:p>
            <a:pPr lvl="1" algn="l" rtl="0"/>
            <a:r>
              <a:rPr lang="en-US" dirty="0" smtClean="0"/>
              <a:t>Monkey &amp; monkey runner.</a:t>
            </a:r>
            <a:endParaRPr lang="he-IL" dirty="0"/>
          </a:p>
        </p:txBody>
      </p:sp>
      <p:sp>
        <p:nvSpPr>
          <p:cNvPr id="5" name="כותרת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Android debug tools.</a:t>
            </a:r>
            <a:endParaRPr lang="he-IL" b="1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428039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Refactoring?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Changing the </a:t>
            </a:r>
            <a:r>
              <a:rPr lang="en-US" i="1"/>
              <a:t>structure</a:t>
            </a:r>
            <a:r>
              <a:rPr lang="en-US"/>
              <a:t> of the code without changing its </a:t>
            </a:r>
            <a:r>
              <a:rPr lang="en-US" i="1"/>
              <a:t>behavior</a:t>
            </a:r>
          </a:p>
          <a:p>
            <a:pPr lvl="1"/>
            <a:r>
              <a:rPr lang="en-US"/>
              <a:t>Example refactorings:</a:t>
            </a:r>
          </a:p>
          <a:p>
            <a:pPr lvl="2"/>
            <a:r>
              <a:rPr lang="en-US"/>
              <a:t>Rename</a:t>
            </a:r>
          </a:p>
          <a:p>
            <a:pPr lvl="2"/>
            <a:r>
              <a:rPr lang="en-US"/>
              <a:t>Extract method/extract interface</a:t>
            </a:r>
          </a:p>
          <a:p>
            <a:pPr lvl="2"/>
            <a:r>
              <a:rPr lang="en-US"/>
              <a:t>Inline</a:t>
            </a:r>
          </a:p>
          <a:p>
            <a:pPr lvl="2"/>
            <a:r>
              <a:rPr lang="en-US"/>
              <a:t>Pull up/Push down</a:t>
            </a:r>
          </a:p>
          <a:p>
            <a:r>
              <a:rPr lang="en-US"/>
              <a:t>Some IDE’s (e.g. Eclipse) include automated refactorings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0263" y="457200"/>
            <a:ext cx="7340600" cy="1143000"/>
          </a:xfrm>
        </p:spPr>
        <p:txBody>
          <a:bodyPr/>
          <a:lstStyle/>
          <a:p>
            <a:r>
              <a:rPr lang="en-US"/>
              <a:t>Test-Driven Development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382000" cy="5715000"/>
          </a:xfrm>
        </p:spPr>
        <p:txBody>
          <a:bodyPr/>
          <a:lstStyle/>
          <a:p>
            <a:r>
              <a:rPr lang="en-US" b="1" dirty="0"/>
              <a:t>Short introduction</a:t>
            </a:r>
            <a:r>
              <a:rPr lang="en-US" b="1" baseline="30000" dirty="0"/>
              <a:t>1</a:t>
            </a:r>
          </a:p>
          <a:p>
            <a:pPr lvl="1"/>
            <a:r>
              <a:rPr lang="en-US" dirty="0"/>
              <a:t>Test-driven development (TDD) is the craft of producing automated tests for production code, and using that process to </a:t>
            </a:r>
            <a:r>
              <a:rPr lang="en-US" i="1" dirty="0">
                <a:solidFill>
                  <a:srgbClr val="CC0000"/>
                </a:solidFill>
              </a:rPr>
              <a:t>drive design</a:t>
            </a:r>
            <a:r>
              <a:rPr lang="en-US" dirty="0"/>
              <a:t> and </a:t>
            </a:r>
            <a:r>
              <a:rPr lang="en-US" i="1" dirty="0">
                <a:solidFill>
                  <a:srgbClr val="CC0000"/>
                </a:solidFill>
              </a:rPr>
              <a:t>programming</a:t>
            </a:r>
            <a:r>
              <a:rPr lang="en-US" dirty="0"/>
              <a:t>. For every tiny bit of functionality in the production code, you </a:t>
            </a:r>
            <a:r>
              <a:rPr lang="en-US" u="sng" dirty="0"/>
              <a:t>first develop a test</a:t>
            </a:r>
            <a:r>
              <a:rPr lang="en-US" dirty="0"/>
              <a:t> that specifies and validates what the code will do. You </a:t>
            </a:r>
            <a:r>
              <a:rPr lang="en-US" u="sng" dirty="0"/>
              <a:t>then produce exactly as much code</a:t>
            </a:r>
            <a:r>
              <a:rPr lang="en-US" dirty="0"/>
              <a:t> as will enable that test to pass. Then you </a:t>
            </a:r>
            <a:r>
              <a:rPr lang="en-US" u="sng" dirty="0" err="1"/>
              <a:t>refactor</a:t>
            </a:r>
            <a:r>
              <a:rPr lang="en-US" dirty="0"/>
              <a:t> (simplify and clarify) both the production code and the test code. </a:t>
            </a:r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r>
              <a:rPr lang="en-US" sz="1600" dirty="0"/>
              <a:t>            1. </a:t>
            </a:r>
            <a:r>
              <a:rPr lang="en-US" sz="1600" dirty="0" err="1"/>
              <a:t>http://www.agilealliance.org/programs/roadmaps/Roadmap/tdd/tdd_index.htm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Some Types of Testing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839200" cy="4953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Unit Testing  		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Testing individual units (typically methods)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White/Clear-box testing performed by original programmer</a:t>
            </a:r>
          </a:p>
          <a:p>
            <a:pPr>
              <a:lnSpc>
                <a:spcPct val="90000"/>
              </a:lnSpc>
            </a:pPr>
            <a:r>
              <a:rPr lang="en-US" sz="2800"/>
              <a:t>Integration and Functional Testing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Testing interactions of units and testing use cases</a:t>
            </a:r>
          </a:p>
          <a:p>
            <a:pPr>
              <a:lnSpc>
                <a:spcPct val="90000"/>
              </a:lnSpc>
            </a:pPr>
            <a:r>
              <a:rPr lang="en-US" sz="2800"/>
              <a:t>Regression Testing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Testing previously tested components after changes</a:t>
            </a:r>
          </a:p>
          <a:p>
            <a:pPr>
              <a:lnSpc>
                <a:spcPct val="90000"/>
              </a:lnSpc>
            </a:pPr>
            <a:r>
              <a:rPr lang="en-US" sz="2800"/>
              <a:t>Stress/Load/Performance Testing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How many transactions/users/events/… can the system handle?</a:t>
            </a:r>
          </a:p>
          <a:p>
            <a:pPr>
              <a:lnSpc>
                <a:spcPct val="90000"/>
              </a:lnSpc>
            </a:pPr>
            <a:r>
              <a:rPr lang="en-US" sz="2800"/>
              <a:t>Acceptance Testing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Does the system do what the customer wants?</a:t>
            </a:r>
          </a:p>
        </p:txBody>
      </p:sp>
      <p:sp>
        <p:nvSpPr>
          <p:cNvPr id="78852" name="AutoShape 4"/>
          <p:cNvSpPr>
            <a:spLocks noChangeArrowheads="1"/>
          </p:cNvSpPr>
          <p:nvPr/>
        </p:nvSpPr>
        <p:spPr bwMode="auto">
          <a:xfrm>
            <a:off x="609600" y="1371600"/>
            <a:ext cx="21336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6553200" y="1371600"/>
            <a:ext cx="2411413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TDD focuses here</a:t>
            </a:r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 flipH="1">
            <a:off x="2743200" y="1600200"/>
            <a:ext cx="381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5" name="AutoShape 7"/>
          <p:cNvSpPr>
            <a:spLocks noChangeArrowheads="1"/>
          </p:cNvSpPr>
          <p:nvPr/>
        </p:nvSpPr>
        <p:spPr bwMode="auto">
          <a:xfrm>
            <a:off x="685800" y="2667000"/>
            <a:ext cx="54864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6" name="AutoShape 8"/>
          <p:cNvSpPr>
            <a:spLocks noChangeArrowheads="1"/>
          </p:cNvSpPr>
          <p:nvPr/>
        </p:nvSpPr>
        <p:spPr bwMode="auto">
          <a:xfrm>
            <a:off x="685800" y="3505200"/>
            <a:ext cx="3200400" cy="457200"/>
          </a:xfrm>
          <a:prstGeom prst="roundRect">
            <a:avLst>
              <a:gd name="adj" fmla="val 16667"/>
            </a:avLst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6477000" y="2657475"/>
            <a:ext cx="2436813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and may help here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6477000" y="3495675"/>
            <a:ext cx="1235075" cy="4667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and here</a:t>
            </a:r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 flipH="1">
            <a:off x="6172200" y="2895600"/>
            <a:ext cx="304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0" name="Line 12"/>
          <p:cNvSpPr>
            <a:spLocks noChangeShapeType="1"/>
          </p:cNvSpPr>
          <p:nvPr/>
        </p:nvSpPr>
        <p:spPr bwMode="auto">
          <a:xfrm flipH="1">
            <a:off x="3886200" y="3733800"/>
            <a:ext cx="2590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3" grpId="0" animBg="1"/>
      <p:bldP spid="78854" grpId="0" animBg="1"/>
      <p:bldP spid="78855" grpId="0" animBg="1"/>
      <p:bldP spid="78856" grpId="0" animBg="1"/>
      <p:bldP spid="78857" grpId="0" animBg="1"/>
      <p:bldP spid="78858" grpId="0" animBg="1"/>
      <p:bldP spid="78859" grpId="0" animBg="1"/>
      <p:bldP spid="7886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TDD Misconceptions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00963" cy="4343400"/>
          </a:xfrm>
        </p:spPr>
        <p:txBody>
          <a:bodyPr/>
          <a:lstStyle/>
          <a:p>
            <a:r>
              <a:rPr lang="en-US"/>
              <a:t>There are many misconceptions about TDD</a:t>
            </a:r>
          </a:p>
          <a:p>
            <a:r>
              <a:rPr lang="en-US"/>
              <a:t>They probably stem from the fact that the first word in TDD is “Test”</a:t>
            </a:r>
          </a:p>
          <a:p>
            <a:r>
              <a:rPr lang="en-US"/>
              <a:t>TDD is </a:t>
            </a:r>
            <a:r>
              <a:rPr lang="en-US" b="1"/>
              <a:t>not about testing</a:t>
            </a:r>
            <a:r>
              <a:rPr lang="en-US"/>
              <a:t>,                        TDD is about </a:t>
            </a:r>
            <a:r>
              <a:rPr lang="en-US" b="1"/>
              <a:t>design</a:t>
            </a:r>
          </a:p>
          <a:p>
            <a:pPr lvl="1"/>
            <a:r>
              <a:rPr lang="en-US"/>
              <a:t>Automated tests are just a nice side effect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Functional Testing</a:t>
            </a: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ActivityInstrumentationTestCase2</a:t>
            </a:r>
          </a:p>
          <a:p>
            <a:pPr lvl="1">
              <a:lnSpc>
                <a:spcPct val="90000"/>
              </a:lnSpc>
            </a:pPr>
            <a:r>
              <a:rPr lang="en-US"/>
              <a:t>Allows us to create/start an Activity</a:t>
            </a:r>
          </a:p>
          <a:p>
            <a:pPr lvl="1">
              <a:lnSpc>
                <a:spcPct val="90000"/>
              </a:lnSpc>
            </a:pPr>
            <a:r>
              <a:rPr lang="en-US"/>
              <a:t>Get Views from the Activity (e.g. Buttons)</a:t>
            </a:r>
          </a:p>
          <a:p>
            <a:pPr lvl="1">
              <a:lnSpc>
                <a:spcPct val="90000"/>
              </a:lnSpc>
            </a:pPr>
            <a:r>
              <a:rPr lang="en-US"/>
              <a:t>Run things on the UI thread (e.g. click Buttons)</a:t>
            </a:r>
          </a:p>
          <a:p>
            <a:pPr lvl="1">
              <a:lnSpc>
                <a:spcPct val="90000"/>
              </a:lnSpc>
            </a:pPr>
            <a:r>
              <a:rPr lang="en-US"/>
              <a:t>Perform asserts in JUnit</a:t>
            </a:r>
          </a:p>
          <a:p>
            <a:pPr>
              <a:lnSpc>
                <a:spcPct val="90000"/>
              </a:lnSpc>
            </a:pPr>
            <a:r>
              <a:rPr lang="en-US"/>
              <a:t>Other options</a:t>
            </a:r>
          </a:p>
          <a:p>
            <a:pPr lvl="1">
              <a:lnSpc>
                <a:spcPct val="90000"/>
              </a:lnSpc>
            </a:pPr>
            <a:r>
              <a:rPr lang="en-US"/>
              <a:t>http://code.google.com/p/autoandroid/</a:t>
            </a:r>
          </a:p>
          <a:p>
            <a:pPr lvl="1">
              <a:lnSpc>
                <a:spcPct val="90000"/>
              </a:lnSpc>
            </a:pPr>
            <a:r>
              <a:rPr lang="en-US"/>
              <a:t>Formerly Positron</a:t>
            </a:r>
          </a:p>
          <a:p>
            <a:pPr lvl="2">
              <a:lnSpc>
                <a:spcPct val="90000"/>
              </a:lnSpc>
            </a:pPr>
            <a:r>
              <a:rPr lang="en-US"/>
              <a:t>Android + Selenium = Positron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Monkey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Random stress testing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From http://d.android.com/guide/developing/tools/monkey.html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When the Monkey runs, it generates events and sends them to the system. It also </a:t>
            </a:r>
            <a:r>
              <a:rPr lang="en-US" sz="2000" i="1"/>
              <a:t>watches</a:t>
            </a:r>
            <a:r>
              <a:rPr lang="en-US" sz="2000"/>
              <a:t> the system under test and looks for three conditions, which it treats specially: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If you have constrained the Monkey to run in one or more specific packages, it watches for attempts to navigate to any other packages, and blocks them. 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If your application crashes or receives any sort of unhandled exception, the Monkey will stop and report the error. 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If your application generates an </a:t>
            </a:r>
            <a:r>
              <a:rPr lang="en-US" sz="1800" i="1"/>
              <a:t>application not responding</a:t>
            </a:r>
            <a:r>
              <a:rPr lang="en-US" sz="1800"/>
              <a:t> error, the Monkey will stop and report the error. 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304800" y="5638800"/>
            <a:ext cx="8839200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/>
              <a:t>adb shell monkey -p edu.calpoly.lab2 -v 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TDD and Android Resources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Android SDK documentation</a:t>
            </a:r>
          </a:p>
          <a:p>
            <a:pPr lvl="1">
              <a:lnSpc>
                <a:spcPct val="90000"/>
              </a:lnSpc>
            </a:pPr>
            <a:r>
              <a:rPr lang="en-US" sz="2400" dirty="0" err="1"/>
              <a:t>http://developer.android.com/reference/junit/framework/TestCase.html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800" dirty="0"/>
              <a:t>Tutorial: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err="1" smtClean="0"/>
              <a:t>http://mobile.tutsplus.com/tutorials/android/android-sdk-junit-testing/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כותרת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dirty="0" smtClean="0"/>
              <a:t>Android debug tools – </a:t>
            </a:r>
            <a:r>
              <a:rPr lang="en-US" b="1" dirty="0" smtClean="0"/>
              <a:t>DDMS.</a:t>
            </a:r>
            <a:endParaRPr lang="he-IL" b="1" dirty="0"/>
          </a:p>
        </p:txBody>
      </p:sp>
      <p:sp>
        <p:nvSpPr>
          <p:cNvPr id="6" name="מציין מיקום תוכן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dirty="0" smtClean="0"/>
              <a:t>The “</a:t>
            </a:r>
            <a:r>
              <a:rPr lang="en-US" dirty="0" err="1" smtClean="0"/>
              <a:t>Dalvik</a:t>
            </a:r>
            <a:r>
              <a:rPr lang="en-US" dirty="0" smtClean="0"/>
              <a:t> </a:t>
            </a:r>
            <a:r>
              <a:rPr lang="en-US" dirty="0"/>
              <a:t>Debug Monitor Server (DDMS)</a:t>
            </a:r>
            <a:r>
              <a:rPr lang="en-US" dirty="0" smtClean="0"/>
              <a:t>” is: </a:t>
            </a:r>
          </a:p>
          <a:p>
            <a:pPr algn="l" rtl="0"/>
            <a:r>
              <a:rPr lang="en-US" sz="2800" dirty="0" smtClean="0"/>
              <a:t>A </a:t>
            </a:r>
            <a:r>
              <a:rPr lang="en-US" sz="2800" dirty="0"/>
              <a:t>debugging </a:t>
            </a:r>
            <a:r>
              <a:rPr lang="en-US" sz="2800" dirty="0" smtClean="0"/>
              <a:t>tool that provides: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Port forwarding services.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Screen capture.</a:t>
            </a:r>
            <a:endParaRPr lang="en-US" sz="2800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/>
              <a:t> thread and heap </a:t>
            </a:r>
            <a:r>
              <a:rPr lang="en-US" sz="2800" dirty="0" smtClean="0"/>
              <a:t>information.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/>
              <a:t> </a:t>
            </a:r>
            <a:r>
              <a:rPr lang="en-US" sz="2800" dirty="0" err="1"/>
              <a:t>L</a:t>
            </a:r>
            <a:r>
              <a:rPr lang="en-US" sz="2800" dirty="0" err="1" smtClean="0"/>
              <a:t>ogcat</a:t>
            </a:r>
            <a:r>
              <a:rPr lang="en-US" sz="2800" dirty="0" smtClean="0"/>
              <a:t> and process logging.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Mobile data spoofing (location, calls and SMS)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Memory dump.</a:t>
            </a:r>
          </a:p>
          <a:p>
            <a:pPr marL="514350" indent="-514350" algn="l" rtl="0">
              <a:buFont typeface="+mj-lt"/>
              <a:buAutoNum type="arabicPeriod"/>
            </a:pPr>
            <a:endParaRPr lang="he-IL" sz="2800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6540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כותרת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Android debug tools – </a:t>
            </a:r>
            <a:r>
              <a:rPr lang="en-US" b="1" dirty="0" smtClean="0"/>
              <a:t>DDMS.</a:t>
            </a:r>
            <a:endParaRPr lang="he-IL" b="1" dirty="0"/>
          </a:p>
        </p:txBody>
      </p:sp>
      <p:pic>
        <p:nvPicPr>
          <p:cNvPr id="5" name="Picture 2" descr="http://developer.android.com/images/debug-ddm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967740" y="1467923"/>
            <a:ext cx="7109460" cy="5542477"/>
          </a:xfrm>
          <a:prstGeom prst="rect">
            <a:avLst/>
          </a:prstGeom>
          <a:noFill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7223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3000" dirty="0"/>
              <a:t>A</a:t>
            </a:r>
            <a:r>
              <a:rPr lang="en-US" sz="3000" dirty="0" smtClean="0"/>
              <a:t> </a:t>
            </a:r>
            <a:r>
              <a:rPr lang="en-US" sz="3000" dirty="0"/>
              <a:t>mechanism for collecting and viewing system debug output</a:t>
            </a:r>
            <a:r>
              <a:rPr lang="en-US" sz="3000" dirty="0" smtClean="0"/>
              <a:t>.</a:t>
            </a:r>
          </a:p>
          <a:p>
            <a:pPr algn="l" rtl="0"/>
            <a:r>
              <a:rPr lang="en-US" sz="3000" dirty="0" smtClean="0"/>
              <a:t>Filter levels:</a:t>
            </a:r>
          </a:p>
          <a:p>
            <a:pPr lvl="1" algn="l" rtl="0"/>
            <a:r>
              <a:rPr lang="en-US" sz="2600" dirty="0"/>
              <a:t>V — Verbose (lowest priority)</a:t>
            </a:r>
          </a:p>
          <a:p>
            <a:pPr lvl="1" algn="l" rtl="0"/>
            <a:r>
              <a:rPr lang="en-US" sz="2600" dirty="0"/>
              <a:t>D — Debug</a:t>
            </a:r>
          </a:p>
          <a:p>
            <a:pPr lvl="1" algn="l" rtl="0"/>
            <a:r>
              <a:rPr lang="en-US" sz="2600" dirty="0"/>
              <a:t>I — Info</a:t>
            </a:r>
          </a:p>
          <a:p>
            <a:pPr lvl="1" algn="l" rtl="0"/>
            <a:r>
              <a:rPr lang="en-US" sz="2600" dirty="0"/>
              <a:t>W — Warning</a:t>
            </a:r>
          </a:p>
          <a:p>
            <a:pPr lvl="1" algn="l" rtl="0"/>
            <a:r>
              <a:rPr lang="en-US" sz="2600" dirty="0"/>
              <a:t>E — </a:t>
            </a:r>
            <a:r>
              <a:rPr lang="en-US" sz="2600" dirty="0" smtClean="0"/>
              <a:t>Error</a:t>
            </a:r>
          </a:p>
          <a:p>
            <a:pPr algn="l" rtl="0"/>
            <a:r>
              <a:rPr lang="en-US" sz="3000" dirty="0" smtClean="0"/>
              <a:t>Invoke logs with a custom TAG in your app to monitor its operation:</a:t>
            </a:r>
          </a:p>
          <a:p>
            <a:pPr marL="0" indent="0" algn="l" rtl="0">
              <a:buNone/>
            </a:pPr>
            <a:endParaRPr lang="en-US" dirty="0"/>
          </a:p>
        </p:txBody>
      </p:sp>
      <p:sp>
        <p:nvSpPr>
          <p:cNvPr id="4" name="כותרת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1" anchor="ctr">
            <a:normAutofit fontScale="9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Android debug tools – </a:t>
            </a:r>
            <a:r>
              <a:rPr lang="en-US" b="1" dirty="0" err="1" smtClean="0"/>
              <a:t>Logcat</a:t>
            </a:r>
            <a:r>
              <a:rPr lang="en-US" b="1" dirty="0" smtClean="0"/>
              <a:t>.</a:t>
            </a:r>
            <a:endParaRPr lang="he-IL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83260" y="5985283"/>
            <a:ext cx="3993740" cy="56791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195038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 </a:t>
            </a:r>
            <a:r>
              <a:rPr lang="en-US" dirty="0" smtClean="0"/>
              <a:t>Displays </a:t>
            </a:r>
            <a:r>
              <a:rPr lang="en-US" dirty="0"/>
              <a:t>the View objects that form the UI of the Activity that is running on your device or emulator. </a:t>
            </a:r>
            <a:endParaRPr lang="en-US" dirty="0" smtClean="0"/>
          </a:p>
          <a:p>
            <a:pPr algn="l" rtl="0"/>
            <a:r>
              <a:rPr kumimoji="1" lang="en-US" altLang="ko-KR" dirty="0" smtClean="0">
                <a:ea typeface="Gulim" pitchFamily="34" charset="-127"/>
              </a:rPr>
              <a:t>Start command: &lt;</a:t>
            </a:r>
            <a:r>
              <a:rPr kumimoji="1" lang="en-US" altLang="ko-KR" dirty="0" err="1" smtClean="0">
                <a:ea typeface="Gulim" pitchFamily="34" charset="-127"/>
              </a:rPr>
              <a:t>sdk</a:t>
            </a:r>
            <a:r>
              <a:rPr kumimoji="1" lang="en-US" altLang="ko-KR" dirty="0">
                <a:ea typeface="Gulim" pitchFamily="34" charset="-127"/>
              </a:rPr>
              <a:t>&gt;/</a:t>
            </a:r>
            <a:r>
              <a:rPr kumimoji="1" lang="en-US" altLang="ko-KR" dirty="0" smtClean="0">
                <a:ea typeface="Gulim" pitchFamily="34" charset="-127"/>
              </a:rPr>
              <a:t>tools/</a:t>
            </a:r>
            <a:r>
              <a:rPr kumimoji="1" lang="en-US" altLang="ko-KR" dirty="0" err="1" smtClean="0">
                <a:ea typeface="Gulim" pitchFamily="34" charset="-127"/>
              </a:rPr>
              <a:t>hierarchyviewer</a:t>
            </a:r>
            <a:r>
              <a:rPr kumimoji="1" lang="en-US" altLang="ko-KR" dirty="0" smtClean="0">
                <a:ea typeface="Gulim" pitchFamily="34" charset="-127"/>
              </a:rPr>
              <a:t> also has a show view now.</a:t>
            </a:r>
            <a:endParaRPr lang="en-US" dirty="0" smtClean="0"/>
          </a:p>
          <a:p>
            <a:pPr algn="l" rtl="0"/>
            <a:r>
              <a:rPr lang="en-US" dirty="0" smtClean="0"/>
              <a:t>If #levels &gt; 7 -&gt; NOT GOOD!</a:t>
            </a:r>
            <a:endParaRPr lang="he-IL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879520"/>
            <a:ext cx="3505200" cy="284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כותרת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1" anchor="ctr">
            <a:normAutofit fontScale="9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Android debug tools – </a:t>
            </a:r>
            <a:r>
              <a:rPr lang="en-US" sz="4000" b="1" dirty="0" smtClean="0"/>
              <a:t>Hierarchy viewer.</a:t>
            </a:r>
            <a:endParaRPr lang="he-IL" sz="4000" b="1" dirty="0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312805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Creates random UI events.</a:t>
            </a:r>
          </a:p>
          <a:p>
            <a:pPr algn="l" rtl="0"/>
            <a:r>
              <a:rPr lang="en-US" dirty="0" smtClean="0"/>
              <a:t>Great UI durability test.</a:t>
            </a:r>
          </a:p>
          <a:p>
            <a:pPr algn="l" rtl="0"/>
            <a:r>
              <a:rPr lang="en-US" dirty="0" smtClean="0"/>
              <a:t>You can configure:</a:t>
            </a:r>
          </a:p>
          <a:p>
            <a:pPr lvl="1" algn="l" rtl="0"/>
            <a:r>
              <a:rPr lang="en-US" dirty="0" smtClean="0"/>
              <a:t>The amount of event.</a:t>
            </a:r>
          </a:p>
          <a:p>
            <a:pPr lvl="1" algn="l" rtl="0"/>
            <a:r>
              <a:rPr lang="en-US" dirty="0" smtClean="0"/>
              <a:t>Percentage of touch/motion/track/key events.</a:t>
            </a:r>
          </a:p>
          <a:p>
            <a:pPr lvl="1" algn="l" rtl="0"/>
            <a:r>
              <a:rPr lang="en-US" dirty="0" smtClean="0"/>
              <a:t>The monkey’s “aggressiveness” (die after exception/error/security error etc.).</a:t>
            </a:r>
          </a:p>
          <a:p>
            <a:pPr marL="457200" lvl="1" indent="0" algn="l" rtl="0">
              <a:buNone/>
            </a:pPr>
            <a:endParaRPr lang="he-IL" dirty="0"/>
          </a:p>
        </p:txBody>
      </p:sp>
      <p:sp>
        <p:nvSpPr>
          <p:cNvPr id="4" name="כותרת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1" anchor="ctr">
            <a:normAutofit fontScale="9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Android debug tools – </a:t>
            </a:r>
            <a:r>
              <a:rPr lang="en-US" sz="4000" b="1" dirty="0" smtClean="0"/>
              <a:t>Monkey.</a:t>
            </a:r>
            <a:endParaRPr lang="he-IL" sz="4000" b="1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981200" y="5616962"/>
            <a:ext cx="5267325" cy="647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AF507438-7753-43E0-B8FC-AC1667EBCBE1}">
              <a14:hiddenEffects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="" xmlns:mv="urn:schemas-microsoft-com:mac:vml" xmlns:mc="http://schemas.openxmlformats.org/markup-compatibility/2006" val="296897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4861</TotalTime>
  <Words>2156</Words>
  <Application>Microsoft Macintosh PowerPoint</Application>
  <PresentationFormat>On-screen Show (4:3)</PresentationFormat>
  <Paragraphs>331</Paragraphs>
  <Slides>36</Slides>
  <Notes>28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Concourse</vt:lpstr>
      <vt:lpstr>ART40544</vt:lpstr>
      <vt:lpstr>Checklist</vt:lpstr>
      <vt:lpstr>Android debug tools.</vt:lpstr>
      <vt:lpstr>Android debug tools – DDMS.</vt:lpstr>
      <vt:lpstr>Slide 5</vt:lpstr>
      <vt:lpstr>Android debug tools – Logcat.</vt:lpstr>
      <vt:lpstr>Android debug tools – Hierarchy viewer.</vt:lpstr>
      <vt:lpstr>Hierarchical View</vt:lpstr>
      <vt:lpstr>Android debug tools – Monkey.</vt:lpstr>
      <vt:lpstr>TDD in Android</vt:lpstr>
      <vt:lpstr>Android TestCase Classes</vt:lpstr>
      <vt:lpstr>Android TestCase Classes</vt:lpstr>
      <vt:lpstr>Android TestCase Classes</vt:lpstr>
      <vt:lpstr>Android TestCase Classes</vt:lpstr>
      <vt:lpstr>Android TestCase How-to</vt:lpstr>
      <vt:lpstr>Android TestCase How-to</vt:lpstr>
      <vt:lpstr>Slide 17</vt:lpstr>
      <vt:lpstr>Slide 18</vt:lpstr>
      <vt:lpstr>Testing POJO’s</vt:lpstr>
      <vt:lpstr>Slide 20</vt:lpstr>
      <vt:lpstr>Slide 21</vt:lpstr>
      <vt:lpstr>Junit 4 How-to</vt:lpstr>
      <vt:lpstr>Fixtures</vt:lpstr>
      <vt:lpstr>setUp()</vt:lpstr>
      <vt:lpstr>tearDown()</vt:lpstr>
      <vt:lpstr>Grouping Tests with @xTest</vt:lpstr>
      <vt:lpstr>Running Tests with @xTest</vt:lpstr>
      <vt:lpstr>TDD in Software Development Lifecycle</vt:lpstr>
      <vt:lpstr>What is Test-Driven Development?</vt:lpstr>
      <vt:lpstr>What is Refactoring?</vt:lpstr>
      <vt:lpstr>Test-Driven Development</vt:lpstr>
      <vt:lpstr>Some Types of Testing</vt:lpstr>
      <vt:lpstr>TDD Misconceptions</vt:lpstr>
      <vt:lpstr>Functional Testing</vt:lpstr>
      <vt:lpstr>Monkey</vt:lpstr>
      <vt:lpstr>TDD and Android Resources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113</cp:revision>
  <dcterms:created xsi:type="dcterms:W3CDTF">2013-12-03T20:14:38Z</dcterms:created>
  <dcterms:modified xsi:type="dcterms:W3CDTF">2013-12-03T20:15:23Z</dcterms:modified>
</cp:coreProperties>
</file>