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41.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slides/slide38.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slides/slide34.xml" ContentType="application/vnd.openxmlformats-officedocument.presentationml.slide+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slides/slide22.xml" ContentType="application/vnd.openxmlformats-officedocument.presentationml.slide+xml"/>
  <Override PartName="/ppt/slides/slide30.xml" ContentType="application/vnd.openxmlformats-officedocument.presentationml.slide+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ppt/slides/slide39.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35.xml" ContentType="application/vnd.openxmlformats-officedocument.presentationml.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s/slide23.xml" ContentType="application/vnd.openxmlformats-officedocument.presentationml.slide+xml"/>
  <Override PartName="/ppt/slides/slide31.xml" ContentType="application/vnd.openxmlformats-officedocument.presentationml.slide+xml"/>
  <Override PartName="/ppt/slides/slide16.xml" ContentType="application/vnd.openxmlformats-officedocument.presentationml.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s/slide36.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37.xml" ContentType="application/vnd.openxmlformats-officedocument.presentationml.slide+xml"/>
  <Override PartName="/ppt/slides/slide29.xml" ContentType="application/vnd.openxmlformats-officedocument.presentationml.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notesMasterIdLst>
    <p:notesMasterId r:id="rId43"/>
  </p:notesMasterIdLst>
  <p:handoutMasterIdLst>
    <p:handoutMasterId r:id="rId44"/>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78120" autoAdjust="0"/>
  </p:normalViewPr>
  <p:slideViewPr>
    <p:cSldViewPr snapToObjects="1">
      <p:cViewPr varScale="1">
        <p:scale>
          <a:sx n="84" d="100"/>
          <a:sy n="84" d="100"/>
        </p:scale>
        <p:origin x="-1048"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notesMaster" Target="notesMasters/notesMaster1.xml"/><Relationship Id="rId44" Type="http://schemas.openxmlformats.org/officeDocument/2006/relationships/handoutMaster" Target="handoutMasters/handoutMaster1.xml"/><Relationship Id="rId45" Type="http://schemas.openxmlformats.org/officeDocument/2006/relationships/printerSettings" Target="printerSettings/printerSettings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5ED1E9E-B9B0-EC42-9C6D-B65949D5C562}" type="datetimeFigureOut">
              <a:rPr lang="en-US" smtClean="0"/>
              <a:pPr/>
              <a:t>10/21/13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047FE55-E65C-7447-AAF3-27BE0C61613B}"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E82777-81BA-3C46-A8B1-BB71FDEA633A}" type="datetimeFigureOut">
              <a:rPr lang="en-US" smtClean="0"/>
              <a:pPr/>
              <a:t>10/21/13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047D10-49F1-2B47-8505-DF8BC08CB12F}"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C047D10-49F1-2B47-8505-DF8BC08CB12F}"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lstStyle>
          <a:p>
            <a:fld id="{7C80DFFE-A28C-7B43-AB52-8BAF5BEF8C49}" type="datetime1">
              <a:rPr lang="en-US" smtClean="0"/>
              <a:pPr/>
              <a:t>10/21/13</a:t>
            </a:fld>
            <a:endParaRPr lang="en-US" dirty="0">
              <a:solidFill>
                <a:srgbClr val="FFFFFF"/>
              </a:solidFill>
            </a:endParaRP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lstStyle>
          <a:p>
            <a:r>
              <a:rPr kumimoji="0" lang="en-US" smtClean="0">
                <a:solidFill>
                  <a:schemeClr val="accent1">
                    <a:tint val="20000"/>
                  </a:schemeClr>
                </a:solidFill>
              </a:rPr>
              <a:t>Mobile Application Development</a:t>
            </a:r>
            <a:endParaRPr kumimoji="0" lang="en-US">
              <a:solidFill>
                <a:schemeClr val="accent1">
                  <a:tint val="20000"/>
                </a:schemeClr>
              </a:solidFill>
            </a:endParaRPr>
          </a:p>
        </p:txBody>
      </p:sp>
      <p:sp>
        <p:nvSpPr>
          <p:cNvPr id="27" name="Slide Number Placeholder 26"/>
          <p:cNvSpPr>
            <a:spLocks noGrp="1"/>
          </p:cNvSpPr>
          <p:nvPr>
            <p:ph type="sldNum" sz="quarter" idx="12"/>
          </p:nvPr>
        </p:nvSpPr>
        <p:spPr/>
        <p:txBody>
          <a:bodyPr/>
          <a:lstStyle>
            <a:lvl1pPr>
              <a:defRPr>
                <a:solidFill>
                  <a:srgbClr val="FFFFFF"/>
                </a:solidFill>
              </a:defRPr>
            </a:lvl1pPr>
          </a:lstStyle>
          <a:p>
            <a:fld id="{D5BBC35B-A44B-4119-B8DA-DE9E3DFADA20}" type="slidenum">
              <a:rPr kumimoji="0" lang="en-US" smtClean="0"/>
              <a:pPr/>
              <a:t>‹#›</a:t>
            </a:fld>
            <a:endParaRPr kumimoji="0" lang="en-US" dirty="0">
              <a:solidFill>
                <a:srgbClr val="FFFFFF"/>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D08E3F3-2D45-9948-84A6-761088453EAB}" type="datetime1">
              <a:rPr lang="en-US" smtClean="0"/>
              <a:pPr/>
              <a:t>10/21/13</a:t>
            </a:fld>
            <a:endParaRPr lang="en-US"/>
          </a:p>
        </p:txBody>
      </p:sp>
      <p:sp>
        <p:nvSpPr>
          <p:cNvPr id="5" name="Footer Placeholder 4"/>
          <p:cNvSpPr>
            <a:spLocks noGrp="1"/>
          </p:cNvSpPr>
          <p:nvPr>
            <p:ph type="ftr" sz="quarter" idx="11"/>
          </p:nvPr>
        </p:nvSpPr>
        <p:spPr/>
        <p:txBody>
          <a:bodyPr/>
          <a:lstStyle/>
          <a:p>
            <a:r>
              <a:rPr kumimoji="0" lang="en-US" smtClean="0"/>
              <a:t>Mobile Application Development</a:t>
            </a:r>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E680BD1-A560-3440-B44E-0D3F3601D362}" type="datetime1">
              <a:rPr lang="en-US" smtClean="0"/>
              <a:pPr/>
              <a:t>10/21/13</a:t>
            </a:fld>
            <a:endParaRPr lang="en-US"/>
          </a:p>
        </p:txBody>
      </p:sp>
      <p:sp>
        <p:nvSpPr>
          <p:cNvPr id="5" name="Footer Placeholder 4"/>
          <p:cNvSpPr>
            <a:spLocks noGrp="1"/>
          </p:cNvSpPr>
          <p:nvPr>
            <p:ph type="ftr" sz="quarter" idx="11"/>
          </p:nvPr>
        </p:nvSpPr>
        <p:spPr/>
        <p:txBody>
          <a:bodyPr/>
          <a:lstStyle/>
          <a:p>
            <a:r>
              <a:rPr kumimoji="0" lang="en-US" smtClean="0"/>
              <a:t>Mobile Application Development</a:t>
            </a:r>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477D385-B8CC-0145-A708-8B8A2FFC1BDA}" type="datetime1">
              <a:rPr lang="en-US" smtClean="0"/>
              <a:pPr/>
              <a:t>10/21/13</a:t>
            </a:fld>
            <a:endParaRPr lang="en-US"/>
          </a:p>
        </p:txBody>
      </p:sp>
      <p:sp>
        <p:nvSpPr>
          <p:cNvPr id="5" name="Footer Placeholder 4"/>
          <p:cNvSpPr>
            <a:spLocks noGrp="1"/>
          </p:cNvSpPr>
          <p:nvPr>
            <p:ph type="ftr" sz="quarter" idx="11"/>
          </p:nvPr>
        </p:nvSpPr>
        <p:spPr/>
        <p:txBody>
          <a:bodyPr/>
          <a:lstStyle/>
          <a:p>
            <a:r>
              <a:rPr kumimoji="0" lang="en-US" smtClean="0"/>
              <a:t>Mobile Application Development</a:t>
            </a:r>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183C694-9542-AA47-8883-D0820E30D4EF}" type="datetime1">
              <a:rPr lang="en-US" smtClean="0"/>
              <a:pPr/>
              <a:t>10/21/13</a:t>
            </a:fld>
            <a:endParaRPr lang="en-US"/>
          </a:p>
        </p:txBody>
      </p:sp>
      <p:sp>
        <p:nvSpPr>
          <p:cNvPr id="5" name="Footer Placeholder 4"/>
          <p:cNvSpPr>
            <a:spLocks noGrp="1"/>
          </p:cNvSpPr>
          <p:nvPr>
            <p:ph type="ftr" sz="quarter" idx="11"/>
          </p:nvPr>
        </p:nvSpPr>
        <p:spPr/>
        <p:txBody>
          <a:bodyPr/>
          <a:lstStyle/>
          <a:p>
            <a:r>
              <a:rPr kumimoji="0" lang="en-US" smtClean="0"/>
              <a:t>Mobile Application Development</a:t>
            </a:r>
            <a:endParaRPr kumimoji="0" lang="en-US"/>
          </a:p>
        </p:txBody>
      </p:sp>
      <p:sp>
        <p:nvSpPr>
          <p:cNvPr id="6" name="Slide Number Placeholder 5"/>
          <p:cNvSpPr>
            <a:spLocks noGrp="1"/>
          </p:cNvSpPr>
          <p:nvPr>
            <p:ph type="sldNum" sz="quarter" idx="12"/>
          </p:nvPr>
        </p:nvSpPr>
        <p:spPr/>
        <p:txBody>
          <a:bodyPr/>
          <a:lstStyle/>
          <a:p>
            <a:fld id="{D5BBC35B-A44B-4119-B8DA-DE9E3DFADA20}" type="slidenum">
              <a:rPr kumimoji="0" lang="en-US" smtClean="0"/>
              <a:pPr/>
              <a:t>‹#›</a:t>
            </a:fld>
            <a:endParaRPr kumimoji="0"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0C1FD1F-2C35-CA4D-936A-D4A0CDDBF787}" type="datetime1">
              <a:rPr lang="en-US" smtClean="0"/>
              <a:pPr/>
              <a:t>10/21/13</a:t>
            </a:fld>
            <a:endParaRPr lang="en-US"/>
          </a:p>
        </p:txBody>
      </p:sp>
      <p:sp>
        <p:nvSpPr>
          <p:cNvPr id="6" name="Footer Placeholder 5"/>
          <p:cNvSpPr>
            <a:spLocks noGrp="1"/>
          </p:cNvSpPr>
          <p:nvPr>
            <p:ph type="ftr" sz="quarter" idx="11"/>
          </p:nvPr>
        </p:nvSpPr>
        <p:spPr/>
        <p:txBody>
          <a:bodyPr/>
          <a:lstStyle/>
          <a:p>
            <a:r>
              <a:rPr kumimoji="0" lang="en-US" smtClean="0"/>
              <a:t>Mobile Application Development</a:t>
            </a:r>
            <a:endParaRPr kumimoji="0" lang="en-US"/>
          </a:p>
        </p:txBody>
      </p:sp>
      <p:sp>
        <p:nvSpPr>
          <p:cNvPr id="7" name="Slide Number Placeholder 6"/>
          <p:cNvSpPr>
            <a:spLocks noGrp="1"/>
          </p:cNvSpPr>
          <p:nvPr>
            <p:ph type="sldNum" sz="quarter" idx="12"/>
          </p:nvPr>
        </p:nvSpPr>
        <p:spPr/>
        <p:txBody>
          <a:bodyPr/>
          <a:lstStyle/>
          <a:p>
            <a:fld id="{D5BBC35B-A44B-4119-B8DA-DE9E3DFADA20}" type="slidenum">
              <a:rPr kumimoji="0" lang="en-US" smtClean="0"/>
              <a:pPr/>
              <a:t>‹#›</a:t>
            </a:fld>
            <a:endParaRPr kumimoji="0"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A9ACB12C-5006-DD47-ABE6-C212DD5567E2}" type="datetime1">
              <a:rPr lang="en-US" smtClean="0"/>
              <a:pPr/>
              <a:t>10/21/13</a:t>
            </a:fld>
            <a:endParaRPr lang="en-US"/>
          </a:p>
        </p:txBody>
      </p:sp>
      <p:sp>
        <p:nvSpPr>
          <p:cNvPr id="8" name="Footer Placeholder 7"/>
          <p:cNvSpPr>
            <a:spLocks noGrp="1"/>
          </p:cNvSpPr>
          <p:nvPr>
            <p:ph type="ftr" sz="quarter" idx="11"/>
          </p:nvPr>
        </p:nvSpPr>
        <p:spPr/>
        <p:txBody>
          <a:bodyPr/>
          <a:lstStyle/>
          <a:p>
            <a:r>
              <a:rPr kumimoji="0" lang="en-US" smtClean="0"/>
              <a:t>Mobile Application Development</a:t>
            </a:r>
            <a:endParaRPr kumimoji="0" lang="en-US"/>
          </a:p>
        </p:txBody>
      </p:sp>
      <p:sp>
        <p:nvSpPr>
          <p:cNvPr id="9" name="Slide Number Placeholder 8"/>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F6EAFF2-1CB3-D24C-BAD5-478F7D3CBAA1}" type="datetime1">
              <a:rPr lang="en-US" smtClean="0"/>
              <a:pPr/>
              <a:t>10/21/13</a:t>
            </a:fld>
            <a:endParaRPr lang="en-US"/>
          </a:p>
        </p:txBody>
      </p:sp>
      <p:sp>
        <p:nvSpPr>
          <p:cNvPr id="4" name="Footer Placeholder 3"/>
          <p:cNvSpPr>
            <a:spLocks noGrp="1"/>
          </p:cNvSpPr>
          <p:nvPr>
            <p:ph type="ftr" sz="quarter" idx="11"/>
          </p:nvPr>
        </p:nvSpPr>
        <p:spPr/>
        <p:txBody>
          <a:bodyPr/>
          <a:lstStyle/>
          <a:p>
            <a:r>
              <a:rPr kumimoji="0" lang="en-US" smtClean="0"/>
              <a:t>Mobile Application Development</a:t>
            </a:r>
            <a:endParaRPr kumimoji="0" lang="en-US"/>
          </a:p>
        </p:txBody>
      </p:sp>
      <p:sp>
        <p:nvSpPr>
          <p:cNvPr id="5" name="Slide Number Placeholder 4"/>
          <p:cNvSpPr>
            <a:spLocks noGrp="1"/>
          </p:cNvSpPr>
          <p:nvPr>
            <p:ph type="sldNum" sz="quarter" idx="12"/>
          </p:nvPr>
        </p:nvSpPr>
        <p:spPr/>
        <p:txBody>
          <a:bodyPr/>
          <a:lstStyle/>
          <a:p>
            <a:fld id="{D5BBC35B-A44B-4119-B8DA-DE9E3DFADA20}" type="slidenum">
              <a:rPr kumimoji="0" lang="en-US" smtClean="0"/>
              <a:pPr/>
              <a:t>‹#›</a:t>
            </a:fld>
            <a:endParaRPr kumimoji="0"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754CE4-700D-E94B-9454-C738A8AF80F2}" type="datetime1">
              <a:rPr lang="en-US" smtClean="0"/>
              <a:pPr/>
              <a:t>10/21/13</a:t>
            </a:fld>
            <a:endParaRPr lang="en-US"/>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Slide Number Placeholder 3"/>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05D608A7-F1AD-CB45-AEAC-44DBD0C6F5B4}" type="datetime1">
              <a:rPr lang="en-US" smtClean="0"/>
              <a:pPr/>
              <a:t>10/21/13</a:t>
            </a:fld>
            <a:endParaRPr lang="en-US"/>
          </a:p>
        </p:txBody>
      </p:sp>
      <p:sp>
        <p:nvSpPr>
          <p:cNvPr id="6" name="Footer Placeholder 5"/>
          <p:cNvSpPr>
            <a:spLocks noGrp="1"/>
          </p:cNvSpPr>
          <p:nvPr>
            <p:ph type="ftr" sz="quarter" idx="11"/>
          </p:nvPr>
        </p:nvSpPr>
        <p:spPr/>
        <p:txBody>
          <a:bodyPr/>
          <a:lstStyle/>
          <a:p>
            <a:r>
              <a:rPr kumimoji="0" lang="en-US" smtClean="0"/>
              <a:t>Mobile Application Development</a:t>
            </a:r>
            <a:endParaRPr kumimoji="0" lang="en-US"/>
          </a:p>
        </p:txBody>
      </p:sp>
      <p:sp>
        <p:nvSpPr>
          <p:cNvPr id="7" name="Slide Number Placeholder 6"/>
          <p:cNvSpPr>
            <a:spLocks noGrp="1"/>
          </p:cNvSpPr>
          <p:nvPr>
            <p:ph type="sldNum" sz="quarter" idx="12"/>
          </p:nvPr>
        </p:nvSpPr>
        <p:spPr/>
        <p:txBody>
          <a:bodyPr/>
          <a:lstStyle/>
          <a:p>
            <a:fld id="{D5BBC35B-A44B-4119-B8DA-DE9E3DFADA20}"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lstStyle>
          <a:p>
            <a:fld id="{F8E0680B-995D-5648-8524-0D1586AE11AA}" type="datetime1">
              <a:rPr lang="en-US" smtClean="0"/>
              <a:pPr/>
              <a:t>10/21/13</a:t>
            </a:fld>
            <a:endParaRPr lang="en-US">
              <a:solidFill>
                <a:schemeClr val="tx1"/>
              </a:solidFill>
            </a:endParaRP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lstStyle>
          <a:p>
            <a:r>
              <a:rPr kumimoji="0" lang="en-US" smtClean="0">
                <a:solidFill>
                  <a:schemeClr val="tx1"/>
                </a:solidFill>
              </a:rPr>
              <a:t>Mobile Application Development</a:t>
            </a:r>
            <a:endParaRPr kumimoji="0" lang="en-US">
              <a:solidFill>
                <a:schemeClr val="tx1"/>
              </a:solidFill>
            </a:endParaRPr>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D5BBC35B-A44B-4119-B8DA-DE9E3DFADA20}" type="slidenum">
              <a:rPr kumimoji="0" lang="en-US" smtClean="0"/>
              <a:pPr/>
              <a:t>‹#›</a:t>
            </a:fld>
            <a:endParaRPr kumimoji="0" lang="en-US">
              <a:solidFill>
                <a:schemeClr val="tx1"/>
              </a:solidFill>
            </a:endParaRP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lstStyle>
          <a:p>
            <a:fld id="{2153A5FD-8272-9949-B8DF-4EAD39B23EAD}" type="datetime1">
              <a:rPr lang="en-US" smtClean="0"/>
              <a:pPr/>
              <a:t>10/21/13</a:t>
            </a:fld>
            <a:endParaRPr lang="en-US" sz="1000" dirty="0">
              <a:solidFill>
                <a:schemeClr val="tx1"/>
              </a:solidFill>
            </a:endParaRP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lstStyle>
          <a:p>
            <a:pPr algn="r" eaLnBrk="1" latinLnBrk="0" hangingPunct="1"/>
            <a:r>
              <a:rPr kumimoji="0" lang="en-US" sz="1000" smtClean="0">
                <a:solidFill>
                  <a:schemeClr val="tx1"/>
                </a:solidFill>
              </a:rPr>
              <a:t>Mobile Application Development</a:t>
            </a:r>
            <a:endParaRPr kumimoji="0" lang="en-US" sz="1000" dirty="0">
              <a:solidFill>
                <a:schemeClr val="tx1"/>
              </a:solidFill>
            </a:endParaRP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lstStyle>
          <a:p>
            <a:fld id="{D5BBC35B-A44B-4119-B8DA-DE9E3DFADA20}" type="slidenum">
              <a:rPr kumimoji="0" lang="en-US" smtClean="0"/>
              <a:pPr/>
              <a:t>‹#›</a:t>
            </a:fld>
            <a:endParaRPr kumimoji="0" lang="en-US" sz="1000" b="0">
              <a:solidFill>
                <a:schemeClr val="tx1"/>
              </a:solidFill>
            </a:endParaRPr>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hf sldNum="0" hdr="0" dt="0"/>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developer.android.com/reference/android/widget/LinearLayout.html%23setGravity(int)" TargetMode="External"/><Relationship Id="rId4" Type="http://schemas.openxmlformats.org/officeDocument/2006/relationships/hyperlink" Target="http://developer.android.com/reference/android/widget/LinearLayout.LayoutParams.html" TargetMode="External"/><Relationship Id="rId1" Type="http://schemas.openxmlformats.org/officeDocument/2006/relationships/slideLayout" Target="../slideLayouts/slideLayout2.xml"/><Relationship Id="rId2" Type="http://schemas.openxmlformats.org/officeDocument/2006/relationships/hyperlink" Target="http://developer.android.com/reference/android/widget/LinearLayout.html%23setOrientation(int)"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developer.android.com/reference/android/widget/LinearLayout.html%23setBaselineAligned(boolean)" TargetMode="External"/><Relationship Id="rId4" Type="http://schemas.openxmlformats.org/officeDocument/2006/relationships/hyperlink" Target="http://developer.android.com/reference/android/widget/LinearLayout.html%23attr_android:baselineAlignedChildIndex" TargetMode="External"/><Relationship Id="rId5" Type="http://schemas.openxmlformats.org/officeDocument/2006/relationships/hyperlink" Target="http://developer.android.com/reference/android/widget/LinearLayout.html%23setBaselineAlignedChildIndex(int)" TargetMode="External"/><Relationship Id="rId6" Type="http://schemas.openxmlformats.org/officeDocument/2006/relationships/hyperlink" Target="http://developer.android.com/reference/android/widget/LinearLayout.html%23attr_android:gravity" TargetMode="External"/><Relationship Id="rId7" Type="http://schemas.openxmlformats.org/officeDocument/2006/relationships/hyperlink" Target="http://developer.android.com/reference/android/widget/LinearLayout.html%23setGravity(int)" TargetMode="External"/><Relationship Id="rId8" Type="http://schemas.openxmlformats.org/officeDocument/2006/relationships/hyperlink" Target="http://developer.android.com/reference/android/widget/LinearLayout.html%23attr_android:measureWithLargestChild" TargetMode="External"/><Relationship Id="rId9" Type="http://schemas.openxmlformats.org/officeDocument/2006/relationships/hyperlink" Target="http://developer.android.com/reference/android/widget/LinearLayout.html%23attr_android:orientation" TargetMode="External"/><Relationship Id="rId10" Type="http://schemas.openxmlformats.org/officeDocument/2006/relationships/hyperlink" Target="http://developer.android.com/reference/android/widget/LinearLayout.html%23setOrientation(int)" TargetMode="External"/><Relationship Id="rId11" Type="http://schemas.openxmlformats.org/officeDocument/2006/relationships/hyperlink" Target="http://developer.android.com/reference/android/widget/LinearLayout.html%23attr_android:weightSum" TargetMode="External"/><Relationship Id="rId1" Type="http://schemas.openxmlformats.org/officeDocument/2006/relationships/slideLayout" Target="../slideLayouts/slideLayout2.xml"/><Relationship Id="rId2" Type="http://schemas.openxmlformats.org/officeDocument/2006/relationships/hyperlink" Target="http://developer.android.com/reference/android/widget/LinearLayout.html%23attr_android:baselineAligned" TargetMode="Externa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hyperlink" Target="http://developer.android.com/reference/android/widget/ListView.html%23attr_android:dividerHeight" TargetMode="External"/><Relationship Id="rId4" Type="http://schemas.openxmlformats.org/officeDocument/2006/relationships/hyperlink" Target="http://developer.android.com/reference/android/widget/ListView.html%23attr_android:entries" TargetMode="External"/><Relationship Id="rId5" Type="http://schemas.openxmlformats.org/officeDocument/2006/relationships/hyperlink" Target="http://developer.android.com/reference/android/widget/ListView.html%23attr_android:footerDividersEnabled" TargetMode="External"/><Relationship Id="rId6" Type="http://schemas.openxmlformats.org/officeDocument/2006/relationships/hyperlink" Target="http://developer.android.com/reference/android/widget/ListView.html%23attr_android:headerDividersEnabled" TargetMode="External"/><Relationship Id="rId7"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hyperlink" Target="http://developer.android.com/reference/android/widget/ListView.html%23attr_android:divider"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developer.android.com/reference/android/widget/Gallery.html%23attr_android:animationDuration" TargetMode="External"/><Relationship Id="rId4" Type="http://schemas.openxmlformats.org/officeDocument/2006/relationships/hyperlink" Target="http://developer.android.com/reference/android/widget/Gallery.html%23setAnimationDuration(int)" TargetMode="External"/><Relationship Id="rId5" Type="http://schemas.openxmlformats.org/officeDocument/2006/relationships/hyperlink" Target="http://developer.android.com/reference/android/widget/Gallery.html%23attr_android:gravity" TargetMode="External"/><Relationship Id="rId6" Type="http://schemas.openxmlformats.org/officeDocument/2006/relationships/hyperlink" Target="http://developer.android.com/reference/android/widget/Gallery.html%23setGravity(int)" TargetMode="External"/><Relationship Id="rId7" Type="http://schemas.openxmlformats.org/officeDocument/2006/relationships/hyperlink" Target="http://developer.android.com/reference/android/widget/Gallery.html%23attr_android:spacing" TargetMode="External"/><Relationship Id="rId8" Type="http://schemas.openxmlformats.org/officeDocument/2006/relationships/hyperlink" Target="http://developer.android.com/reference/android/widget/Gallery.html%23setSpacing(int)" TargetMode="External"/><Relationship Id="rId9" Type="http://schemas.openxmlformats.org/officeDocument/2006/relationships/hyperlink" Target="http://developer.android.com/reference/android/widget/Gallery.html%23attr_android:unselectedAlpha" TargetMode="External"/><Relationship Id="rId10" Type="http://schemas.openxmlformats.org/officeDocument/2006/relationships/hyperlink" Target="http://developer.android.com/reference/android/widget/Gallery.html%23setUnselectedAlpha(float)" TargetMode="External"/><Relationship Id="rId11"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hyperlink" Target="http://developer.android.com/reference/android/R.styleable.html%23Theme_galleryItemBackground" TargetMode="Externa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ART40544</a:t>
            </a:r>
            <a:endParaRPr lang="en-US" dirty="0"/>
          </a:p>
        </p:txBody>
      </p:sp>
      <p:sp>
        <p:nvSpPr>
          <p:cNvPr id="3" name="Subtitle 2"/>
          <p:cNvSpPr>
            <a:spLocks noGrp="1"/>
          </p:cNvSpPr>
          <p:nvPr>
            <p:ph type="subTitle" idx="1"/>
          </p:nvPr>
        </p:nvSpPr>
        <p:spPr/>
        <p:txBody>
          <a:bodyPr/>
          <a:lstStyle/>
          <a:p>
            <a:r>
              <a:rPr lang="en-US" dirty="0" smtClean="0"/>
              <a:t>Android Fundamentals and Components</a:t>
            </a:r>
          </a:p>
          <a:p>
            <a:r>
              <a:rPr lang="en-US" dirty="0" smtClean="0"/>
              <a:t>Kris Secor</a:t>
            </a:r>
            <a:endParaRPr lang="en-US" dirty="0"/>
          </a:p>
        </p:txBody>
      </p:sp>
      <p:sp>
        <p:nvSpPr>
          <p:cNvPr id="4" name="Footer Placeholder 3"/>
          <p:cNvSpPr>
            <a:spLocks noGrp="1"/>
          </p:cNvSpPr>
          <p:nvPr>
            <p:ph type="ftr" sz="quarter" idx="11"/>
          </p:nvPr>
        </p:nvSpPr>
        <p:spPr/>
        <p:txBody>
          <a:bodyPr/>
          <a:lstStyle/>
          <a:p>
            <a:r>
              <a:rPr kumimoji="0" lang="en-US" smtClean="0">
                <a:solidFill>
                  <a:schemeClr val="accent1">
                    <a:tint val="20000"/>
                  </a:schemeClr>
                </a:solidFill>
              </a:rPr>
              <a:t>Mobile Application Development</a:t>
            </a:r>
            <a:endParaRPr kumimoji="0" lang="en-US" dirty="0">
              <a:solidFill>
                <a:schemeClr val="accent1">
                  <a:tint val="2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t>C.R.U.D.</a:t>
            </a:r>
            <a:endParaRPr lang="en-US" b="1"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lstStyle/>
          <a:p>
            <a:r>
              <a:rPr lang="en-US" dirty="0" smtClean="0"/>
              <a:t>Live Cycle of a Content Provider</a:t>
            </a:r>
            <a:endParaRPr lang="en-US" dirty="0"/>
          </a:p>
        </p:txBody>
      </p:sp>
      <p:pic>
        <p:nvPicPr>
          <p:cNvPr id="5" name="Picture 4"/>
          <p:cNvPicPr>
            <a:picLocks noChangeAspect="1"/>
          </p:cNvPicPr>
          <p:nvPr/>
        </p:nvPicPr>
        <p:blipFill>
          <a:blip r:embed="rId2"/>
          <a:stretch>
            <a:fillRect/>
          </a:stretch>
        </p:blipFill>
        <p:spPr>
          <a:xfrm>
            <a:off x="3511184" y="2057400"/>
            <a:ext cx="2686415" cy="347345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We need to see how the aforementioned component communicate which is why we need to know intents and intent filters.</a:t>
            </a:r>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lstStyle/>
          <a:p>
            <a:r>
              <a:rPr lang="en-US" dirty="0" smtClean="0"/>
              <a:t>Intents</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Intents are messages that are passed between components. </a:t>
            </a:r>
          </a:p>
          <a:p>
            <a:r>
              <a:rPr lang="en-US" dirty="0" smtClean="0"/>
              <a:t>They are not API’s</a:t>
            </a:r>
          </a:p>
          <a:p>
            <a:r>
              <a:rPr lang="en-US" dirty="0" smtClean="0"/>
              <a:t>1. API calls are synchronous while intent-based invocation is asynchronous (mostly)</a:t>
            </a:r>
          </a:p>
          <a:p>
            <a:endParaRPr lang="en-US" dirty="0" smtClean="0"/>
          </a:p>
          <a:p>
            <a:r>
              <a:rPr lang="en-US" dirty="0" smtClean="0"/>
              <a:t>2. API calls are bound at compile time while intent-based calls are run-time bound (mostly)</a:t>
            </a:r>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normAutofit fontScale="90000"/>
          </a:bodyPr>
          <a:lstStyle/>
          <a:p>
            <a:r>
              <a:rPr lang="en-US" dirty="0" smtClean="0"/>
              <a:t>Android Intents</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 simple word, the core android components of an application — activities, services, and broadcast receivers — are activated through messages, called intents.</a:t>
            </a:r>
          </a:p>
          <a:p>
            <a:endParaRPr lang="en-US" dirty="0" smtClean="0"/>
          </a:p>
          <a:p>
            <a:r>
              <a:rPr lang="en-US" dirty="0" smtClean="0"/>
              <a:t>For example an activity can send an intent to the Android system which starts another activity. So Intent is just a way to send message in android.</a:t>
            </a:r>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lstStyle/>
          <a:p>
            <a:r>
              <a:rPr lang="en-US" dirty="0" smtClean="0"/>
              <a:t>Intents (cont.)</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62500" lnSpcReduction="20000"/>
          </a:bodyPr>
          <a:lstStyle/>
          <a:p>
            <a:r>
              <a:rPr lang="en-US" dirty="0" smtClean="0"/>
              <a:t>Implicit intents specify the action which should be performed by other components or applications.</a:t>
            </a:r>
          </a:p>
          <a:p>
            <a:endParaRPr lang="en-US" dirty="0" smtClean="0"/>
          </a:p>
          <a:p>
            <a:r>
              <a:rPr lang="en-US" dirty="0" smtClean="0"/>
              <a:t>For Example: If you want to open an URL in a web browser from your application code, Then following code tells the Android system to view a webpage. Typically the web browser is registered to this Intent but other components could also register themselves to this intent. That means if you have installed web browsers like  IE, </a:t>
            </a:r>
            <a:r>
              <a:rPr lang="en-US" dirty="0" err="1" smtClean="0"/>
              <a:t>Mozilla</a:t>
            </a:r>
            <a:r>
              <a:rPr lang="en-US" dirty="0" smtClean="0"/>
              <a:t> </a:t>
            </a:r>
            <a:r>
              <a:rPr lang="en-US" dirty="0" err="1" smtClean="0"/>
              <a:t>Firfox</a:t>
            </a:r>
            <a:r>
              <a:rPr lang="en-US" dirty="0" smtClean="0"/>
              <a:t> and Google Chrome, then all browsers might be registered  to the intent (</a:t>
            </a:r>
            <a:r>
              <a:rPr lang="en-US" dirty="0" err="1" smtClean="0"/>
              <a:t>Intent.ACTION_VIEW</a:t>
            </a:r>
            <a:r>
              <a:rPr lang="en-US" dirty="0" smtClean="0"/>
              <a:t>) to show a web page as per you request.</a:t>
            </a:r>
          </a:p>
          <a:p>
            <a:endParaRPr lang="en-US" dirty="0" smtClean="0"/>
          </a:p>
          <a:p>
            <a:r>
              <a:rPr lang="en-US" dirty="0" smtClean="0"/>
              <a:t>Intent </a:t>
            </a:r>
            <a:r>
              <a:rPr lang="en-US" dirty="0" err="1" smtClean="0"/>
              <a:t>i</a:t>
            </a:r>
            <a:r>
              <a:rPr lang="en-US" dirty="0" smtClean="0"/>
              <a:t> = new </a:t>
            </a:r>
            <a:r>
              <a:rPr lang="en-US" dirty="0" err="1" smtClean="0"/>
              <a:t>Intent(Intent.ACTION_VIEW</a:t>
            </a:r>
            <a:r>
              <a:rPr lang="en-US" dirty="0" smtClean="0"/>
              <a:t>, Uri.parse("http://www.mm214.com"));</a:t>
            </a:r>
          </a:p>
          <a:p>
            <a:r>
              <a:rPr lang="en-US" dirty="0" err="1" smtClean="0"/>
              <a:t>startActivity(i</a:t>
            </a:r>
            <a:r>
              <a:rPr lang="en-US" dirty="0" smtClean="0"/>
              <a:t>);</a:t>
            </a:r>
          </a:p>
          <a:p>
            <a:r>
              <a:rPr lang="en-US" dirty="0" smtClean="0"/>
              <a:t>If only one component (our web browser in this example) is found, Android starts this component directly. If several components are identified by the Android system, the user will get an selection dialog and can decide which component should be used for that Intent.</a:t>
            </a:r>
          </a:p>
          <a:p>
            <a:endParaRPr lang="en-US" dirty="0" smtClean="0"/>
          </a:p>
          <a:p>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lstStyle/>
          <a:p>
            <a:r>
              <a:rPr lang="en-US" dirty="0" smtClean="0"/>
              <a:t>Implicit Intents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0000" lnSpcReduction="20000"/>
          </a:bodyPr>
          <a:lstStyle/>
          <a:p>
            <a:r>
              <a:rPr lang="en-US" dirty="0" smtClean="0"/>
              <a:t>Explicit intents explicitly define the exact component which should be called by the Android system, by using the Java class as identifier.</a:t>
            </a:r>
          </a:p>
          <a:p>
            <a:endParaRPr lang="en-US" dirty="0" smtClean="0"/>
          </a:p>
          <a:p>
            <a:r>
              <a:rPr lang="en-US" dirty="0" smtClean="0"/>
              <a:t>The following code shows how to create an explicit intent and send it to the Android system. That means Android system will directly execute your intent request as you requested. Explicit intents are typically used within an application as the classes in an application are controlled by the application developer. If you want to open an Android Activity from another activity, then below is the code using intent. Also you can send some data to that activity if required.</a:t>
            </a:r>
          </a:p>
          <a:p>
            <a:pPr>
              <a:buNone/>
            </a:pPr>
            <a:endParaRPr lang="en-US" dirty="0" smtClean="0"/>
          </a:p>
          <a:p>
            <a:r>
              <a:rPr lang="en-US" dirty="0" smtClean="0"/>
              <a:t>Intent </a:t>
            </a:r>
            <a:r>
              <a:rPr lang="en-US" dirty="0" err="1" smtClean="0"/>
              <a:t>i</a:t>
            </a:r>
            <a:r>
              <a:rPr lang="en-US" dirty="0" smtClean="0"/>
              <a:t> = new </a:t>
            </a:r>
            <a:r>
              <a:rPr lang="en-US" dirty="0" err="1" smtClean="0"/>
              <a:t>Intent(this</a:t>
            </a:r>
            <a:r>
              <a:rPr lang="en-US" dirty="0" smtClean="0"/>
              <a:t>, </a:t>
            </a:r>
            <a:r>
              <a:rPr lang="en-US" dirty="0" err="1" smtClean="0"/>
              <a:t>ActivityTwo.class</a:t>
            </a:r>
            <a:r>
              <a:rPr lang="en-US" dirty="0" smtClean="0"/>
              <a:t>);</a:t>
            </a:r>
          </a:p>
          <a:p>
            <a:r>
              <a:rPr lang="en-US" dirty="0" err="1" smtClean="0"/>
              <a:t>i.putExtra("First</a:t>
            </a:r>
            <a:r>
              <a:rPr lang="en-US" dirty="0" smtClean="0"/>
              <a:t> Value", "This First Value for </a:t>
            </a:r>
            <a:r>
              <a:rPr lang="en-US" dirty="0" err="1" smtClean="0"/>
              <a:t>ActivityTwo</a:t>
            </a:r>
            <a:r>
              <a:rPr lang="en-US" dirty="0" smtClean="0"/>
              <a:t>");</a:t>
            </a:r>
          </a:p>
          <a:p>
            <a:r>
              <a:rPr lang="en-US" dirty="0" err="1" smtClean="0"/>
              <a:t>i.putExtra("Second</a:t>
            </a:r>
            <a:r>
              <a:rPr lang="en-US" dirty="0" smtClean="0"/>
              <a:t> Value", "This Second Value </a:t>
            </a:r>
            <a:r>
              <a:rPr lang="en-US" dirty="0" err="1" smtClean="0"/>
              <a:t>ActivityTwo</a:t>
            </a:r>
            <a:r>
              <a:rPr lang="en-US" dirty="0" smtClean="0"/>
              <a:t>");</a:t>
            </a:r>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lstStyle/>
          <a:p>
            <a:r>
              <a:rPr lang="en-US" dirty="0" smtClean="0"/>
              <a:t>Explicit Intents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dirty="0" smtClean="0"/>
              <a:t>To inform the system which implicit intents they can handle, activities, services, and broadcast receivers can have one or more intent filters. Each filter describes a capability of the component, a set of intents that the component is willing to receive.</a:t>
            </a:r>
          </a:p>
          <a:p>
            <a:r>
              <a:rPr lang="en-US" dirty="0" err="1" smtClean="0"/>
              <a:t>Eg:A</a:t>
            </a:r>
            <a:r>
              <a:rPr lang="en-US" dirty="0" smtClean="0"/>
              <a:t> note saving application might have two filters — one for starting up with a specific note that the user can view or edit, and another for starting with a new, blank note that the user can fill in and save.</a:t>
            </a:r>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normAutofit fontScale="90000"/>
          </a:bodyPr>
          <a:lstStyle/>
          <a:p>
            <a:r>
              <a:rPr lang="en-US" dirty="0" smtClean="0"/>
              <a:t>Android Intent Filters</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Basically </a:t>
            </a:r>
            <a:r>
              <a:rPr lang="en-US" dirty="0" err="1" smtClean="0"/>
              <a:t>IntentFilters</a:t>
            </a:r>
            <a:r>
              <a:rPr lang="en-US" dirty="0" smtClean="0"/>
              <a:t> are defined in the </a:t>
            </a:r>
            <a:r>
              <a:rPr lang="en-US" dirty="0" err="1" smtClean="0"/>
              <a:t>AndroidManifest.xml</a:t>
            </a:r>
            <a:r>
              <a:rPr lang="en-US" dirty="0" smtClean="0"/>
              <a:t> file.</a:t>
            </a:r>
          </a:p>
          <a:p>
            <a:r>
              <a:rPr lang="en-US" dirty="0" smtClean="0"/>
              <a:t>For a </a:t>
            </a:r>
            <a:r>
              <a:rPr lang="en-US" dirty="0" err="1" smtClean="0"/>
              <a:t>BroadcastReceiver</a:t>
            </a:r>
            <a:r>
              <a:rPr lang="en-US" dirty="0" smtClean="0"/>
              <a:t> it is possible to define in coding. </a:t>
            </a:r>
            <a:endParaRPr lang="en-US" smtClean="0"/>
          </a:p>
          <a:p>
            <a:r>
              <a:rPr lang="en-US" smtClean="0"/>
              <a:t>IntentFilters</a:t>
            </a:r>
            <a:r>
              <a:rPr lang="en-US" dirty="0" smtClean="0"/>
              <a:t> are defined by its category, action and data filters. It can also contain additional metadata. If a component does not define an Intent filter, then it can only be called by explicit Intents.</a:t>
            </a:r>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lstStyle/>
          <a:p>
            <a:r>
              <a:rPr lang="en-US" dirty="0" smtClean="0"/>
              <a:t>Intent Filters (cont.)</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Title 1"/>
          <p:cNvSpPr>
            <a:spLocks noGrp="1"/>
          </p:cNvSpPr>
          <p:nvPr>
            <p:ph type="title"/>
          </p:nvPr>
        </p:nvSpPr>
        <p:spPr>
          <a:xfrm>
            <a:off x="612775" y="228600"/>
            <a:ext cx="8153400" cy="990600"/>
          </a:xfrm>
        </p:spPr>
        <p:txBody>
          <a:bodyPr>
            <a:normAutofit fontScale="90000"/>
          </a:bodyPr>
          <a:lstStyle/>
          <a:p>
            <a:r>
              <a:rPr lang="en-US"/>
              <a:t>Interfaces:  Two Alternatives Code or XML</a:t>
            </a:r>
          </a:p>
        </p:txBody>
      </p:sp>
      <p:sp>
        <p:nvSpPr>
          <p:cNvPr id="3" name="Content Placeholder 2"/>
          <p:cNvSpPr>
            <a:spLocks noGrp="1"/>
          </p:cNvSpPr>
          <p:nvPr>
            <p:ph sz="quarter" idx="1"/>
          </p:nvPr>
        </p:nvSpPr>
        <p:spPr>
          <a:xfrm>
            <a:off x="612775" y="1600200"/>
            <a:ext cx="8153400" cy="4495800"/>
          </a:xfrm>
        </p:spPr>
        <p:txBody>
          <a:bodyPr/>
          <a:lstStyle/>
          <a:p>
            <a:r>
              <a:rPr lang="en-US"/>
              <a:t>You have two ways you can create the interface(s) of your Application.   </a:t>
            </a:r>
          </a:p>
          <a:p>
            <a:pPr>
              <a:buFont typeface="Tw Cen MT" pitchFamily="-65" charset="0"/>
              <a:buAutoNum type="arabicPeriod"/>
            </a:pPr>
            <a:r>
              <a:rPr lang="en-US"/>
              <a:t>Code = write code using SDK with classes like LinearLayout, TextView, ……</a:t>
            </a:r>
          </a:p>
          <a:p>
            <a:pPr>
              <a:buFont typeface="Tw Cen MT" pitchFamily="-65" charset="0"/>
              <a:buAutoNum type="arabicPeriod"/>
            </a:pPr>
            <a:endParaRPr lang="en-US"/>
          </a:p>
          <a:p>
            <a:pPr>
              <a:buFont typeface="Tw Cen MT" pitchFamily="-65" charset="0"/>
              <a:buAutoNum type="arabicPeriod"/>
            </a:pPr>
            <a:r>
              <a:rPr lang="en-US"/>
              <a:t>XML = create XML files in res/Layout (i.e. main.xml) that contain Android XML view tags like &lt;LinearLayout&gt; &lt;TextView&gt;, etc.</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Text Placeholder 1"/>
          <p:cNvSpPr>
            <a:spLocks noGrp="1"/>
          </p:cNvSpPr>
          <p:nvPr>
            <p:ph type="body" idx="1"/>
          </p:nvPr>
        </p:nvSpPr>
        <p:spPr/>
        <p:txBody>
          <a:bodyPr/>
          <a:lstStyle/>
          <a:p>
            <a:r>
              <a:rPr lang="en-US"/>
              <a:t>Lets look at this option first</a:t>
            </a:r>
          </a:p>
        </p:txBody>
      </p:sp>
      <p:sp>
        <p:nvSpPr>
          <p:cNvPr id="15363" name="Title 2"/>
          <p:cNvSpPr>
            <a:spLocks noGrp="1"/>
          </p:cNvSpPr>
          <p:nvPr>
            <p:ph type="title"/>
          </p:nvPr>
        </p:nvSpPr>
        <p:spPr/>
        <p:txBody>
          <a:bodyPr/>
          <a:lstStyle/>
          <a:p>
            <a:r>
              <a:rPr lang="en-US"/>
              <a:t>Option: XML Interface</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1. Activities</a:t>
            </a:r>
          </a:p>
          <a:p>
            <a:endParaRPr lang="en-US" dirty="0" smtClean="0"/>
          </a:p>
          <a:p>
            <a:r>
              <a:rPr lang="en-US" dirty="0" smtClean="0"/>
              <a:t>2. Services</a:t>
            </a:r>
          </a:p>
          <a:p>
            <a:endParaRPr lang="en-US" dirty="0" smtClean="0"/>
          </a:p>
          <a:p>
            <a:r>
              <a:rPr lang="en-US" dirty="0" smtClean="0"/>
              <a:t>3. Broadcast Receivers</a:t>
            </a:r>
          </a:p>
          <a:p>
            <a:endParaRPr lang="en-US" dirty="0" smtClean="0"/>
          </a:p>
          <a:p>
            <a:r>
              <a:rPr lang="en-US" dirty="0" smtClean="0"/>
              <a:t>4. Content Providers</a:t>
            </a:r>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lstStyle/>
          <a:p>
            <a:r>
              <a:rPr lang="en-US" dirty="0" smtClean="0"/>
              <a:t>Overview of Terms/</a:t>
            </a:r>
            <a:r>
              <a:rPr lang="en-US" smtClean="0"/>
              <a:t>Life Cycles</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Title 1"/>
          <p:cNvSpPr>
            <a:spLocks noGrp="1"/>
          </p:cNvSpPr>
          <p:nvPr>
            <p:ph type="title"/>
          </p:nvPr>
        </p:nvSpPr>
        <p:spPr>
          <a:xfrm>
            <a:off x="612775" y="228600"/>
            <a:ext cx="8153400" cy="990600"/>
          </a:xfrm>
        </p:spPr>
        <p:txBody>
          <a:bodyPr/>
          <a:lstStyle/>
          <a:p>
            <a:r>
              <a:rPr lang="en-US"/>
              <a:t>XML Interface Creation</a:t>
            </a:r>
          </a:p>
        </p:txBody>
      </p:sp>
      <p:sp>
        <p:nvSpPr>
          <p:cNvPr id="16387" name="Content Placeholder 2"/>
          <p:cNvSpPr>
            <a:spLocks noGrp="1"/>
          </p:cNvSpPr>
          <p:nvPr>
            <p:ph sz="quarter" idx="1"/>
          </p:nvPr>
        </p:nvSpPr>
        <p:spPr>
          <a:xfrm>
            <a:off x="612775" y="1600200"/>
            <a:ext cx="8153400" cy="4495800"/>
          </a:xfrm>
        </p:spPr>
        <p:txBody>
          <a:bodyPr/>
          <a:lstStyle/>
          <a:p>
            <a:r>
              <a:rPr lang="en-US"/>
              <a:t>Generally, I would say if it is possible, doing XML would be better as it means a decoupling of design from Java code.</a:t>
            </a:r>
          </a:p>
          <a:p>
            <a:r>
              <a:rPr lang="en-US"/>
              <a:t>You can have both in your system….</a:t>
            </a:r>
          </a:p>
          <a:p>
            <a:r>
              <a:rPr lang="en-US"/>
              <a:t>Lets discuss this first.</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7410" name="Picture 4"/>
          <p:cNvPicPr>
            <a:picLocks noChangeAspect="1" noChangeArrowheads="1"/>
          </p:cNvPicPr>
          <p:nvPr/>
        </p:nvPicPr>
        <p:blipFill>
          <a:blip r:embed="rId2"/>
          <a:srcRect r="50488" b="44936"/>
          <a:stretch>
            <a:fillRect/>
          </a:stretch>
        </p:blipFill>
        <p:spPr bwMode="auto">
          <a:xfrm>
            <a:off x="4343400" y="2362200"/>
            <a:ext cx="4800600" cy="3211513"/>
          </a:xfrm>
          <a:prstGeom prst="rect">
            <a:avLst/>
          </a:prstGeom>
          <a:noFill/>
          <a:ln w="12700">
            <a:noFill/>
            <a:miter lim="800000"/>
            <a:headEnd/>
            <a:tailEnd/>
          </a:ln>
        </p:spPr>
      </p:pic>
      <p:sp>
        <p:nvSpPr>
          <p:cNvPr id="17411" name="Title 1"/>
          <p:cNvSpPr>
            <a:spLocks noGrp="1"/>
          </p:cNvSpPr>
          <p:nvPr>
            <p:ph type="title"/>
          </p:nvPr>
        </p:nvSpPr>
        <p:spPr>
          <a:xfrm>
            <a:off x="612775" y="228600"/>
            <a:ext cx="8153400" cy="990600"/>
          </a:xfrm>
        </p:spPr>
        <p:txBody>
          <a:bodyPr/>
          <a:lstStyle/>
          <a:p>
            <a:r>
              <a:rPr lang="en-US"/>
              <a:t>The Layout --- the interface</a:t>
            </a:r>
          </a:p>
        </p:txBody>
      </p:sp>
      <p:sp>
        <p:nvSpPr>
          <p:cNvPr id="17412" name="Content Placeholder 2"/>
          <p:cNvSpPr>
            <a:spLocks noGrp="1"/>
          </p:cNvSpPr>
          <p:nvPr>
            <p:ph sz="quarter" idx="1"/>
          </p:nvPr>
        </p:nvSpPr>
        <p:spPr>
          <a:xfrm>
            <a:off x="685800" y="1676400"/>
            <a:ext cx="3657600" cy="4495800"/>
          </a:xfrm>
        </p:spPr>
        <p:txBody>
          <a:bodyPr/>
          <a:lstStyle/>
          <a:p>
            <a:r>
              <a:rPr lang="en-US"/>
              <a:t>Layouts defined with XML located in </a:t>
            </a:r>
          </a:p>
          <a:p>
            <a:pPr>
              <a:buFont typeface="Wingdings" pitchFamily="-65" charset="2"/>
              <a:buNone/>
            </a:pPr>
            <a:r>
              <a:rPr lang="en-US"/>
              <a:t>res/layout</a:t>
            </a:r>
          </a:p>
        </p:txBody>
      </p:sp>
      <p:sp>
        <p:nvSpPr>
          <p:cNvPr id="5" name="Oval 4"/>
          <p:cNvSpPr/>
          <p:nvPr/>
        </p:nvSpPr>
        <p:spPr>
          <a:xfrm>
            <a:off x="3962400" y="4267200"/>
            <a:ext cx="2819400" cy="3810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prstTxWarp prst="textNoShape">
              <a:avLst/>
            </a:prstTxWarp>
          </a:bodyPr>
          <a:lstStyle/>
          <a:p>
            <a:pPr algn="ctr"/>
            <a:endParaRPr lang="en-US">
              <a:solidFill>
                <a:srgbClr val="FFFFFF"/>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Title 1"/>
          <p:cNvSpPr>
            <a:spLocks noGrp="1"/>
          </p:cNvSpPr>
          <p:nvPr>
            <p:ph type="title"/>
          </p:nvPr>
        </p:nvSpPr>
        <p:spPr>
          <a:xfrm>
            <a:off x="612775" y="228600"/>
            <a:ext cx="8153400" cy="990600"/>
          </a:xfrm>
        </p:spPr>
        <p:txBody>
          <a:bodyPr/>
          <a:lstStyle/>
          <a:p>
            <a:r>
              <a:rPr lang="en-US"/>
              <a:t>The Layout-the interface</a:t>
            </a:r>
          </a:p>
        </p:txBody>
      </p:sp>
      <p:sp>
        <p:nvSpPr>
          <p:cNvPr id="18435" name="Content Placeholder 2"/>
          <p:cNvSpPr>
            <a:spLocks noGrp="1"/>
          </p:cNvSpPr>
          <p:nvPr>
            <p:ph sz="quarter" idx="1"/>
          </p:nvPr>
        </p:nvSpPr>
        <p:spPr>
          <a:xfrm>
            <a:off x="304800" y="1295400"/>
            <a:ext cx="8153400" cy="4495800"/>
          </a:xfrm>
        </p:spPr>
        <p:txBody>
          <a:bodyPr>
            <a:normAutofit fontScale="92500" lnSpcReduction="10000"/>
          </a:bodyPr>
          <a:lstStyle/>
          <a:p>
            <a:r>
              <a:rPr lang="en-US" dirty="0">
                <a:solidFill>
                  <a:srgbClr val="FFC000"/>
                </a:solidFill>
              </a:rPr>
              <a:t>res/layout/</a:t>
            </a:r>
            <a:r>
              <a:rPr lang="en-US" dirty="0" err="1">
                <a:solidFill>
                  <a:srgbClr val="FFC000"/>
                </a:solidFill>
              </a:rPr>
              <a:t>main.xml</a:t>
            </a:r>
            <a:r>
              <a:rPr lang="en-US" dirty="0"/>
              <a:t> = contains layout for interface</a:t>
            </a:r>
          </a:p>
          <a:p>
            <a:pPr>
              <a:buFont typeface="Wingdings" pitchFamily="-65" charset="2"/>
              <a:buNone/>
            </a:pPr>
            <a:r>
              <a:rPr lang="en-US" sz="1400" dirty="0"/>
              <a:t>&lt;?xml version=</a:t>
            </a:r>
            <a:r>
              <a:rPr lang="en-US" sz="1400" i="1" dirty="0"/>
              <a:t>"1.0" encoding="utf-8"?&gt;</a:t>
            </a:r>
          </a:p>
          <a:p>
            <a:pPr>
              <a:buFont typeface="Wingdings" pitchFamily="-65" charset="2"/>
              <a:buNone/>
            </a:pPr>
            <a:r>
              <a:rPr lang="en-US" sz="1400" dirty="0"/>
              <a:t>&lt;</a:t>
            </a:r>
            <a:r>
              <a:rPr lang="en-US" sz="1400" dirty="0" err="1"/>
              <a:t>LinearLayout</a:t>
            </a:r>
            <a:r>
              <a:rPr lang="en-US" sz="1400" dirty="0"/>
              <a:t> </a:t>
            </a:r>
            <a:r>
              <a:rPr lang="en-US" sz="1400" dirty="0" err="1"/>
              <a:t>xmlns:android</a:t>
            </a:r>
            <a:r>
              <a:rPr lang="en-US" sz="1400" dirty="0"/>
              <a:t>=</a:t>
            </a:r>
            <a:r>
              <a:rPr lang="en-US" sz="1400" i="1" dirty="0"/>
              <a:t>"http://</a:t>
            </a:r>
            <a:r>
              <a:rPr lang="en-US" sz="1400" i="1" dirty="0" err="1"/>
              <a:t>schemas.android.com/apk/res/android</a:t>
            </a:r>
            <a:r>
              <a:rPr lang="en-US" sz="1400" i="1" dirty="0"/>
              <a:t>"</a:t>
            </a:r>
          </a:p>
          <a:p>
            <a:pPr>
              <a:buFont typeface="Wingdings" pitchFamily="-65" charset="2"/>
              <a:buNone/>
            </a:pPr>
            <a:r>
              <a:rPr lang="en-US" sz="1400" dirty="0"/>
              <a:t>    </a:t>
            </a:r>
            <a:r>
              <a:rPr lang="en-US" sz="1400" dirty="0" err="1"/>
              <a:t>android:orientation</a:t>
            </a:r>
            <a:r>
              <a:rPr lang="en-US" sz="1400" dirty="0"/>
              <a:t>=</a:t>
            </a:r>
            <a:r>
              <a:rPr lang="en-US" sz="1400" i="1" dirty="0"/>
              <a:t>"vertical"</a:t>
            </a:r>
          </a:p>
          <a:p>
            <a:pPr>
              <a:buFont typeface="Wingdings" pitchFamily="-65" charset="2"/>
              <a:buNone/>
            </a:pPr>
            <a:r>
              <a:rPr lang="en-US" sz="1400" dirty="0"/>
              <a:t>    </a:t>
            </a:r>
            <a:r>
              <a:rPr lang="en-US" sz="1400" dirty="0" err="1"/>
              <a:t>android:layout_width</a:t>
            </a:r>
            <a:r>
              <a:rPr lang="en-US" sz="1400" dirty="0"/>
              <a:t>=</a:t>
            </a:r>
            <a:r>
              <a:rPr lang="en-US" sz="1400" i="1" dirty="0"/>
              <a:t>"</a:t>
            </a:r>
            <a:r>
              <a:rPr lang="en-US" sz="1400" i="1" dirty="0" err="1"/>
              <a:t>fill_parent</a:t>
            </a:r>
            <a:r>
              <a:rPr lang="en-US" sz="1400" i="1" dirty="0"/>
              <a:t>"</a:t>
            </a:r>
          </a:p>
          <a:p>
            <a:pPr>
              <a:buFont typeface="Wingdings" pitchFamily="-65" charset="2"/>
              <a:buNone/>
            </a:pPr>
            <a:r>
              <a:rPr lang="en-US" sz="1400" dirty="0"/>
              <a:t>    </a:t>
            </a:r>
            <a:r>
              <a:rPr lang="en-US" sz="1400" dirty="0" err="1"/>
              <a:t>android:layout_height</a:t>
            </a:r>
            <a:r>
              <a:rPr lang="en-US" sz="1400" dirty="0"/>
              <a:t>=</a:t>
            </a:r>
            <a:r>
              <a:rPr lang="en-US" sz="1400" i="1" dirty="0"/>
              <a:t>"</a:t>
            </a:r>
            <a:r>
              <a:rPr lang="en-US" sz="1400" i="1" dirty="0" err="1"/>
              <a:t>fill_parent</a:t>
            </a:r>
            <a:r>
              <a:rPr lang="en-US" sz="1400" i="1" dirty="0"/>
              <a:t>"</a:t>
            </a:r>
          </a:p>
          <a:p>
            <a:pPr>
              <a:buFont typeface="Wingdings" pitchFamily="-65" charset="2"/>
              <a:buNone/>
            </a:pPr>
            <a:r>
              <a:rPr lang="en-US" sz="1400" dirty="0"/>
              <a:t>    &gt;</a:t>
            </a:r>
          </a:p>
          <a:p>
            <a:pPr>
              <a:buFont typeface="Wingdings" pitchFamily="-65" charset="2"/>
              <a:buNone/>
            </a:pPr>
            <a:r>
              <a:rPr lang="en-US" sz="1400" dirty="0"/>
              <a:t>&lt;</a:t>
            </a:r>
            <a:r>
              <a:rPr lang="en-US" sz="1400" dirty="0" err="1"/>
              <a:t>TextView</a:t>
            </a:r>
            <a:r>
              <a:rPr lang="en-US" sz="1400" dirty="0"/>
              <a:t>  </a:t>
            </a:r>
          </a:p>
          <a:p>
            <a:pPr>
              <a:buFont typeface="Wingdings" pitchFamily="-65" charset="2"/>
              <a:buNone/>
            </a:pPr>
            <a:r>
              <a:rPr lang="en-US" sz="1400" dirty="0"/>
              <a:t>    </a:t>
            </a:r>
            <a:r>
              <a:rPr lang="en-US" sz="1400" dirty="0" err="1"/>
              <a:t>android:layout_width</a:t>
            </a:r>
            <a:r>
              <a:rPr lang="en-US" sz="1400" dirty="0"/>
              <a:t>=</a:t>
            </a:r>
            <a:r>
              <a:rPr lang="en-US" sz="1400" i="1" dirty="0"/>
              <a:t>"</a:t>
            </a:r>
            <a:r>
              <a:rPr lang="en-US" sz="1400" i="1" dirty="0" err="1"/>
              <a:t>fill_parent</a:t>
            </a:r>
            <a:r>
              <a:rPr lang="en-US" sz="1400" i="1" dirty="0"/>
              <a:t>" </a:t>
            </a:r>
          </a:p>
          <a:p>
            <a:pPr>
              <a:buFont typeface="Wingdings" pitchFamily="-65" charset="2"/>
              <a:buNone/>
            </a:pPr>
            <a:r>
              <a:rPr lang="en-US" sz="1400" dirty="0"/>
              <a:t>    </a:t>
            </a:r>
            <a:r>
              <a:rPr lang="en-US" sz="1400" dirty="0" err="1"/>
              <a:t>android:layout_height</a:t>
            </a:r>
            <a:r>
              <a:rPr lang="en-US" sz="1400" dirty="0"/>
              <a:t>=</a:t>
            </a:r>
            <a:r>
              <a:rPr lang="en-US" sz="1400" i="1" dirty="0"/>
              <a:t>"</a:t>
            </a:r>
            <a:r>
              <a:rPr lang="en-US" sz="1400" i="1" dirty="0" err="1"/>
              <a:t>wrap_content</a:t>
            </a:r>
            <a:r>
              <a:rPr lang="en-US" sz="1400" i="1" dirty="0"/>
              <a:t>" </a:t>
            </a:r>
          </a:p>
          <a:p>
            <a:pPr>
              <a:buFont typeface="Wingdings" pitchFamily="-65" charset="2"/>
              <a:buNone/>
            </a:pPr>
            <a:r>
              <a:rPr lang="en-US" sz="1400" dirty="0"/>
              <a:t>    </a:t>
            </a:r>
            <a:r>
              <a:rPr lang="en-US" sz="1400" dirty="0" err="1"/>
              <a:t>android:text</a:t>
            </a:r>
            <a:r>
              <a:rPr lang="en-US" sz="1400" dirty="0"/>
              <a:t>=</a:t>
            </a:r>
            <a:r>
              <a:rPr lang="en-US" sz="1400" i="1" dirty="0"/>
              <a:t>"@string/hello"</a:t>
            </a:r>
          </a:p>
          <a:p>
            <a:pPr>
              <a:buFont typeface="Wingdings" pitchFamily="-65" charset="2"/>
              <a:buNone/>
            </a:pPr>
            <a:r>
              <a:rPr lang="en-US" sz="1400" dirty="0"/>
              <a:t>    /&gt;</a:t>
            </a:r>
          </a:p>
          <a:p>
            <a:pPr>
              <a:buFont typeface="Wingdings" pitchFamily="-65" charset="2"/>
              <a:buNone/>
            </a:pPr>
            <a:r>
              <a:rPr lang="en-US" sz="1400" dirty="0"/>
              <a:t>&lt;/</a:t>
            </a:r>
            <a:r>
              <a:rPr lang="en-US" sz="1400" dirty="0" err="1"/>
              <a:t>LinearLayout</a:t>
            </a:r>
            <a:r>
              <a:rPr lang="en-US" sz="1400" dirty="0"/>
              <a:t>&gt;</a:t>
            </a:r>
          </a:p>
          <a:p>
            <a:pPr>
              <a:buFont typeface="Wingdings" pitchFamily="-65" charset="2"/>
              <a:buNone/>
            </a:pPr>
            <a:r>
              <a:rPr lang="en-US" sz="1600" dirty="0"/>
              <a:t>The above will create an interface in vertical (versus portrait) mode that fills the parent</a:t>
            </a:r>
          </a:p>
          <a:p>
            <a:pPr>
              <a:buFont typeface="Wingdings" pitchFamily="-65" charset="2"/>
              <a:buNone/>
            </a:pPr>
            <a:r>
              <a:rPr lang="en-US" sz="1600" dirty="0"/>
              <a:t>Both in width</a:t>
            </a:r>
            <a:r>
              <a:rPr lang="en-US" sz="1600" dirty="0" smtClean="0"/>
              <a:t> wraps </a:t>
            </a:r>
            <a:r>
              <a:rPr lang="en-US" sz="1600" dirty="0"/>
              <a:t>and content as necessary.</a:t>
            </a:r>
          </a:p>
        </p:txBody>
      </p:sp>
      <p:pic>
        <p:nvPicPr>
          <p:cNvPr id="18436" name="Picture 4"/>
          <p:cNvPicPr>
            <a:picLocks noChangeAspect="1" noChangeArrowheads="1"/>
          </p:cNvPicPr>
          <p:nvPr/>
        </p:nvPicPr>
        <p:blipFill>
          <a:blip r:embed="rId2"/>
          <a:srcRect r="50488" b="44936"/>
          <a:stretch>
            <a:fillRect/>
          </a:stretch>
        </p:blipFill>
        <p:spPr bwMode="auto">
          <a:xfrm>
            <a:off x="4515287" y="2819400"/>
            <a:ext cx="2962056" cy="1981199"/>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itle 1"/>
          <p:cNvSpPr>
            <a:spLocks noGrp="1"/>
          </p:cNvSpPr>
          <p:nvPr>
            <p:ph type="title"/>
          </p:nvPr>
        </p:nvSpPr>
        <p:spPr>
          <a:xfrm>
            <a:off x="612775" y="228600"/>
            <a:ext cx="8153400" cy="990600"/>
          </a:xfrm>
        </p:spPr>
        <p:txBody>
          <a:bodyPr/>
          <a:lstStyle/>
          <a:p>
            <a:pPr eaLnBrk="1" hangingPunct="1"/>
            <a:r>
              <a:rPr lang="en-US"/>
              <a:t>XML interface</a:t>
            </a:r>
          </a:p>
        </p:txBody>
      </p:sp>
      <p:sp>
        <p:nvSpPr>
          <p:cNvPr id="19459" name="Content Placeholder 2"/>
          <p:cNvSpPr>
            <a:spLocks noGrp="1"/>
          </p:cNvSpPr>
          <p:nvPr>
            <p:ph sz="quarter" idx="1"/>
          </p:nvPr>
        </p:nvSpPr>
        <p:spPr>
          <a:xfrm>
            <a:off x="612775" y="1600200"/>
            <a:ext cx="8153400" cy="4495800"/>
          </a:xfrm>
        </p:spPr>
        <p:txBody>
          <a:bodyPr/>
          <a:lstStyle/>
          <a:p>
            <a:pPr eaLnBrk="1" hangingPunct="1"/>
            <a:r>
              <a:rPr lang="en-US" sz="2000" dirty="0"/>
              <a:t>it's a tree of XML elements, </a:t>
            </a:r>
          </a:p>
          <a:p>
            <a:pPr lvl="1" eaLnBrk="1" hangingPunct="1"/>
            <a:r>
              <a:rPr lang="en-US" sz="1700" dirty="0"/>
              <a:t>Inspired by web authoring</a:t>
            </a:r>
          </a:p>
          <a:p>
            <a:pPr lvl="1" eaLnBrk="1" hangingPunct="1"/>
            <a:r>
              <a:rPr lang="en-US" sz="1700" dirty="0"/>
              <a:t>Build up UI quickly</a:t>
            </a:r>
          </a:p>
          <a:p>
            <a:pPr eaLnBrk="1" hangingPunct="1"/>
            <a:r>
              <a:rPr lang="en-US" sz="2000" dirty="0"/>
              <a:t>each node is the name of a View class (example is just one View element). </a:t>
            </a:r>
          </a:p>
          <a:p>
            <a:pPr lvl="1" eaLnBrk="1" hangingPunct="1"/>
            <a:r>
              <a:rPr lang="en-US" sz="1700" dirty="0"/>
              <a:t>Create your own View ---extends </a:t>
            </a:r>
          </a:p>
          <a:p>
            <a:pPr lvl="1" eaLnBrk="1" hangingPunct="1"/>
            <a:r>
              <a:rPr lang="en-US" sz="1700" dirty="0"/>
              <a:t>Each node can have multiple attributes</a:t>
            </a:r>
          </a:p>
          <a:p>
            <a:pPr lvl="1" eaLnBrk="1" hangingPunct="1"/>
            <a:r>
              <a:rPr lang="en-US" sz="1700" dirty="0"/>
              <a:t>Look to API for details</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Title 1"/>
          <p:cNvSpPr>
            <a:spLocks noGrp="1"/>
          </p:cNvSpPr>
          <p:nvPr>
            <p:ph type="title"/>
          </p:nvPr>
        </p:nvSpPr>
        <p:spPr>
          <a:xfrm>
            <a:off x="612775" y="228600"/>
            <a:ext cx="8153400" cy="990600"/>
          </a:xfrm>
        </p:spPr>
        <p:txBody>
          <a:bodyPr/>
          <a:lstStyle/>
          <a:p>
            <a:pPr eaLnBrk="1" hangingPunct="1"/>
            <a:r>
              <a:rPr lang="en-US"/>
              <a:t>XML interface</a:t>
            </a:r>
          </a:p>
        </p:txBody>
      </p:sp>
      <p:sp>
        <p:nvSpPr>
          <p:cNvPr id="20483" name="Content Placeholder 2"/>
          <p:cNvSpPr>
            <a:spLocks noGrp="1"/>
          </p:cNvSpPr>
          <p:nvPr>
            <p:ph sz="quarter" idx="1"/>
          </p:nvPr>
        </p:nvSpPr>
        <p:spPr>
          <a:xfrm>
            <a:off x="612775" y="1600200"/>
            <a:ext cx="8153400" cy="4495800"/>
          </a:xfrm>
        </p:spPr>
        <p:txBody>
          <a:bodyPr>
            <a:normAutofit fontScale="92500" lnSpcReduction="10000"/>
          </a:bodyPr>
          <a:lstStyle/>
          <a:p>
            <a:pPr eaLnBrk="1" hangingPunct="1"/>
            <a:r>
              <a:rPr lang="en-US" sz="2000"/>
              <a:t>&lt;TextView xmlns:android="http://schemas.android.com/apk/res/android"</a:t>
            </a:r>
            <a:br>
              <a:rPr lang="en-US" sz="2000"/>
            </a:br>
            <a:r>
              <a:rPr lang="en-US" sz="2000"/>
              <a:t>  android:layout_width="fill_parent"</a:t>
            </a:r>
            <a:br>
              <a:rPr lang="en-US" sz="2000"/>
            </a:br>
            <a:r>
              <a:rPr lang="en-US" sz="2000"/>
              <a:t>  android:layout_height="fill_parent"</a:t>
            </a:r>
            <a:br>
              <a:rPr lang="en-US" sz="2000"/>
            </a:br>
            <a:r>
              <a:rPr lang="en-US" sz="2000"/>
              <a:t>  android:text="@string/hello"/&gt;</a:t>
            </a:r>
          </a:p>
          <a:p>
            <a:pPr lvl="1" eaLnBrk="1" hangingPunct="1"/>
            <a:r>
              <a:rPr lang="en-US" sz="1700">
                <a:solidFill>
                  <a:srgbClr val="0000CC"/>
                </a:solidFill>
              </a:rPr>
              <a:t>xmlns:android</a:t>
            </a:r>
            <a:r>
              <a:rPr lang="en-US" sz="1700"/>
              <a:t>  XML namespace declaration that tells the Android tools that you are going to refer to common attributes defined in the Android namespace. The outermost tag in every Android layout file must have this attribute.</a:t>
            </a:r>
          </a:p>
          <a:p>
            <a:pPr lvl="1" eaLnBrk="1" hangingPunct="1"/>
            <a:r>
              <a:rPr lang="en-US" sz="1700">
                <a:solidFill>
                  <a:srgbClr val="0000CC"/>
                </a:solidFill>
              </a:rPr>
              <a:t>android:layout_width</a:t>
            </a:r>
            <a:r>
              <a:rPr lang="en-US" sz="1700"/>
              <a:t> This attribute defines how much of the available width on the screen this View should consume. As it's the only View so you want it to take up the entire screen, which is what a value of "fill_parent" means.</a:t>
            </a:r>
            <a:br>
              <a:rPr lang="en-US" sz="1700"/>
            </a:br>
            <a:r>
              <a:rPr lang="en-US" sz="1700">
                <a:solidFill>
                  <a:srgbClr val="0000CC"/>
                </a:solidFill>
              </a:rPr>
              <a:t>android:layout_height</a:t>
            </a:r>
            <a:r>
              <a:rPr lang="en-US" sz="1700"/>
              <a:t> This is just like android:layout_width, except that it refers to available screen height. </a:t>
            </a:r>
          </a:p>
          <a:p>
            <a:pPr lvl="1" eaLnBrk="1" hangingPunct="1"/>
            <a:r>
              <a:rPr lang="en-US" sz="1700">
                <a:solidFill>
                  <a:srgbClr val="0000CC"/>
                </a:solidFill>
              </a:rPr>
              <a:t>android:text </a:t>
            </a:r>
            <a:r>
              <a:rPr lang="en-US" sz="1700"/>
              <a:t>This sets the text that the TextView should display. In this example, you use a string resource instead of a hard-coded string value. The </a:t>
            </a:r>
            <a:r>
              <a:rPr lang="en-US" sz="1700" i="1"/>
              <a:t>hello</a:t>
            </a:r>
            <a:r>
              <a:rPr lang="en-US" sz="1700"/>
              <a:t> string is defined in the </a:t>
            </a:r>
            <a:r>
              <a:rPr lang="en-US" sz="1700" i="1"/>
              <a:t>res/values/strings.xml</a:t>
            </a:r>
            <a:r>
              <a:rPr lang="en-US" sz="1700"/>
              <a:t> file. </a:t>
            </a: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itle 1"/>
          <p:cNvSpPr>
            <a:spLocks noGrp="1"/>
          </p:cNvSpPr>
          <p:nvPr>
            <p:ph type="title"/>
          </p:nvPr>
        </p:nvSpPr>
        <p:spPr>
          <a:xfrm>
            <a:off x="612775" y="228600"/>
            <a:ext cx="8153400" cy="990600"/>
          </a:xfrm>
        </p:spPr>
        <p:txBody>
          <a:bodyPr>
            <a:normAutofit fontScale="90000"/>
          </a:bodyPr>
          <a:lstStyle/>
          <a:p>
            <a:pPr eaLnBrk="1" hangingPunct="1"/>
            <a:r>
              <a:rPr lang="en-US" sz="3900">
                <a:solidFill>
                  <a:srgbClr val="332B29"/>
                </a:solidFill>
                <a:latin typeface="Times" pitchFamily="-65" charset="0"/>
              </a:rPr>
              <a:t>Using Eclipse IDE to Visually Create XML file</a:t>
            </a:r>
          </a:p>
        </p:txBody>
      </p:sp>
      <p:sp>
        <p:nvSpPr>
          <p:cNvPr id="21507" name="Content Placeholder 2"/>
          <p:cNvSpPr>
            <a:spLocks noGrp="1"/>
          </p:cNvSpPr>
          <p:nvPr>
            <p:ph sz="quarter" idx="1"/>
          </p:nvPr>
        </p:nvSpPr>
        <p:spPr>
          <a:xfrm>
            <a:off x="612775" y="1600200"/>
            <a:ext cx="8153400" cy="4495800"/>
          </a:xfrm>
        </p:spPr>
        <p:txBody>
          <a:bodyPr/>
          <a:lstStyle/>
          <a:p>
            <a:pPr eaLnBrk="1" hangingPunct="1"/>
            <a:r>
              <a:rPr lang="en-US"/>
              <a:t>Visual creation of XML file</a:t>
            </a:r>
          </a:p>
          <a:p>
            <a:pPr eaLnBrk="1" hangingPunct="1"/>
            <a:r>
              <a:rPr lang="en-US"/>
              <a:t>Create New-&gt;Other-&gt;Android-&gt;XML file-</a:t>
            </a:r>
          </a:p>
          <a:p>
            <a:pPr lvl="1" eaLnBrk="1" hangingPunct="1"/>
            <a:r>
              <a:rPr lang="en-US"/>
              <a:t>Select for layout type</a:t>
            </a:r>
          </a:p>
          <a:p>
            <a:pPr lvl="1" eaLnBrk="1" hangingPunct="1"/>
            <a:r>
              <a:rPr lang="en-US"/>
              <a:t>Play with it….</a:t>
            </a:r>
            <a:br>
              <a:rPr lang="en-US"/>
            </a:br>
            <a:r>
              <a:rPr lang="en-US"/>
              <a:t>drag and drop</a:t>
            </a:r>
          </a:p>
        </p:txBody>
      </p:sp>
      <p:pic>
        <p:nvPicPr>
          <p:cNvPr id="21508" name="Picture 4"/>
          <p:cNvPicPr>
            <a:picLocks noChangeAspect="1" noChangeArrowheads="1"/>
          </p:cNvPicPr>
          <p:nvPr/>
        </p:nvPicPr>
        <p:blipFill>
          <a:blip r:embed="rId2"/>
          <a:srcRect/>
          <a:stretch>
            <a:fillRect/>
          </a:stretch>
        </p:blipFill>
        <p:spPr bwMode="auto">
          <a:xfrm>
            <a:off x="5181600" y="2847975"/>
            <a:ext cx="3741738" cy="4010025"/>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Title 1"/>
          <p:cNvSpPr>
            <a:spLocks noGrp="1"/>
          </p:cNvSpPr>
          <p:nvPr>
            <p:ph type="title"/>
          </p:nvPr>
        </p:nvSpPr>
        <p:spPr>
          <a:xfrm>
            <a:off x="612775" y="228600"/>
            <a:ext cx="8153400" cy="990600"/>
          </a:xfrm>
        </p:spPr>
        <p:txBody>
          <a:bodyPr>
            <a:normAutofit fontScale="90000"/>
          </a:bodyPr>
          <a:lstStyle/>
          <a:p>
            <a:pPr eaLnBrk="1" hangingPunct="1"/>
            <a:r>
              <a:rPr lang="en-US" sz="3900">
                <a:solidFill>
                  <a:srgbClr val="332B29"/>
                </a:solidFill>
                <a:latin typeface="Times" pitchFamily="-65" charset="0"/>
              </a:rPr>
              <a:t>Using Eclipse IDE to Visually Create XML file</a:t>
            </a:r>
          </a:p>
        </p:txBody>
      </p:sp>
      <p:sp>
        <p:nvSpPr>
          <p:cNvPr id="22531" name="Content Placeholder 2"/>
          <p:cNvSpPr>
            <a:spLocks noGrp="1"/>
          </p:cNvSpPr>
          <p:nvPr>
            <p:ph sz="quarter" idx="1"/>
          </p:nvPr>
        </p:nvSpPr>
        <p:spPr>
          <a:xfrm>
            <a:off x="612775" y="1600200"/>
            <a:ext cx="8153400" cy="4495800"/>
          </a:xfrm>
        </p:spPr>
        <p:txBody>
          <a:bodyPr/>
          <a:lstStyle/>
          <a:p>
            <a:pPr eaLnBrk="1" hangingPunct="1"/>
            <a:r>
              <a:rPr lang="en-US"/>
              <a:t>Visual creation of XML file</a:t>
            </a:r>
          </a:p>
          <a:p>
            <a:pPr eaLnBrk="1" hangingPunct="1"/>
            <a:r>
              <a:rPr lang="en-US"/>
              <a:t>Create New-&gt;Other-&gt;Android-&gt;XML file-</a:t>
            </a:r>
          </a:p>
          <a:p>
            <a:pPr lvl="1" eaLnBrk="1" hangingPunct="1"/>
            <a:r>
              <a:rPr lang="en-US"/>
              <a:t>Select for layout type</a:t>
            </a:r>
          </a:p>
          <a:p>
            <a:pPr lvl="1" eaLnBrk="1" hangingPunct="1"/>
            <a:r>
              <a:rPr lang="en-US"/>
              <a:t>Play with it….</a:t>
            </a:r>
            <a:br>
              <a:rPr lang="en-US"/>
            </a:br>
            <a:r>
              <a:rPr lang="en-US"/>
              <a:t>drag and drop</a:t>
            </a:r>
          </a:p>
        </p:txBody>
      </p:sp>
      <p:pic>
        <p:nvPicPr>
          <p:cNvPr id="22532" name="Picture 4"/>
          <p:cNvPicPr>
            <a:picLocks noChangeAspect="1" noChangeArrowheads="1"/>
          </p:cNvPicPr>
          <p:nvPr/>
        </p:nvPicPr>
        <p:blipFill>
          <a:blip r:embed="rId2"/>
          <a:srcRect/>
          <a:stretch>
            <a:fillRect/>
          </a:stretch>
        </p:blipFill>
        <p:spPr bwMode="auto">
          <a:xfrm>
            <a:off x="5181600" y="2847975"/>
            <a:ext cx="3741738" cy="4010025"/>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itle 1"/>
          <p:cNvSpPr>
            <a:spLocks noGrp="1"/>
          </p:cNvSpPr>
          <p:nvPr>
            <p:ph type="title"/>
          </p:nvPr>
        </p:nvSpPr>
        <p:spPr>
          <a:xfrm>
            <a:off x="612775" y="228600"/>
            <a:ext cx="8153400" cy="990600"/>
          </a:xfrm>
        </p:spPr>
        <p:txBody>
          <a:bodyPr/>
          <a:lstStyle/>
          <a:p>
            <a:r>
              <a:rPr lang="en-US"/>
              <a:t>Visually Creating XML interface</a:t>
            </a:r>
          </a:p>
        </p:txBody>
      </p:sp>
      <p:sp>
        <p:nvSpPr>
          <p:cNvPr id="23555" name="Content Placeholder 2"/>
          <p:cNvSpPr>
            <a:spLocks noGrp="1"/>
          </p:cNvSpPr>
          <p:nvPr>
            <p:ph sz="quarter" idx="1"/>
          </p:nvPr>
        </p:nvSpPr>
        <p:spPr>
          <a:xfrm>
            <a:off x="533400" y="1295400"/>
            <a:ext cx="8153400" cy="4495800"/>
          </a:xfrm>
        </p:spPr>
        <p:txBody>
          <a:bodyPr>
            <a:normAutofit fontScale="92500" lnSpcReduction="10000"/>
          </a:bodyPr>
          <a:lstStyle/>
          <a:p>
            <a:r>
              <a:rPr lang="en-US"/>
              <a:t>I dragged and dropped an EditText view and a Button.   Below I show you the corresponding code.</a:t>
            </a:r>
          </a:p>
          <a:p>
            <a:pPr>
              <a:buFont typeface="Wingdings" pitchFamily="-65" charset="2"/>
              <a:buNone/>
            </a:pPr>
            <a:endParaRPr lang="en-US" sz="1200"/>
          </a:p>
          <a:p>
            <a:pPr>
              <a:buFont typeface="Wingdings" pitchFamily="-65" charset="2"/>
              <a:buNone/>
            </a:pPr>
            <a:r>
              <a:rPr lang="en-US" sz="1200">
                <a:solidFill>
                  <a:srgbClr val="C00000"/>
                </a:solidFill>
              </a:rPr>
              <a:t>res/layout/main2.xml</a:t>
            </a:r>
          </a:p>
          <a:p>
            <a:pPr>
              <a:buFont typeface="Wingdings" pitchFamily="-65" charset="2"/>
              <a:buNone/>
            </a:pPr>
            <a:r>
              <a:rPr lang="en-US" sz="1200"/>
              <a:t>&lt;?xml version=</a:t>
            </a:r>
            <a:r>
              <a:rPr lang="en-US" sz="1200" i="1"/>
              <a:t>"1.0" encoding="utf-8"?&gt;</a:t>
            </a:r>
          </a:p>
          <a:p>
            <a:pPr>
              <a:buFont typeface="Wingdings" pitchFamily="-65" charset="2"/>
              <a:buNone/>
            </a:pPr>
            <a:r>
              <a:rPr lang="en-US" sz="1200"/>
              <a:t>&lt;AbsoluteLayout</a:t>
            </a:r>
          </a:p>
          <a:p>
            <a:pPr>
              <a:buFont typeface="Wingdings" pitchFamily="-65" charset="2"/>
              <a:buNone/>
            </a:pPr>
            <a:r>
              <a:rPr lang="en-US" sz="1200"/>
              <a:t>  xmlns:android=</a:t>
            </a:r>
            <a:r>
              <a:rPr lang="en-US" sz="1200" i="1"/>
              <a:t>"http://schemas.android.com/apk/res/android"</a:t>
            </a:r>
          </a:p>
          <a:p>
            <a:pPr>
              <a:buFont typeface="Wingdings" pitchFamily="-65" charset="2"/>
              <a:buNone/>
            </a:pPr>
            <a:r>
              <a:rPr lang="en-US" sz="1200"/>
              <a:t>  android:orientation=</a:t>
            </a:r>
            <a:r>
              <a:rPr lang="en-US" sz="1200" i="1"/>
              <a:t>"vertical"</a:t>
            </a:r>
          </a:p>
          <a:p>
            <a:pPr>
              <a:buFont typeface="Wingdings" pitchFamily="-65" charset="2"/>
              <a:buNone/>
            </a:pPr>
            <a:r>
              <a:rPr lang="en-US" sz="1200"/>
              <a:t>  android:layout_width=</a:t>
            </a:r>
            <a:r>
              <a:rPr lang="en-US" sz="1200" i="1"/>
              <a:t>"match_parent"</a:t>
            </a:r>
          </a:p>
          <a:p>
            <a:pPr>
              <a:buFont typeface="Wingdings" pitchFamily="-65" charset="2"/>
              <a:buNone/>
            </a:pPr>
            <a:r>
              <a:rPr lang="en-US" sz="1200"/>
              <a:t>  android:layout_height=</a:t>
            </a:r>
            <a:r>
              <a:rPr lang="en-US" sz="1200" i="1"/>
              <a:t>"match_parent"&gt;</a:t>
            </a:r>
          </a:p>
          <a:p>
            <a:pPr>
              <a:buFont typeface="Wingdings" pitchFamily="-65" charset="2"/>
              <a:buNone/>
            </a:pPr>
            <a:r>
              <a:rPr lang="en-US" sz="1200"/>
              <a:t>    &lt;EditText android:text=</a:t>
            </a:r>
            <a:r>
              <a:rPr lang="en-US" sz="1200" i="1"/>
              <a:t>"@string/hello" android:id="@+id/editText1" android:inputType="textMultiLine" android:layout_width="169dp" android:layout_height="115dp" android:layout_x="11dp" android:layout_y="20dp"&gt;&lt;/EditText&gt;</a:t>
            </a:r>
          </a:p>
          <a:p>
            <a:pPr>
              <a:buFont typeface="Wingdings" pitchFamily="-65" charset="2"/>
              <a:buNone/>
            </a:pPr>
            <a:r>
              <a:rPr lang="en-US" sz="1200"/>
              <a:t>    &lt;Button android:id=</a:t>
            </a:r>
            <a:r>
              <a:rPr lang="en-US" sz="1200" i="1"/>
              <a:t>"@+id/button1" android:layout_width="wrap_content" android:layout_height="wrap_content" android:text="Button" android:layout_x="27dp" android:layout_y="146dp"&gt;&lt;/Button&gt;</a:t>
            </a:r>
          </a:p>
          <a:p>
            <a:pPr>
              <a:buFont typeface="Wingdings" pitchFamily="-65" charset="2"/>
              <a:buNone/>
            </a:pPr>
            <a:r>
              <a:rPr lang="en-US" sz="1200"/>
              <a:t>    </a:t>
            </a:r>
          </a:p>
          <a:p>
            <a:pPr>
              <a:buFont typeface="Wingdings" pitchFamily="-65" charset="2"/>
              <a:buNone/>
            </a:pPr>
            <a:r>
              <a:rPr lang="en-US" sz="1200"/>
              <a:t>&lt;/AbsoluteLayout&gt;</a:t>
            </a:r>
          </a:p>
          <a:p>
            <a:pPr>
              <a:buFont typeface="Wingdings" pitchFamily="-65" charset="2"/>
              <a:buNone/>
            </a:pPr>
            <a:endParaRPr lang="en-US"/>
          </a:p>
        </p:txBody>
      </p:sp>
      <p:pic>
        <p:nvPicPr>
          <p:cNvPr id="23556" name="Picture 6"/>
          <p:cNvPicPr>
            <a:picLocks noChangeAspect="1" noChangeArrowheads="1"/>
          </p:cNvPicPr>
          <p:nvPr/>
        </p:nvPicPr>
        <p:blipFill>
          <a:blip r:embed="rId2"/>
          <a:srcRect l="25626" t="9480" r="41875" b="33376"/>
          <a:stretch>
            <a:fillRect/>
          </a:stretch>
        </p:blipFill>
        <p:spPr bwMode="auto">
          <a:xfrm>
            <a:off x="5986416" y="2209800"/>
            <a:ext cx="1944733" cy="1752600"/>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Text Placeholder 1"/>
          <p:cNvSpPr>
            <a:spLocks noGrp="1"/>
          </p:cNvSpPr>
          <p:nvPr>
            <p:ph type="body" idx="1"/>
          </p:nvPr>
        </p:nvSpPr>
        <p:spPr>
          <a:xfrm>
            <a:off x="228600" y="2819400"/>
            <a:ext cx="3581400" cy="2895600"/>
          </a:xfrm>
        </p:spPr>
        <p:txBody>
          <a:bodyPr/>
          <a:lstStyle/>
          <a:p>
            <a:r>
              <a:rPr lang="en-US"/>
              <a:t>Besides drag and drop you can edit the xml file directly.  Lets discuss some of the Android XML Interface related tags</a:t>
            </a:r>
          </a:p>
        </p:txBody>
      </p:sp>
      <p:sp>
        <p:nvSpPr>
          <p:cNvPr id="24579" name="Title 2"/>
          <p:cNvSpPr>
            <a:spLocks noGrp="1"/>
          </p:cNvSpPr>
          <p:nvPr>
            <p:ph type="title"/>
          </p:nvPr>
        </p:nvSpPr>
        <p:spPr/>
        <p:txBody>
          <a:bodyPr/>
          <a:lstStyle/>
          <a:p>
            <a:r>
              <a:rPr lang="en-US"/>
              <a:t>XML Interface tags</a:t>
            </a:r>
          </a:p>
        </p:txBody>
      </p:sp>
      <p:pic>
        <p:nvPicPr>
          <p:cNvPr id="24580" name="Picture 2"/>
          <p:cNvPicPr>
            <a:picLocks noChangeAspect="1" noChangeArrowheads="1"/>
          </p:cNvPicPr>
          <p:nvPr/>
        </p:nvPicPr>
        <p:blipFill>
          <a:blip r:embed="rId2"/>
          <a:srcRect l="25626" t="3117" r="25000" b="33505"/>
          <a:stretch>
            <a:fillRect/>
          </a:stretch>
        </p:blipFill>
        <p:spPr bwMode="auto">
          <a:xfrm>
            <a:off x="3886200" y="2798763"/>
            <a:ext cx="5257800" cy="4059237"/>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ext Placeholder 1"/>
          <p:cNvSpPr>
            <a:spLocks noGrp="1"/>
          </p:cNvSpPr>
          <p:nvPr>
            <p:ph type="body" idx="1"/>
          </p:nvPr>
        </p:nvSpPr>
        <p:spPr/>
        <p:txBody>
          <a:bodyPr/>
          <a:lstStyle/>
          <a:p>
            <a:r>
              <a:rPr lang="en-US"/>
              <a:t>Control structure of interface</a:t>
            </a:r>
          </a:p>
        </p:txBody>
      </p:sp>
      <p:sp>
        <p:nvSpPr>
          <p:cNvPr id="25603" name="Title 2"/>
          <p:cNvSpPr>
            <a:spLocks noGrp="1"/>
          </p:cNvSpPr>
          <p:nvPr>
            <p:ph type="title"/>
          </p:nvPr>
        </p:nvSpPr>
        <p:spPr/>
        <p:txBody>
          <a:bodyPr/>
          <a:lstStyle/>
          <a:p>
            <a:r>
              <a:rPr lang="en-US"/>
              <a:t>Layout Tags</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Activity is the basic building block of every visible android application. </a:t>
            </a:r>
          </a:p>
          <a:p>
            <a:r>
              <a:rPr lang="en-US" dirty="0" smtClean="0"/>
              <a:t>It provides the means to render a GUI. </a:t>
            </a:r>
          </a:p>
          <a:p>
            <a:r>
              <a:rPr lang="en-US" dirty="0" smtClean="0"/>
              <a:t>Every screen in an application is an activity by itself.</a:t>
            </a:r>
          </a:p>
          <a:p>
            <a:r>
              <a:rPr lang="en-US" dirty="0" smtClean="0"/>
              <a:t> We can call each visible component as an activity in android. </a:t>
            </a:r>
          </a:p>
          <a:p>
            <a:r>
              <a:rPr lang="en-US" dirty="0" smtClean="0"/>
              <a:t>Though more than one activities work together to present an application sequence, each activity is an independent entity. </a:t>
            </a:r>
          </a:p>
          <a:p>
            <a:endParaRPr lang="en-US" dirty="0" smtClean="0"/>
          </a:p>
          <a:p>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lstStyle/>
          <a:p>
            <a:r>
              <a:rPr lang="en-US" dirty="0" smtClean="0"/>
              <a:t>Android Activity</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Title 1"/>
          <p:cNvSpPr>
            <a:spLocks noGrp="1"/>
          </p:cNvSpPr>
          <p:nvPr>
            <p:ph type="title"/>
          </p:nvPr>
        </p:nvSpPr>
        <p:spPr>
          <a:xfrm>
            <a:off x="612775" y="228600"/>
            <a:ext cx="8153400" cy="990600"/>
          </a:xfrm>
        </p:spPr>
        <p:txBody>
          <a:bodyPr/>
          <a:lstStyle/>
          <a:p>
            <a:r>
              <a:rPr lang="en-US"/>
              <a:t>Layout Tags</a:t>
            </a:r>
          </a:p>
        </p:txBody>
      </p:sp>
      <p:sp>
        <p:nvSpPr>
          <p:cNvPr id="26627" name="Content Placeholder 2"/>
          <p:cNvSpPr>
            <a:spLocks noGrp="1"/>
          </p:cNvSpPr>
          <p:nvPr>
            <p:ph sz="quarter" idx="1"/>
          </p:nvPr>
        </p:nvSpPr>
        <p:spPr>
          <a:xfrm>
            <a:off x="612775" y="1600200"/>
            <a:ext cx="8153400" cy="4495800"/>
          </a:xfrm>
        </p:spPr>
        <p:txBody>
          <a:bodyPr>
            <a:normAutofit fontScale="92500"/>
          </a:bodyPr>
          <a:lstStyle/>
          <a:p>
            <a:r>
              <a:rPr lang="en-US"/>
              <a:t>Determines how the layout is structured.</a:t>
            </a:r>
          </a:p>
          <a:p>
            <a:r>
              <a:rPr lang="en-US"/>
              <a:t>Some Tags</a:t>
            </a:r>
          </a:p>
          <a:p>
            <a:pPr lvl="2"/>
            <a:r>
              <a:rPr lang="en-US" sz="1600"/>
              <a:t>LinearLayout</a:t>
            </a:r>
          </a:p>
          <a:p>
            <a:pPr lvl="3"/>
            <a:r>
              <a:rPr lang="en-US" sz="1600"/>
              <a:t>A Layout that arranges its children in a single column or a single row. The direction of the row can be set by calling </a:t>
            </a:r>
            <a:r>
              <a:rPr lang="en-US" sz="1600">
                <a:hlinkClick r:id="rId2"/>
              </a:rPr>
              <a:t>setOrientation()</a:t>
            </a:r>
            <a:r>
              <a:rPr lang="en-US" sz="1600"/>
              <a:t>. You can also specify gravity, which specifies the alignment of all the child elements by calling </a:t>
            </a:r>
            <a:r>
              <a:rPr lang="en-US" sz="1600">
                <a:hlinkClick r:id="rId3"/>
              </a:rPr>
              <a:t>setGravity()</a:t>
            </a:r>
            <a:r>
              <a:rPr lang="en-US" sz="1600"/>
              <a:t> or specify that specific children grow to fill up any remaining space in the layout by setting the </a:t>
            </a:r>
            <a:r>
              <a:rPr lang="en-US" sz="1600" i="1"/>
              <a:t>weight</a:t>
            </a:r>
            <a:r>
              <a:rPr lang="en-US" sz="1600"/>
              <a:t> member of </a:t>
            </a:r>
            <a:r>
              <a:rPr lang="en-US" sz="1600">
                <a:hlinkClick r:id="rId4"/>
              </a:rPr>
              <a:t>LinearLayout.LayoutParams</a:t>
            </a:r>
            <a:r>
              <a:rPr lang="en-US" sz="1600"/>
              <a:t>. The default orientation is horizontal.</a:t>
            </a:r>
          </a:p>
          <a:p>
            <a:pPr lvl="2"/>
            <a:r>
              <a:rPr lang="en-US" sz="1600"/>
              <a:t>AbsoluteLayout</a:t>
            </a:r>
          </a:p>
          <a:p>
            <a:pPr lvl="3"/>
            <a:r>
              <a:rPr lang="en-US" sz="1600"/>
              <a:t>A layout that lets you specify exact locations (x/y coordinates) of its children. Absolute layouts are less flexible and harder to maintain than other types of layouts without absolute positioning.</a:t>
            </a:r>
          </a:p>
          <a:p>
            <a:pPr lvl="2"/>
            <a:r>
              <a:rPr lang="en-US" sz="1600"/>
              <a:t>RelativeLayout</a:t>
            </a:r>
          </a:p>
          <a:p>
            <a:pPr lvl="2"/>
            <a:r>
              <a:rPr lang="en-US" sz="1600"/>
              <a:t>FrameLayout</a:t>
            </a:r>
          </a:p>
          <a:p>
            <a:pPr lvl="2"/>
            <a:r>
              <a:rPr lang="en-US" sz="1600"/>
              <a:t>TableLayout</a:t>
            </a:r>
          </a:p>
          <a:p>
            <a:pPr lvl="2"/>
            <a:endParaRPr lang="en-US" sz="160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Title 1"/>
          <p:cNvSpPr>
            <a:spLocks noGrp="1"/>
          </p:cNvSpPr>
          <p:nvPr>
            <p:ph type="title"/>
          </p:nvPr>
        </p:nvSpPr>
        <p:spPr>
          <a:xfrm>
            <a:off x="612775" y="228600"/>
            <a:ext cx="8153400" cy="990600"/>
          </a:xfrm>
        </p:spPr>
        <p:txBody>
          <a:bodyPr/>
          <a:lstStyle/>
          <a:p>
            <a:pPr eaLnBrk="1" hangingPunct="1"/>
            <a:r>
              <a:rPr lang="en-US" sz="3900">
                <a:solidFill>
                  <a:srgbClr val="332B29"/>
                </a:solidFill>
                <a:latin typeface="Times" pitchFamily="-65" charset="0"/>
              </a:rPr>
              <a:t>LinearLayout XML tag</a:t>
            </a:r>
          </a:p>
        </p:txBody>
      </p:sp>
      <p:sp>
        <p:nvSpPr>
          <p:cNvPr id="27651" name="Content Placeholder 2"/>
          <p:cNvSpPr>
            <a:spLocks noGrp="1"/>
          </p:cNvSpPr>
          <p:nvPr>
            <p:ph sz="quarter" idx="1"/>
          </p:nvPr>
        </p:nvSpPr>
        <p:spPr>
          <a:xfrm>
            <a:off x="609600" y="1295400"/>
            <a:ext cx="8153400" cy="4495800"/>
          </a:xfrm>
        </p:spPr>
        <p:txBody>
          <a:bodyPr>
            <a:normAutofit lnSpcReduction="10000"/>
          </a:bodyPr>
          <a:lstStyle/>
          <a:p>
            <a:pPr eaLnBrk="1" hangingPunct="1"/>
            <a:r>
              <a:rPr lang="en-US"/>
              <a:t>Visual creation of XML file</a:t>
            </a:r>
          </a:p>
          <a:p>
            <a:pPr eaLnBrk="1" hangingPunct="1"/>
            <a:r>
              <a:rPr lang="en-US"/>
              <a:t>XML Attributes </a:t>
            </a:r>
            <a:r>
              <a:rPr lang="en-US" i="1"/>
              <a:t>Attribute Name</a:t>
            </a:r>
            <a:r>
              <a:rPr lang="en-US"/>
              <a:t> </a:t>
            </a:r>
            <a:r>
              <a:rPr lang="en-US" i="1"/>
              <a:t>Related Method</a:t>
            </a:r>
            <a:r>
              <a:rPr lang="en-US"/>
              <a:t> </a:t>
            </a:r>
            <a:r>
              <a:rPr lang="en-US" i="1"/>
              <a:t>Description</a:t>
            </a:r>
            <a:r>
              <a:rPr lang="en-US"/>
              <a:t> </a:t>
            </a:r>
            <a:r>
              <a:rPr lang="en-US" sz="1800">
                <a:hlinkClick r:id="rId2"/>
              </a:rPr>
              <a:t>android:baselineAligned</a:t>
            </a:r>
            <a:r>
              <a:rPr lang="en-US" sz="1800"/>
              <a:t> </a:t>
            </a:r>
            <a:r>
              <a:rPr lang="en-US" sz="1800">
                <a:hlinkClick r:id="rId3"/>
              </a:rPr>
              <a:t>setBaselineAligned(boolean)</a:t>
            </a:r>
            <a:r>
              <a:rPr lang="en-US" sz="1800"/>
              <a:t> When set to false, prevents the layout from aligning its children's baselines.  </a:t>
            </a:r>
            <a:r>
              <a:rPr lang="en-US" sz="1800">
                <a:hlinkClick r:id="rId4"/>
              </a:rPr>
              <a:t>android:baselineAlignedChildIndex</a:t>
            </a:r>
            <a:r>
              <a:rPr lang="en-US" sz="1800"/>
              <a:t> </a:t>
            </a:r>
            <a:r>
              <a:rPr lang="en-US" sz="1800">
                <a:hlinkClick r:id="rId5"/>
              </a:rPr>
              <a:t>setBaselineAlignedChildIndex(int)</a:t>
            </a:r>
            <a:r>
              <a:rPr lang="en-US" sz="1800"/>
              <a:t> When a linear layout is part of another layout that is baseline aligned, it can specify which of its children to baseline align to (that is, which child TextView).  </a:t>
            </a:r>
            <a:r>
              <a:rPr lang="en-US" sz="1800">
                <a:hlinkClick r:id="rId6"/>
              </a:rPr>
              <a:t>android:gravity</a:t>
            </a:r>
            <a:r>
              <a:rPr lang="en-US" sz="1800"/>
              <a:t> </a:t>
            </a:r>
            <a:r>
              <a:rPr lang="en-US" sz="1800">
                <a:hlinkClick r:id="rId7"/>
              </a:rPr>
              <a:t>setGravity(int)</a:t>
            </a:r>
            <a:r>
              <a:rPr lang="en-US" sz="1800"/>
              <a:t> Specifies how to place the content of an object, both on the x- and y-axis, within the object itself.  </a:t>
            </a:r>
            <a:r>
              <a:rPr lang="en-US" sz="1800">
                <a:hlinkClick r:id="rId8"/>
              </a:rPr>
              <a:t>android:measureWithLargestChild</a:t>
            </a:r>
            <a:r>
              <a:rPr lang="en-US" sz="1800"/>
              <a:t> When set to true, all children with a weight will be considered having the minimum size of the largest child.  </a:t>
            </a:r>
            <a:r>
              <a:rPr lang="en-US" sz="1800">
                <a:hlinkClick r:id="rId9"/>
              </a:rPr>
              <a:t>android:orientation</a:t>
            </a:r>
            <a:r>
              <a:rPr lang="en-US" sz="1800"/>
              <a:t> </a:t>
            </a:r>
            <a:r>
              <a:rPr lang="en-US" sz="1800">
                <a:hlinkClick r:id="rId10"/>
              </a:rPr>
              <a:t>setOrientation(int)</a:t>
            </a:r>
            <a:r>
              <a:rPr lang="en-US" sz="1800"/>
              <a:t> Should the layout be a column or a row? Use "horizontal" for a row, "vertical" for a column.  </a:t>
            </a:r>
            <a:r>
              <a:rPr lang="en-US" sz="1800">
                <a:hlinkClick r:id="rId11"/>
              </a:rPr>
              <a:t>android:weightSum</a:t>
            </a:r>
            <a:r>
              <a:rPr lang="en-US" sz="1800"/>
              <a:t> Defines the maximum weight sum. </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Text Placeholder 1"/>
          <p:cNvSpPr>
            <a:spLocks noGrp="1"/>
          </p:cNvSpPr>
          <p:nvPr>
            <p:ph type="body" idx="1"/>
          </p:nvPr>
        </p:nvSpPr>
        <p:spPr/>
        <p:txBody>
          <a:bodyPr/>
          <a:lstStyle/>
          <a:p>
            <a:r>
              <a:rPr lang="en-US"/>
              <a:t>Control structure of interface, but commonly a sub-area</a:t>
            </a:r>
          </a:p>
        </p:txBody>
      </p:sp>
      <p:sp>
        <p:nvSpPr>
          <p:cNvPr id="28675" name="Title 2"/>
          <p:cNvSpPr>
            <a:spLocks noGrp="1"/>
          </p:cNvSpPr>
          <p:nvPr>
            <p:ph type="title"/>
          </p:nvPr>
        </p:nvSpPr>
        <p:spPr/>
        <p:txBody>
          <a:bodyPr/>
          <a:lstStyle/>
          <a:p>
            <a:r>
              <a:rPr lang="en-US"/>
              <a:t>Related Layout Tags</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itle 1"/>
          <p:cNvSpPr>
            <a:spLocks noGrp="1"/>
          </p:cNvSpPr>
          <p:nvPr>
            <p:ph type="title"/>
          </p:nvPr>
        </p:nvSpPr>
        <p:spPr>
          <a:xfrm>
            <a:off x="612775" y="228600"/>
            <a:ext cx="8153400" cy="990600"/>
          </a:xfrm>
        </p:spPr>
        <p:txBody>
          <a:bodyPr/>
          <a:lstStyle/>
          <a:p>
            <a:r>
              <a:rPr lang="en-US"/>
              <a:t>ListView  &lt;ListView …..&gt;</a:t>
            </a:r>
          </a:p>
        </p:txBody>
      </p:sp>
      <p:sp>
        <p:nvSpPr>
          <p:cNvPr id="29699" name="Content Placeholder 2"/>
          <p:cNvSpPr>
            <a:spLocks noGrp="1"/>
          </p:cNvSpPr>
          <p:nvPr>
            <p:ph sz="quarter" idx="1"/>
          </p:nvPr>
        </p:nvSpPr>
        <p:spPr>
          <a:xfrm>
            <a:off x="609600" y="1371600"/>
            <a:ext cx="6321425" cy="4495800"/>
          </a:xfrm>
        </p:spPr>
        <p:txBody>
          <a:bodyPr>
            <a:normAutofit fontScale="92500" lnSpcReduction="10000"/>
          </a:bodyPr>
          <a:lstStyle/>
          <a:p>
            <a:r>
              <a:rPr lang="en-US"/>
              <a:t>A view that shows items in a vertically scrolling list.</a:t>
            </a:r>
          </a:p>
          <a:p>
            <a:pPr>
              <a:buFont typeface="Wingdings" pitchFamily="-65" charset="2"/>
              <a:buNone/>
            </a:pPr>
            <a:r>
              <a:rPr lang="en-US"/>
              <a:t>Attributes</a:t>
            </a:r>
          </a:p>
          <a:p>
            <a:r>
              <a:rPr lang="en-US" sz="2000">
                <a:hlinkClick r:id="rId2"/>
              </a:rPr>
              <a:t>android:divider</a:t>
            </a:r>
            <a:r>
              <a:rPr lang="en-US" sz="2000"/>
              <a:t> Drawable or color to draw between list items. </a:t>
            </a:r>
          </a:p>
          <a:p>
            <a:r>
              <a:rPr lang="en-US" sz="2000"/>
              <a:t> </a:t>
            </a:r>
            <a:r>
              <a:rPr lang="en-US" sz="2000">
                <a:hlinkClick r:id="rId3"/>
              </a:rPr>
              <a:t>android:dividerHeight</a:t>
            </a:r>
            <a:r>
              <a:rPr lang="en-US" sz="2000"/>
              <a:t> Height of the divider.  </a:t>
            </a:r>
          </a:p>
          <a:p>
            <a:r>
              <a:rPr lang="en-US" sz="2000">
                <a:hlinkClick r:id="rId4"/>
              </a:rPr>
              <a:t>android:entries</a:t>
            </a:r>
            <a:r>
              <a:rPr lang="en-US" sz="2000"/>
              <a:t> Reference to an array resource that will populate the ListView.  </a:t>
            </a:r>
          </a:p>
          <a:p>
            <a:r>
              <a:rPr lang="en-US" sz="2000">
                <a:hlinkClick r:id="rId5"/>
              </a:rPr>
              <a:t>android:footerDividersEnabled</a:t>
            </a:r>
            <a:r>
              <a:rPr lang="en-US" sz="2000"/>
              <a:t> When set to false, the ListView will not draw the divider before each footer view.  </a:t>
            </a:r>
          </a:p>
          <a:p>
            <a:r>
              <a:rPr lang="en-US" sz="2000">
                <a:hlinkClick r:id="rId6"/>
              </a:rPr>
              <a:t>android:headerDividersEnabled</a:t>
            </a:r>
            <a:r>
              <a:rPr lang="en-US" sz="2000"/>
              <a:t> When set to false, the ListView will not draw the divider after each header view</a:t>
            </a:r>
            <a:r>
              <a:rPr lang="en-US"/>
              <a:t>. </a:t>
            </a:r>
          </a:p>
        </p:txBody>
      </p:sp>
      <p:pic>
        <p:nvPicPr>
          <p:cNvPr id="29700" name="Picture 2"/>
          <p:cNvPicPr>
            <a:picLocks noChangeAspect="1" noChangeArrowheads="1"/>
          </p:cNvPicPr>
          <p:nvPr/>
        </p:nvPicPr>
        <p:blipFill>
          <a:blip r:embed="rId7"/>
          <a:srcRect/>
          <a:stretch>
            <a:fillRect/>
          </a:stretch>
        </p:blipFill>
        <p:spPr bwMode="auto">
          <a:xfrm>
            <a:off x="6858000" y="1676400"/>
            <a:ext cx="2286000" cy="3810000"/>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Title 1"/>
          <p:cNvSpPr>
            <a:spLocks noGrp="1"/>
          </p:cNvSpPr>
          <p:nvPr>
            <p:ph type="title"/>
          </p:nvPr>
        </p:nvSpPr>
        <p:spPr>
          <a:xfrm>
            <a:off x="612775" y="228600"/>
            <a:ext cx="8153400" cy="990600"/>
          </a:xfrm>
        </p:spPr>
        <p:txBody>
          <a:bodyPr/>
          <a:lstStyle/>
          <a:p>
            <a:r>
              <a:rPr lang="en-US"/>
              <a:t>Gallery  &lt;Gallery ….&gt;</a:t>
            </a:r>
          </a:p>
        </p:txBody>
      </p:sp>
      <p:sp>
        <p:nvSpPr>
          <p:cNvPr id="30723" name="Content Placeholder 2"/>
          <p:cNvSpPr>
            <a:spLocks noGrp="1"/>
          </p:cNvSpPr>
          <p:nvPr>
            <p:ph sz="quarter" idx="1"/>
          </p:nvPr>
        </p:nvSpPr>
        <p:spPr>
          <a:xfrm>
            <a:off x="612775" y="1600200"/>
            <a:ext cx="6473825" cy="4495800"/>
          </a:xfrm>
        </p:spPr>
        <p:txBody>
          <a:bodyPr>
            <a:normAutofit fontScale="92500"/>
          </a:bodyPr>
          <a:lstStyle/>
          <a:p>
            <a:r>
              <a:rPr lang="en-US"/>
              <a:t>A view that shows items in a center-locked, horizontally scrolling list. </a:t>
            </a:r>
          </a:p>
          <a:p>
            <a:r>
              <a:rPr lang="en-US" sz="1400"/>
              <a:t>The default values for the Gallery assume you will be using </a:t>
            </a:r>
            <a:r>
              <a:rPr lang="en-US" sz="1400">
                <a:hlinkClick r:id="rId2"/>
              </a:rPr>
              <a:t>Theme_galleryItemBackground</a:t>
            </a:r>
            <a:r>
              <a:rPr lang="en-US" sz="1400"/>
              <a:t> as the background for each View given to the Gallery from the Adapter. If you are not doing this, you may need to adjust some Gallery properties, such as the spacing. </a:t>
            </a:r>
          </a:p>
          <a:p>
            <a:pPr>
              <a:buFont typeface="Wingdings" pitchFamily="-65" charset="2"/>
              <a:buNone/>
            </a:pPr>
            <a:r>
              <a:rPr lang="en-US"/>
              <a:t>Attributes</a:t>
            </a:r>
          </a:p>
          <a:p>
            <a:r>
              <a:rPr lang="en-US" sz="1600">
                <a:hlinkClick r:id="rId3"/>
              </a:rPr>
              <a:t>android:animationDuration</a:t>
            </a:r>
            <a:r>
              <a:rPr lang="en-US" sz="1600"/>
              <a:t> </a:t>
            </a:r>
            <a:r>
              <a:rPr lang="en-US" sz="1600">
                <a:hlinkClick r:id="rId4"/>
              </a:rPr>
              <a:t>setAnimationDuration(int)</a:t>
            </a:r>
            <a:r>
              <a:rPr lang="en-US" sz="1600"/>
              <a:t> Sets how long a transition animation should run (in milliseconds) when layout has changed. </a:t>
            </a:r>
          </a:p>
          <a:p>
            <a:r>
              <a:rPr lang="en-US" sz="1600"/>
              <a:t> </a:t>
            </a:r>
            <a:r>
              <a:rPr lang="en-US" sz="1600">
                <a:hlinkClick r:id="rId5"/>
              </a:rPr>
              <a:t>android:gravity</a:t>
            </a:r>
            <a:r>
              <a:rPr lang="en-US" sz="1600"/>
              <a:t> </a:t>
            </a:r>
            <a:r>
              <a:rPr lang="en-US" sz="1600">
                <a:hlinkClick r:id="rId6"/>
              </a:rPr>
              <a:t>setGravity(int)</a:t>
            </a:r>
            <a:r>
              <a:rPr lang="en-US" sz="1600"/>
              <a:t> Specifies how to place the content of an object, both on the x- and y-axis, within the object itself. </a:t>
            </a:r>
          </a:p>
          <a:p>
            <a:r>
              <a:rPr lang="en-US" sz="1600"/>
              <a:t> </a:t>
            </a:r>
            <a:r>
              <a:rPr lang="en-US" sz="1600">
                <a:hlinkClick r:id="rId7"/>
              </a:rPr>
              <a:t>android:spacing</a:t>
            </a:r>
            <a:r>
              <a:rPr lang="en-US" sz="1600"/>
              <a:t> </a:t>
            </a:r>
            <a:r>
              <a:rPr lang="en-US" sz="1600">
                <a:hlinkClick r:id="rId8"/>
              </a:rPr>
              <a:t>setSpacing(int)</a:t>
            </a:r>
            <a:r>
              <a:rPr lang="en-US" sz="1600"/>
              <a:t>   </a:t>
            </a:r>
          </a:p>
          <a:p>
            <a:r>
              <a:rPr lang="en-US" sz="1600">
                <a:hlinkClick r:id="rId9"/>
              </a:rPr>
              <a:t>android:unselectedAlpha</a:t>
            </a:r>
            <a:r>
              <a:rPr lang="en-US" sz="1600"/>
              <a:t> </a:t>
            </a:r>
            <a:r>
              <a:rPr lang="en-US" sz="1600">
                <a:hlinkClick r:id="rId10"/>
              </a:rPr>
              <a:t>setUnselectedAlpha(float)</a:t>
            </a:r>
            <a:r>
              <a:rPr lang="en-US" sz="1600"/>
              <a:t> Sets the alpha on the items that are not selected. </a:t>
            </a:r>
          </a:p>
        </p:txBody>
      </p:sp>
      <p:pic>
        <p:nvPicPr>
          <p:cNvPr id="30724" name="Picture 2"/>
          <p:cNvPicPr>
            <a:picLocks noChangeAspect="1" noChangeArrowheads="1"/>
          </p:cNvPicPr>
          <p:nvPr/>
        </p:nvPicPr>
        <p:blipFill>
          <a:blip r:embed="rId11"/>
          <a:srcRect/>
          <a:stretch>
            <a:fillRect/>
          </a:stretch>
        </p:blipFill>
        <p:spPr bwMode="auto">
          <a:xfrm>
            <a:off x="7162800" y="1600200"/>
            <a:ext cx="1714500" cy="2857500"/>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le 1"/>
          <p:cNvSpPr>
            <a:spLocks noGrp="1"/>
          </p:cNvSpPr>
          <p:nvPr>
            <p:ph type="title"/>
          </p:nvPr>
        </p:nvSpPr>
        <p:spPr>
          <a:xfrm>
            <a:off x="612775" y="228600"/>
            <a:ext cx="8153400" cy="990600"/>
          </a:xfrm>
        </p:spPr>
        <p:txBody>
          <a:bodyPr/>
          <a:lstStyle/>
          <a:p>
            <a:r>
              <a:rPr lang="en-US"/>
              <a:t>Code—setting up Gallery</a:t>
            </a:r>
          </a:p>
        </p:txBody>
      </p:sp>
      <p:sp>
        <p:nvSpPr>
          <p:cNvPr id="31747" name="Content Placeholder 2"/>
          <p:cNvSpPr>
            <a:spLocks noGrp="1"/>
          </p:cNvSpPr>
          <p:nvPr>
            <p:ph sz="quarter" idx="1"/>
          </p:nvPr>
        </p:nvSpPr>
        <p:spPr>
          <a:xfrm>
            <a:off x="612775" y="1600200"/>
            <a:ext cx="8153400" cy="4495800"/>
          </a:xfrm>
        </p:spPr>
        <p:txBody>
          <a:bodyPr>
            <a:normAutofit lnSpcReduction="10000"/>
          </a:bodyPr>
          <a:lstStyle/>
          <a:p>
            <a:pPr>
              <a:buFont typeface="Wingdings" pitchFamily="-65" charset="2"/>
              <a:buNone/>
            </a:pPr>
            <a:r>
              <a:rPr lang="en-US" sz="2000"/>
              <a:t>@Override</a:t>
            </a:r>
            <a:br>
              <a:rPr lang="en-US" sz="2000"/>
            </a:br>
            <a:r>
              <a:rPr lang="en-US" sz="2000"/>
              <a:t>public void onCreate(Bundle savedInstanceState) {</a:t>
            </a:r>
            <a:br>
              <a:rPr lang="en-US" sz="2000"/>
            </a:br>
            <a:r>
              <a:rPr lang="en-US" sz="2000"/>
              <a:t>    super.onCreate(savedInstanceState);</a:t>
            </a:r>
            <a:br>
              <a:rPr lang="en-US" sz="2000"/>
            </a:br>
            <a:r>
              <a:rPr lang="en-US" sz="2000"/>
              <a:t>    setContentView(R.layout.main);</a:t>
            </a:r>
            <a:br>
              <a:rPr lang="en-US" sz="2000"/>
            </a:br>
            <a:r>
              <a:rPr lang="en-US" sz="2000"/>
              <a:t/>
            </a:r>
            <a:br>
              <a:rPr lang="en-US" sz="2000"/>
            </a:br>
            <a:r>
              <a:rPr lang="en-US" sz="2000"/>
              <a:t>    Gallery gallery = (Gallery) findViewById(</a:t>
            </a:r>
            <a:r>
              <a:rPr lang="en-US" sz="2000">
                <a:solidFill>
                  <a:srgbClr val="C00000"/>
                </a:solidFill>
              </a:rPr>
              <a:t>R.id.gallery</a:t>
            </a:r>
            <a:r>
              <a:rPr lang="en-US" sz="2000"/>
              <a:t>);</a:t>
            </a:r>
            <a:br>
              <a:rPr lang="en-US" sz="2000"/>
            </a:br>
            <a:r>
              <a:rPr lang="en-US" sz="2000"/>
              <a:t>   </a:t>
            </a:r>
            <a:r>
              <a:rPr lang="en-US" sz="2000">
                <a:solidFill>
                  <a:srgbClr val="0000CC"/>
                </a:solidFill>
              </a:rPr>
              <a:t> gallery.setAdapter(new ImageAdapter(this));</a:t>
            </a:r>
            <a:br>
              <a:rPr lang="en-US" sz="2000">
                <a:solidFill>
                  <a:srgbClr val="0000CC"/>
                </a:solidFill>
              </a:rPr>
            </a:br>
            <a:r>
              <a:rPr lang="en-US" sz="2000"/>
              <a:t/>
            </a:r>
            <a:br>
              <a:rPr lang="en-US" sz="2000"/>
            </a:br>
            <a:r>
              <a:rPr lang="en-US" sz="2000"/>
              <a:t>   </a:t>
            </a:r>
            <a:r>
              <a:rPr lang="en-US" sz="2000">
                <a:solidFill>
                  <a:srgbClr val="0000CC"/>
                </a:solidFill>
              </a:rPr>
              <a:t> gallery.setOnItemClickListener(new OnItemClickListener() {</a:t>
            </a:r>
            <a:br>
              <a:rPr lang="en-US" sz="2000">
                <a:solidFill>
                  <a:srgbClr val="0000CC"/>
                </a:solidFill>
              </a:rPr>
            </a:br>
            <a:r>
              <a:rPr lang="en-US" sz="2000">
                <a:solidFill>
                  <a:srgbClr val="0000CC"/>
                </a:solidFill>
              </a:rPr>
              <a:t>        public void onItemClick(AdapterView parent, View v, int position, long id) {</a:t>
            </a:r>
            <a:br>
              <a:rPr lang="en-US" sz="2000">
                <a:solidFill>
                  <a:srgbClr val="0000CC"/>
                </a:solidFill>
              </a:rPr>
            </a:br>
            <a:r>
              <a:rPr lang="en-US" sz="2000">
                <a:solidFill>
                  <a:srgbClr val="0000CC"/>
                </a:solidFill>
              </a:rPr>
              <a:t>            Toast.makeText(HelloGallery.this, "" + position, Toast.LENGTH_SHORT).show();</a:t>
            </a:r>
            <a:br>
              <a:rPr lang="en-US" sz="2000">
                <a:solidFill>
                  <a:srgbClr val="0000CC"/>
                </a:solidFill>
              </a:rPr>
            </a:br>
            <a:r>
              <a:rPr lang="en-US" sz="2000">
                <a:solidFill>
                  <a:srgbClr val="0000CC"/>
                </a:solidFill>
              </a:rPr>
              <a:t>        }</a:t>
            </a:r>
            <a:br>
              <a:rPr lang="en-US" sz="2000">
                <a:solidFill>
                  <a:srgbClr val="0000CC"/>
                </a:solidFill>
              </a:rPr>
            </a:br>
            <a:r>
              <a:rPr lang="en-US" sz="2000">
                <a:solidFill>
                  <a:srgbClr val="0000CC"/>
                </a:solidFill>
              </a:rPr>
              <a:t>    });</a:t>
            </a:r>
            <a:r>
              <a:rPr lang="en-US" sz="2000"/>
              <a:t/>
            </a:r>
            <a:br>
              <a:rPr lang="en-US" sz="2000"/>
            </a:br>
            <a:r>
              <a:rPr lang="en-US" sz="2000"/>
              <a: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Text Placeholder 1"/>
          <p:cNvSpPr>
            <a:spLocks noGrp="1"/>
          </p:cNvSpPr>
          <p:nvPr>
            <p:ph type="body" idx="1"/>
          </p:nvPr>
        </p:nvSpPr>
        <p:spPr/>
        <p:txBody>
          <a:bodyPr/>
          <a:lstStyle/>
          <a:p>
            <a:r>
              <a:rPr lang="en-US"/>
              <a:t>Making the elements of your GUI</a:t>
            </a:r>
          </a:p>
        </p:txBody>
      </p:sp>
      <p:sp>
        <p:nvSpPr>
          <p:cNvPr id="32771" name="Title 2"/>
          <p:cNvSpPr>
            <a:spLocks noGrp="1"/>
          </p:cNvSpPr>
          <p:nvPr>
            <p:ph type="title"/>
          </p:nvPr>
        </p:nvSpPr>
        <p:spPr/>
        <p:txBody>
          <a:bodyPr/>
          <a:lstStyle/>
          <a:p>
            <a:r>
              <a:rPr lang="en-US"/>
              <a:t>Views and ViewGroups</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Title 1"/>
          <p:cNvSpPr>
            <a:spLocks noGrp="1"/>
          </p:cNvSpPr>
          <p:nvPr>
            <p:ph type="title"/>
          </p:nvPr>
        </p:nvSpPr>
        <p:spPr>
          <a:xfrm>
            <a:off x="612775" y="228600"/>
            <a:ext cx="8153400" cy="990600"/>
          </a:xfrm>
        </p:spPr>
        <p:txBody>
          <a:bodyPr/>
          <a:lstStyle/>
          <a:p>
            <a:r>
              <a:rPr lang="en-US"/>
              <a:t>Views and ViewGroups</a:t>
            </a:r>
          </a:p>
        </p:txBody>
      </p:sp>
      <p:sp>
        <p:nvSpPr>
          <p:cNvPr id="33795" name="Content Placeholder 2"/>
          <p:cNvSpPr>
            <a:spLocks noGrp="1"/>
          </p:cNvSpPr>
          <p:nvPr>
            <p:ph sz="quarter" idx="1"/>
          </p:nvPr>
        </p:nvSpPr>
        <p:spPr>
          <a:xfrm>
            <a:off x="609600" y="1295400"/>
            <a:ext cx="8153400" cy="4495800"/>
          </a:xfrm>
        </p:spPr>
        <p:txBody>
          <a:bodyPr>
            <a:normAutofit fontScale="92500"/>
          </a:bodyPr>
          <a:lstStyle/>
          <a:p>
            <a:r>
              <a:rPr lang="en-US"/>
              <a:t>An Activity can contain views and ViewGroups.</a:t>
            </a:r>
          </a:p>
          <a:p>
            <a:endParaRPr lang="en-US"/>
          </a:p>
          <a:p>
            <a:r>
              <a:rPr lang="en-US"/>
              <a:t>android.view.View.* = base class for all Views.</a:t>
            </a:r>
          </a:p>
          <a:p>
            <a:pPr lvl="1"/>
            <a:r>
              <a:rPr lang="en-US" sz="1600"/>
              <a:t>example sub-classes include: TextView, ImageView, etc.</a:t>
            </a:r>
          </a:p>
          <a:p>
            <a:r>
              <a:rPr lang="en-US"/>
              <a:t>android.view.ViewGroup = Layout for views it contains, subclasses include</a:t>
            </a:r>
          </a:p>
          <a:p>
            <a:pPr lvl="1"/>
            <a:r>
              <a:rPr lang="en-US" sz="1600"/>
              <a:t>android.widget.LinearLayout</a:t>
            </a:r>
          </a:p>
          <a:p>
            <a:pPr lvl="1"/>
            <a:r>
              <a:rPr lang="en-US" sz="1600"/>
              <a:t>android.widget.AbsoluteLayout</a:t>
            </a:r>
          </a:p>
          <a:p>
            <a:pPr lvl="1"/>
            <a:r>
              <a:rPr lang="en-US" sz="1600"/>
              <a:t>android.widget.TableLayout</a:t>
            </a:r>
          </a:p>
          <a:p>
            <a:pPr lvl="1"/>
            <a:r>
              <a:rPr lang="en-US" sz="1600"/>
              <a:t>android.widget.RelativeLayout</a:t>
            </a:r>
          </a:p>
          <a:p>
            <a:pPr lvl="1"/>
            <a:r>
              <a:rPr lang="en-US" sz="1600"/>
              <a:t>android.widget.FrameLayout</a:t>
            </a:r>
          </a:p>
          <a:p>
            <a:pPr lvl="1"/>
            <a:r>
              <a:rPr lang="en-US" sz="1600"/>
              <a:t>android.widget.ScrollLayout</a:t>
            </a:r>
          </a:p>
          <a:p>
            <a:pPr lvl="1"/>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Title 1"/>
          <p:cNvSpPr>
            <a:spLocks noGrp="1"/>
          </p:cNvSpPr>
          <p:nvPr>
            <p:ph type="title"/>
          </p:nvPr>
        </p:nvSpPr>
        <p:spPr>
          <a:xfrm>
            <a:off x="612775" y="228600"/>
            <a:ext cx="8153400" cy="990600"/>
          </a:xfrm>
        </p:spPr>
        <p:txBody>
          <a:bodyPr>
            <a:normAutofit fontScale="90000"/>
          </a:bodyPr>
          <a:lstStyle/>
          <a:p>
            <a:r>
              <a:rPr lang="en-US"/>
              <a:t>LinearLayout (&lt;LinearLayout&gt; or android.widget.LinearLayout)</a:t>
            </a:r>
          </a:p>
        </p:txBody>
      </p:sp>
      <p:sp>
        <p:nvSpPr>
          <p:cNvPr id="34819" name="Content Placeholder 2"/>
          <p:cNvSpPr>
            <a:spLocks noGrp="1"/>
          </p:cNvSpPr>
          <p:nvPr>
            <p:ph sz="quarter" idx="1"/>
          </p:nvPr>
        </p:nvSpPr>
        <p:spPr>
          <a:xfrm>
            <a:off x="381000" y="1524000"/>
            <a:ext cx="8153400" cy="4495800"/>
          </a:xfrm>
        </p:spPr>
        <p:txBody>
          <a:bodyPr/>
          <a:lstStyle/>
          <a:p>
            <a:r>
              <a:rPr lang="en-US"/>
              <a:t>arranges by single column or row. </a:t>
            </a:r>
          </a:p>
          <a:p>
            <a:r>
              <a:rPr lang="en-US"/>
              <a:t>child views can be arranged vertically or horizontally. &lt;?xml version="1.0" encoding="utf-8"?&gt;</a:t>
            </a:r>
          </a:p>
          <a:p>
            <a:pPr>
              <a:buFont typeface="Wingdings" pitchFamily="-65" charset="2"/>
              <a:buNone/>
            </a:pPr>
            <a:r>
              <a:rPr lang="en-US" sz="1200"/>
              <a:t>&lt;LinearLayout xmlns:android="http://schemas.android.com/apk/res/android"</a:t>
            </a:r>
          </a:p>
          <a:p>
            <a:pPr>
              <a:buFont typeface="Wingdings" pitchFamily="-65" charset="2"/>
              <a:buNone/>
            </a:pPr>
            <a:r>
              <a:rPr lang="en-US" sz="1200"/>
              <a:t> android:layout_width="fill_parent"</a:t>
            </a:r>
          </a:p>
          <a:p>
            <a:pPr>
              <a:buFont typeface="Wingdings" pitchFamily="-65" charset="2"/>
              <a:buNone/>
            </a:pPr>
            <a:r>
              <a:rPr lang="en-US" sz="1200"/>
              <a:t> android:layout_height="fill_parent"</a:t>
            </a:r>
          </a:p>
          <a:p>
            <a:pPr>
              <a:buFont typeface="Wingdings" pitchFamily="-65" charset="2"/>
              <a:buNone/>
            </a:pPr>
            <a:r>
              <a:rPr lang="en-US" sz="1200"/>
              <a:t> android:orientation="vertical" &gt;</a:t>
            </a:r>
          </a:p>
          <a:p>
            <a:pPr>
              <a:buFont typeface="Wingdings" pitchFamily="-65" charset="2"/>
              <a:buNone/>
            </a:pPr>
            <a:endParaRPr lang="en-US" sz="1200"/>
          </a:p>
          <a:p>
            <a:pPr>
              <a:buFont typeface="Wingdings" pitchFamily="-65" charset="2"/>
              <a:buNone/>
            </a:pPr>
            <a:r>
              <a:rPr lang="en-US" sz="1200"/>
              <a:t> &lt;Text View</a:t>
            </a:r>
          </a:p>
          <a:p>
            <a:pPr>
              <a:buFont typeface="Wingdings" pitchFamily="-65" charset="2"/>
              <a:buNone/>
            </a:pPr>
            <a:r>
              <a:rPr lang="en-US" sz="1200"/>
              <a:t>       android:layout_width=“fill_parent”</a:t>
            </a:r>
            <a:br>
              <a:rPr lang="en-US" sz="1200"/>
            </a:br>
            <a:r>
              <a:rPr lang="en-US" sz="1200"/>
              <a:t>android:layout_height=“wrap_content”</a:t>
            </a:r>
            <a:br>
              <a:rPr lang="en-US" sz="1200"/>
            </a:br>
            <a:r>
              <a:rPr lang="en-US" sz="1200"/>
              <a:t>android:text=“@string/hello”/&gt;</a:t>
            </a:r>
          </a:p>
          <a:p>
            <a:pPr>
              <a:buFont typeface="Wingdings" pitchFamily="-65" charset="2"/>
              <a:buNone/>
            </a:pPr>
            <a:endParaRPr lang="en-US" sz="1200"/>
          </a:p>
          <a:p>
            <a:pPr>
              <a:buFont typeface="Wingdings" pitchFamily="-65" charset="2"/>
              <a:buNone/>
            </a:pPr>
            <a:endParaRPr lang="en-US" sz="1200"/>
          </a:p>
          <a:p>
            <a:pPr>
              <a:buFont typeface="Wingdings" pitchFamily="-65" charset="2"/>
              <a:buNone/>
            </a:pPr>
            <a:r>
              <a:rPr lang="en-US" sz="1200"/>
              <a:t>&lt;/LinearLayout&gt;</a:t>
            </a:r>
          </a:p>
        </p:txBody>
      </p:sp>
      <p:pic>
        <p:nvPicPr>
          <p:cNvPr id="34820" name="Picture 2"/>
          <p:cNvPicPr>
            <a:picLocks noChangeAspect="1" noChangeArrowheads="1"/>
          </p:cNvPicPr>
          <p:nvPr/>
        </p:nvPicPr>
        <p:blipFill>
          <a:blip r:embed="rId2"/>
          <a:srcRect/>
          <a:stretch>
            <a:fillRect/>
          </a:stretch>
        </p:blipFill>
        <p:spPr bwMode="auto">
          <a:xfrm>
            <a:off x="6400800" y="2819400"/>
            <a:ext cx="2362200" cy="3486150"/>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Title 1"/>
          <p:cNvSpPr>
            <a:spLocks noGrp="1"/>
          </p:cNvSpPr>
          <p:nvPr>
            <p:ph type="title"/>
          </p:nvPr>
        </p:nvSpPr>
        <p:spPr>
          <a:xfrm>
            <a:off x="612775" y="228600"/>
            <a:ext cx="8153400" cy="990600"/>
          </a:xfrm>
        </p:spPr>
        <p:txBody>
          <a:bodyPr/>
          <a:lstStyle/>
          <a:p>
            <a:r>
              <a:rPr lang="en-US"/>
              <a:t>Linear Layout Example</a:t>
            </a:r>
          </a:p>
        </p:txBody>
      </p:sp>
      <p:sp>
        <p:nvSpPr>
          <p:cNvPr id="35843" name="Content Placeholder 2"/>
          <p:cNvSpPr>
            <a:spLocks noGrp="1"/>
          </p:cNvSpPr>
          <p:nvPr>
            <p:ph sz="quarter" idx="1"/>
          </p:nvPr>
        </p:nvSpPr>
        <p:spPr>
          <a:xfrm>
            <a:off x="612775" y="1219200"/>
            <a:ext cx="5102225" cy="4953000"/>
          </a:xfrm>
        </p:spPr>
        <p:txBody>
          <a:bodyPr>
            <a:normAutofit lnSpcReduction="10000"/>
          </a:bodyPr>
          <a:lstStyle/>
          <a:p>
            <a:pPr>
              <a:buFont typeface="Wingdings" pitchFamily="-65" charset="2"/>
              <a:buNone/>
            </a:pPr>
            <a:r>
              <a:rPr lang="en-US" sz="1100" dirty="0"/>
              <a:t>&lt;?xml version="1.0" encoding="utf-8"?&gt;</a:t>
            </a:r>
            <a:br>
              <a:rPr lang="en-US" sz="1100" dirty="0"/>
            </a:br>
            <a:r>
              <a:rPr lang="en-US" sz="1100" dirty="0"/>
              <a:t> &lt;</a:t>
            </a:r>
            <a:r>
              <a:rPr lang="en-US" sz="1100" dirty="0" err="1"/>
              <a:t>LinearLayout</a:t>
            </a:r>
            <a:r>
              <a:rPr lang="en-US" sz="1100" dirty="0"/>
              <a:t> </a:t>
            </a:r>
            <a:r>
              <a:rPr lang="en-US" sz="1100" dirty="0" err="1"/>
              <a:t>xmlns:android</a:t>
            </a:r>
            <a:r>
              <a:rPr lang="en-US" sz="1100" dirty="0"/>
              <a:t>="http://</a:t>
            </a:r>
            <a:r>
              <a:rPr lang="en-US" sz="1100" dirty="0" err="1"/>
              <a:t>schemas.android.com/apk/res/android</a:t>
            </a:r>
            <a:r>
              <a:rPr lang="en-US" sz="1100" dirty="0"/>
              <a:t>" </a:t>
            </a:r>
            <a:r>
              <a:rPr lang="en-US" sz="1100" dirty="0" err="1"/>
              <a:t>android:layout_width</a:t>
            </a:r>
            <a:r>
              <a:rPr lang="en-US" sz="1100" dirty="0"/>
              <a:t>="</a:t>
            </a:r>
            <a:r>
              <a:rPr lang="en-US" sz="1100" dirty="0" err="1"/>
              <a:t>fill_parent</a:t>
            </a:r>
            <a:r>
              <a:rPr lang="en-US" sz="1100" dirty="0"/>
              <a:t>" </a:t>
            </a:r>
            <a:br>
              <a:rPr lang="en-US" sz="1100" dirty="0"/>
            </a:br>
            <a:r>
              <a:rPr lang="en-US" sz="1100" dirty="0" err="1"/>
              <a:t>android:layout_height</a:t>
            </a:r>
            <a:r>
              <a:rPr lang="en-US" sz="1100" dirty="0"/>
              <a:t>="</a:t>
            </a:r>
            <a:r>
              <a:rPr lang="en-US" sz="1100" dirty="0" err="1"/>
              <a:t>fill_parent</a:t>
            </a:r>
            <a:r>
              <a:rPr lang="en-US" sz="1100" dirty="0"/>
              <a:t>“</a:t>
            </a:r>
            <a:br>
              <a:rPr lang="en-US" sz="1100" dirty="0"/>
            </a:br>
            <a:r>
              <a:rPr lang="en-US" sz="1100" dirty="0"/>
              <a:t> </a:t>
            </a:r>
            <a:r>
              <a:rPr lang="en-US" sz="1100" dirty="0" err="1"/>
              <a:t>android:orientation</a:t>
            </a:r>
            <a:r>
              <a:rPr lang="en-US" sz="1100" dirty="0"/>
              <a:t>="vertical" &gt;</a:t>
            </a:r>
            <a:br>
              <a:rPr lang="en-US" sz="1100" dirty="0"/>
            </a:br>
            <a:r>
              <a:rPr lang="en-US" sz="1100" dirty="0"/>
              <a:t/>
            </a:r>
            <a:br>
              <a:rPr lang="en-US" sz="1100" dirty="0"/>
            </a:br>
            <a:r>
              <a:rPr lang="en-US" sz="1100" dirty="0"/>
              <a:t>&lt;Button </a:t>
            </a:r>
            <a:r>
              <a:rPr lang="en-US" sz="1100" dirty="0" err="1"/>
              <a:t>android:id</a:t>
            </a:r>
            <a:r>
              <a:rPr lang="en-US" sz="1100" dirty="0"/>
              <a:t>="@+id/</a:t>
            </a:r>
            <a:r>
              <a:rPr lang="en-US" sz="1100" dirty="0" err="1"/>
              <a:t>btn_webbrowser</a:t>
            </a:r>
            <a:r>
              <a:rPr lang="en-US" sz="1100" dirty="0"/>
              <a:t>" </a:t>
            </a:r>
            <a:r>
              <a:rPr lang="en-US" sz="1100" dirty="0" err="1"/>
              <a:t>android:layout_width</a:t>
            </a:r>
            <a:r>
              <a:rPr lang="en-US" sz="1100" dirty="0"/>
              <a:t>="</a:t>
            </a:r>
            <a:r>
              <a:rPr lang="en-US" sz="1100" dirty="0" err="1"/>
              <a:t>fill_parent</a:t>
            </a:r>
            <a:r>
              <a:rPr lang="en-US" sz="1100" dirty="0"/>
              <a:t>" </a:t>
            </a:r>
            <a:r>
              <a:rPr lang="en-US" sz="1100" dirty="0" err="1"/>
              <a:t>android:layout_height</a:t>
            </a:r>
            <a:r>
              <a:rPr lang="en-US" sz="1100" dirty="0"/>
              <a:t>="</a:t>
            </a:r>
            <a:r>
              <a:rPr lang="en-US" sz="1100" dirty="0" err="1"/>
              <a:t>wrap_content</a:t>
            </a:r>
            <a:r>
              <a:rPr lang="en-US" sz="1100" dirty="0"/>
              <a:t>" </a:t>
            </a:r>
            <a:br>
              <a:rPr lang="en-US" sz="1100" dirty="0"/>
            </a:br>
            <a:r>
              <a:rPr lang="en-US" sz="1100" dirty="0" err="1"/>
              <a:t>android:text</a:t>
            </a:r>
            <a:r>
              <a:rPr lang="en-US" sz="1100" dirty="0"/>
              <a:t>="Web Browser“</a:t>
            </a:r>
            <a:br>
              <a:rPr lang="en-US" sz="1100" dirty="0"/>
            </a:br>
            <a:r>
              <a:rPr lang="en-US" sz="1100" dirty="0"/>
              <a:t> </a:t>
            </a:r>
            <a:r>
              <a:rPr lang="en-US" sz="1100" dirty="0" err="1"/>
              <a:t>android:onClick</a:t>
            </a:r>
            <a:r>
              <a:rPr lang="en-US" sz="1100" dirty="0"/>
              <a:t>="</a:t>
            </a:r>
            <a:r>
              <a:rPr lang="en-US" sz="1100" dirty="0" err="1"/>
              <a:t>onClickWebBrowser</a:t>
            </a:r>
            <a:r>
              <a:rPr lang="en-US" sz="1100" dirty="0"/>
              <a:t>" /&gt;</a:t>
            </a:r>
            <a:br>
              <a:rPr lang="en-US" sz="1100" dirty="0"/>
            </a:br>
            <a:r>
              <a:rPr lang="en-US" sz="1100" dirty="0"/>
              <a:t/>
            </a:r>
            <a:br>
              <a:rPr lang="en-US" sz="1100" dirty="0"/>
            </a:br>
            <a:r>
              <a:rPr lang="en-US" sz="1100" dirty="0"/>
              <a:t>&lt;Button </a:t>
            </a:r>
            <a:r>
              <a:rPr lang="en-US" sz="1100" dirty="0" err="1"/>
              <a:t>android:id</a:t>
            </a:r>
            <a:r>
              <a:rPr lang="en-US" sz="1100" dirty="0"/>
              <a:t>="@+id/</a:t>
            </a:r>
            <a:r>
              <a:rPr lang="en-US" sz="1100" dirty="0" err="1"/>
              <a:t>btn_makecalls</a:t>
            </a:r>
            <a:r>
              <a:rPr lang="en-US" sz="1100" dirty="0"/>
              <a:t>" </a:t>
            </a:r>
            <a:r>
              <a:rPr lang="en-US" sz="1100" dirty="0" err="1"/>
              <a:t>android:layout_width</a:t>
            </a:r>
            <a:r>
              <a:rPr lang="en-US" sz="1100" dirty="0"/>
              <a:t>="</a:t>
            </a:r>
            <a:r>
              <a:rPr lang="en-US" sz="1100" dirty="0" err="1"/>
              <a:t>fill_parent</a:t>
            </a:r>
            <a:r>
              <a:rPr lang="en-US" sz="1100" dirty="0"/>
              <a:t>" </a:t>
            </a:r>
            <a:r>
              <a:rPr lang="en-US" sz="1100" dirty="0" err="1"/>
              <a:t>android:layout_height</a:t>
            </a:r>
            <a:r>
              <a:rPr lang="en-US" sz="1100" dirty="0"/>
              <a:t>="</a:t>
            </a:r>
            <a:r>
              <a:rPr lang="en-US" sz="1100" dirty="0" err="1"/>
              <a:t>wrap_content</a:t>
            </a:r>
            <a:r>
              <a:rPr lang="en-US" sz="1100" dirty="0"/>
              <a:t>“</a:t>
            </a:r>
            <a:br>
              <a:rPr lang="en-US" sz="1100" dirty="0"/>
            </a:br>
            <a:r>
              <a:rPr lang="en-US" sz="1100" dirty="0"/>
              <a:t> </a:t>
            </a:r>
            <a:r>
              <a:rPr lang="en-US" sz="1100" dirty="0" err="1"/>
              <a:t>android:text</a:t>
            </a:r>
            <a:r>
              <a:rPr lang="en-US" sz="1100" dirty="0"/>
              <a:t>="Make Calls" </a:t>
            </a:r>
            <a:br>
              <a:rPr lang="en-US" sz="1100" dirty="0"/>
            </a:br>
            <a:r>
              <a:rPr lang="en-US" sz="1100" dirty="0" err="1"/>
              <a:t>android:onClick</a:t>
            </a:r>
            <a:r>
              <a:rPr lang="en-US" sz="1100" dirty="0"/>
              <a:t>="</a:t>
            </a:r>
            <a:r>
              <a:rPr lang="en-US" sz="1100" dirty="0" err="1"/>
              <a:t>onClickMakeCalls</a:t>
            </a:r>
            <a:r>
              <a:rPr lang="en-US" sz="1100" dirty="0"/>
              <a:t>" /&gt;</a:t>
            </a:r>
            <a:br>
              <a:rPr lang="en-US" sz="1100" dirty="0"/>
            </a:br>
            <a:r>
              <a:rPr lang="en-US" sz="1100" dirty="0"/>
              <a:t/>
            </a:r>
            <a:br>
              <a:rPr lang="en-US" sz="1100" dirty="0"/>
            </a:br>
            <a:r>
              <a:rPr lang="en-US" sz="1100" dirty="0"/>
              <a:t>&lt;Button </a:t>
            </a:r>
            <a:r>
              <a:rPr lang="en-US" sz="1100" dirty="0" err="1"/>
              <a:t>android:id</a:t>
            </a:r>
            <a:r>
              <a:rPr lang="en-US" sz="1100" dirty="0"/>
              <a:t>="@+id/</a:t>
            </a:r>
            <a:r>
              <a:rPr lang="en-US" sz="1100" dirty="0" err="1"/>
              <a:t>btn_showMap</a:t>
            </a:r>
            <a:r>
              <a:rPr lang="en-US" sz="1100" dirty="0"/>
              <a:t>" </a:t>
            </a:r>
            <a:r>
              <a:rPr lang="en-US" sz="1100" dirty="0" err="1"/>
              <a:t>android:layout_width</a:t>
            </a:r>
            <a:r>
              <a:rPr lang="en-US" sz="1100" dirty="0"/>
              <a:t>="</a:t>
            </a:r>
            <a:r>
              <a:rPr lang="en-US" sz="1100" dirty="0" err="1"/>
              <a:t>fill_parent</a:t>
            </a:r>
            <a:r>
              <a:rPr lang="en-US" sz="1100" dirty="0"/>
              <a:t>" </a:t>
            </a:r>
            <a:r>
              <a:rPr lang="en-US" sz="1100" dirty="0" err="1"/>
              <a:t>android:layout_height</a:t>
            </a:r>
            <a:r>
              <a:rPr lang="en-US" sz="1100" dirty="0"/>
              <a:t>="</a:t>
            </a:r>
            <a:r>
              <a:rPr lang="en-US" sz="1100" dirty="0" err="1"/>
              <a:t>wrap_content</a:t>
            </a:r>
            <a:r>
              <a:rPr lang="en-US" sz="1100" dirty="0"/>
              <a:t>“</a:t>
            </a:r>
            <a:br>
              <a:rPr lang="en-US" sz="1100" dirty="0"/>
            </a:br>
            <a:r>
              <a:rPr lang="en-US" sz="1100" dirty="0"/>
              <a:t> </a:t>
            </a:r>
            <a:r>
              <a:rPr lang="en-US" sz="1100" dirty="0" err="1"/>
              <a:t>android:text</a:t>
            </a:r>
            <a:r>
              <a:rPr lang="en-US" sz="1100" dirty="0"/>
              <a:t>="Show Map" </a:t>
            </a:r>
            <a:br>
              <a:rPr lang="en-US" sz="1100" dirty="0"/>
            </a:br>
            <a:r>
              <a:rPr lang="en-US" sz="1100" dirty="0" err="1"/>
              <a:t>android:onClick</a:t>
            </a:r>
            <a:r>
              <a:rPr lang="en-US" sz="1100" dirty="0"/>
              <a:t>="</a:t>
            </a:r>
            <a:r>
              <a:rPr lang="en-US" sz="1100" dirty="0" err="1"/>
              <a:t>onClickShowMap</a:t>
            </a:r>
            <a:r>
              <a:rPr lang="en-US" sz="1100" dirty="0"/>
              <a:t>" /&gt;</a:t>
            </a:r>
            <a:br>
              <a:rPr lang="en-US" sz="1100" dirty="0"/>
            </a:br>
            <a:r>
              <a:rPr lang="en-US" sz="1100" dirty="0"/>
              <a:t/>
            </a:r>
            <a:br>
              <a:rPr lang="en-US" sz="1100" dirty="0"/>
            </a:br>
            <a:r>
              <a:rPr lang="en-US" sz="1100" dirty="0"/>
              <a:t>&lt;Button </a:t>
            </a:r>
            <a:r>
              <a:rPr lang="en-US" sz="1100" dirty="0" err="1"/>
              <a:t>android:id</a:t>
            </a:r>
            <a:r>
              <a:rPr lang="en-US" sz="1100" dirty="0"/>
              <a:t>="@+id/</a:t>
            </a:r>
            <a:r>
              <a:rPr lang="en-US" sz="1100" dirty="0" err="1"/>
              <a:t>btn_launchMyBrowser</a:t>
            </a:r>
            <a:r>
              <a:rPr lang="en-US" sz="1100" dirty="0"/>
              <a:t>" </a:t>
            </a:r>
            <a:r>
              <a:rPr lang="en-US" sz="1100" dirty="0" err="1"/>
              <a:t>android:layout_width</a:t>
            </a:r>
            <a:r>
              <a:rPr lang="en-US" sz="1100" dirty="0"/>
              <a:t>="</a:t>
            </a:r>
            <a:r>
              <a:rPr lang="en-US" sz="1100" dirty="0" err="1"/>
              <a:t>fill_parent</a:t>
            </a:r>
            <a:r>
              <a:rPr lang="en-US" sz="1100" dirty="0"/>
              <a:t>" </a:t>
            </a:r>
            <a:r>
              <a:rPr lang="en-US" sz="1100" dirty="0" err="1"/>
              <a:t>android:layout_height</a:t>
            </a:r>
            <a:r>
              <a:rPr lang="en-US" sz="1100" dirty="0"/>
              <a:t>="</a:t>
            </a:r>
            <a:r>
              <a:rPr lang="en-US" sz="1100" dirty="0" err="1"/>
              <a:t>wrap_content</a:t>
            </a:r>
            <a:r>
              <a:rPr lang="en-US" sz="1100" dirty="0"/>
              <a:t>" </a:t>
            </a:r>
            <a:br>
              <a:rPr lang="en-US" sz="1100" dirty="0"/>
            </a:br>
            <a:r>
              <a:rPr lang="en-US" sz="1100" dirty="0" err="1"/>
              <a:t>android:text</a:t>
            </a:r>
            <a:r>
              <a:rPr lang="en-US" sz="1100" dirty="0"/>
              <a:t>="Launch My Browser" </a:t>
            </a:r>
            <a:r>
              <a:rPr lang="en-US" sz="1100" dirty="0" err="1"/>
              <a:t>android:onClick</a:t>
            </a:r>
            <a:r>
              <a:rPr lang="en-US" sz="1100" dirty="0"/>
              <a:t>="</a:t>
            </a:r>
            <a:r>
              <a:rPr lang="en-US" sz="1100" dirty="0" err="1"/>
              <a:t>onClickLaunchMyBrowser</a:t>
            </a:r>
            <a:r>
              <a:rPr lang="en-US" sz="1100" dirty="0"/>
              <a:t>" /&gt;</a:t>
            </a:r>
            <a:br>
              <a:rPr lang="en-US" sz="1100" dirty="0"/>
            </a:br>
            <a:r>
              <a:rPr lang="en-US" sz="1100" dirty="0"/>
              <a:t/>
            </a:r>
            <a:br>
              <a:rPr lang="en-US" sz="1100" dirty="0"/>
            </a:br>
            <a:r>
              <a:rPr lang="en-US" sz="1100" dirty="0"/>
              <a:t>&lt;/</a:t>
            </a:r>
            <a:r>
              <a:rPr lang="en-US" sz="1100" dirty="0" err="1"/>
              <a:t>LinearLayout</a:t>
            </a:r>
            <a:r>
              <a:rPr lang="en-US" sz="1100" dirty="0"/>
              <a:t>&gt;</a:t>
            </a:r>
          </a:p>
        </p:txBody>
      </p:sp>
      <p:pic>
        <p:nvPicPr>
          <p:cNvPr id="35844" name="Picture 2"/>
          <p:cNvPicPr>
            <a:picLocks noChangeAspect="1" noChangeArrowheads="1"/>
          </p:cNvPicPr>
          <p:nvPr/>
        </p:nvPicPr>
        <p:blipFill>
          <a:blip r:embed="rId2"/>
          <a:srcRect/>
          <a:stretch>
            <a:fillRect/>
          </a:stretch>
        </p:blipFill>
        <p:spPr bwMode="auto">
          <a:xfrm>
            <a:off x="6248400" y="1524000"/>
            <a:ext cx="2171700" cy="4095750"/>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normAutofit fontScale="90000"/>
          </a:bodyPr>
          <a:lstStyle/>
          <a:p>
            <a:r>
              <a:rPr lang="en-US" dirty="0" smtClean="0"/>
              <a:t>Life Cycle of an Activity in Android</a:t>
            </a:r>
            <a:endParaRPr lang="en-US" dirty="0"/>
          </a:p>
        </p:txBody>
      </p:sp>
      <p:pic>
        <p:nvPicPr>
          <p:cNvPr id="5" name="Picture 4"/>
          <p:cNvPicPr>
            <a:picLocks noChangeAspect="1"/>
          </p:cNvPicPr>
          <p:nvPr/>
        </p:nvPicPr>
        <p:blipFill>
          <a:blip r:embed="rId2"/>
          <a:stretch>
            <a:fillRect/>
          </a:stretch>
        </p:blipFill>
        <p:spPr>
          <a:xfrm>
            <a:off x="3853398" y="1481328"/>
            <a:ext cx="3309401" cy="4543962"/>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Title 1"/>
          <p:cNvSpPr>
            <a:spLocks noGrp="1"/>
          </p:cNvSpPr>
          <p:nvPr>
            <p:ph type="title"/>
          </p:nvPr>
        </p:nvSpPr>
        <p:spPr>
          <a:xfrm>
            <a:off x="612775" y="228600"/>
            <a:ext cx="8153400" cy="990600"/>
          </a:xfrm>
        </p:spPr>
        <p:txBody>
          <a:bodyPr/>
          <a:lstStyle/>
          <a:p>
            <a:r>
              <a:rPr lang="en-US"/>
              <a:t>LinearLayout attributes</a:t>
            </a:r>
          </a:p>
        </p:txBody>
      </p:sp>
      <p:sp>
        <p:nvSpPr>
          <p:cNvPr id="36867" name="Content Placeholder 2"/>
          <p:cNvSpPr>
            <a:spLocks noGrp="1"/>
          </p:cNvSpPr>
          <p:nvPr>
            <p:ph sz="quarter" idx="1"/>
          </p:nvPr>
        </p:nvSpPr>
        <p:spPr>
          <a:xfrm>
            <a:off x="612775" y="1600200"/>
            <a:ext cx="8153400" cy="4495800"/>
          </a:xfrm>
        </p:spPr>
        <p:txBody>
          <a:bodyPr/>
          <a:lstStyle/>
          <a:p>
            <a:r>
              <a:rPr lang="en-US"/>
              <a:t>You can set either in XML or with set*() methods.   </a:t>
            </a:r>
          </a:p>
          <a:p>
            <a:endParaRPr lang="en-US"/>
          </a:p>
          <a:p>
            <a:r>
              <a:rPr lang="en-US"/>
              <a:t>i.e.  Xml</a:t>
            </a:r>
          </a:p>
          <a:p>
            <a:pPr>
              <a:buFont typeface="Wingdings" pitchFamily="-65" charset="2"/>
              <a:buNone/>
            </a:pPr>
            <a:r>
              <a:rPr lang="en-US"/>
              <a:t>            </a:t>
            </a:r>
            <a:r>
              <a:rPr lang="en-US" u="sng"/>
              <a:t>android:orientation=“vertical”</a:t>
            </a:r>
          </a:p>
          <a:p>
            <a:pPr>
              <a:buFont typeface="Wingdings" pitchFamily="-65" charset="2"/>
              <a:buNone/>
            </a:pPr>
            <a:endParaRPr lang="en-US"/>
          </a:p>
          <a:p>
            <a:pPr>
              <a:buFont typeface="Wingdings" pitchFamily="-65" charset="2"/>
              <a:buNone/>
            </a:pPr>
            <a:r>
              <a:rPr lang="en-US"/>
              <a:t>          code (ll is LinearLayout instance)</a:t>
            </a:r>
          </a:p>
          <a:p>
            <a:pPr>
              <a:buFont typeface="Wingdings" pitchFamily="-65" charset="2"/>
              <a:buNone/>
            </a:pPr>
            <a:r>
              <a:rPr lang="en-US"/>
              <a:t>             </a:t>
            </a:r>
            <a:r>
              <a:rPr lang="en-US" u="sng"/>
              <a:t>ll.setOrientation(VERTICAL);</a:t>
            </a:r>
          </a:p>
          <a:p>
            <a:endParaRPr lang="en-US"/>
          </a:p>
          <a:p>
            <a:pPr>
              <a:buFont typeface="Wingdings" pitchFamily="-65" charset="2"/>
              <a:buNone/>
            </a:pPr>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Title 1"/>
          <p:cNvSpPr>
            <a:spLocks noGrp="1"/>
          </p:cNvSpPr>
          <p:nvPr>
            <p:ph type="title"/>
          </p:nvPr>
        </p:nvSpPr>
        <p:spPr>
          <a:xfrm>
            <a:off x="612775" y="228600"/>
            <a:ext cx="8153400" cy="990600"/>
          </a:xfrm>
        </p:spPr>
        <p:txBody>
          <a:bodyPr/>
          <a:lstStyle/>
          <a:p>
            <a:r>
              <a:rPr lang="en-US" sz="2800"/>
              <a:t>Each View or ViewGroup can have its own set of attributes…but, some are very common</a:t>
            </a:r>
          </a:p>
        </p:txBody>
      </p:sp>
      <p:graphicFrame>
        <p:nvGraphicFramePr>
          <p:cNvPr id="4" name="Content Placeholder 3"/>
          <p:cNvGraphicFramePr>
            <a:graphicFrameLocks noGrp="1"/>
          </p:cNvGraphicFramePr>
          <p:nvPr>
            <p:ph sz="quarter" idx="1"/>
          </p:nvPr>
        </p:nvGraphicFramePr>
        <p:xfrm>
          <a:off x="533400" y="1600200"/>
          <a:ext cx="8232775" cy="5291137"/>
        </p:xfrm>
        <a:graphic>
          <a:graphicData uri="http://schemas.openxmlformats.org/drawingml/2006/table">
            <a:tbl>
              <a:tblPr/>
              <a:tblGrid>
                <a:gridCol w="4156075"/>
                <a:gridCol w="4076700"/>
              </a:tblGrid>
              <a:tr h="8270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Tw Cen MT" pitchFamily="-65" charset="0"/>
                        </a:rPr>
                        <a:t>Attribute</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rgbClr val="FFFFFF"/>
                        </a:solidFill>
                        <a:effectLst/>
                        <a:latin typeface="Tw Cen MT" pitchFamily="-65"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rgbClr val="FFFFFF"/>
                        </a:solidFill>
                        <a:effectLst/>
                        <a:latin typeface="Tw Cen MT" pitchFamily="-65"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Tw Cen MT" pitchFamily="-65" charset="0"/>
                        </a:rPr>
                        <a:t>Description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layout_width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specifies width of View or ViewGroup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layout_height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specifies height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layout_marginTop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extra space on top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layout_marginBottom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extra space on bottom side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layout_marginLeft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extra space on left side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layout_marginRight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extra space on right side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layout_gravity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how child views are positioned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r>
              <a:tr h="8270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layout_weight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how much extra space in layout should be allocated to View (only when in LinearLayout or TableView)</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r>
              <a:tr h="330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layout_x</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x-coordinate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CE5EE"/>
                    </a:solidFill>
                  </a:tcPr>
                </a:tc>
              </a:tr>
              <a:tr h="5778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layout_y</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Tw Cen MT" pitchFamily="-65"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Tw Cen MT" pitchFamily="-65" charset="0"/>
                        </a:rPr>
                        <a:t>y-coordinate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FF3F7"/>
                    </a:solid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Service is another building block of android applications which does not provide any UI. </a:t>
            </a:r>
          </a:p>
          <a:p>
            <a:r>
              <a:rPr lang="en-US" dirty="0" smtClean="0"/>
              <a:t>It is a program that can run in the background for an indefinite period. </a:t>
            </a:r>
          </a:p>
          <a:p>
            <a:r>
              <a:rPr lang="en-US" dirty="0" smtClean="0"/>
              <a:t>That means if we want to do a long operation (example: download data from internet), then we need to create an Android service for this purpose.</a:t>
            </a:r>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normAutofit fontScale="90000"/>
          </a:bodyPr>
          <a:lstStyle/>
          <a:p>
            <a:r>
              <a:rPr lang="en-US" dirty="0" smtClean="0"/>
              <a:t>Android Services</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US" b="1" dirty="0" smtClean="0"/>
              <a:t>Started Service (Unbounded)</a:t>
            </a:r>
          </a:p>
          <a:p>
            <a:r>
              <a:rPr lang="en-US" dirty="0" smtClean="0"/>
              <a:t>This type of service is created and called by Android Activities. There is no 2 way communication between Android Activity and Service. The Activity just started the service and does not care about the status of the service. The Service will finish it’s work and automatically stops when finish it’s job.</a:t>
            </a:r>
          </a:p>
          <a:p>
            <a:endParaRPr lang="en-US" dirty="0" smtClean="0"/>
          </a:p>
          <a:p>
            <a:r>
              <a:rPr lang="en-US" b="1" dirty="0" smtClean="0"/>
              <a:t>Bound Service (Bounded)</a:t>
            </a:r>
          </a:p>
          <a:p>
            <a:r>
              <a:rPr lang="en-US" dirty="0" smtClean="0"/>
              <a:t>This type of Android Service is for 2 way communication. Suppose an Android Activity has started a bound service, then Activity can be notified the status by the service.</a:t>
            </a:r>
          </a:p>
          <a:p>
            <a:endParaRPr lang="en-US" dirty="0" smtClean="0"/>
          </a:p>
          <a:p>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normAutofit fontScale="90000"/>
          </a:bodyPr>
          <a:lstStyle/>
          <a:p>
            <a:r>
              <a:rPr lang="en-US" dirty="0" smtClean="0"/>
              <a:t>2 Types of general Android Service</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normAutofit fontScale="90000"/>
          </a:bodyPr>
          <a:lstStyle/>
          <a:p>
            <a:r>
              <a:rPr lang="en-US" dirty="0" err="1" smtClean="0"/>
              <a:t>LifeCycle</a:t>
            </a:r>
            <a:r>
              <a:rPr lang="en-US" dirty="0" smtClean="0"/>
              <a:t> of a Service in Android</a:t>
            </a:r>
            <a:br>
              <a:rPr lang="en-US" dirty="0" smtClean="0"/>
            </a:br>
            <a:r>
              <a:rPr lang="en-US" dirty="0" smtClean="0"/>
              <a:t/>
            </a:r>
            <a:br>
              <a:rPr lang="en-US" dirty="0" smtClean="0"/>
            </a:br>
            <a:endParaRPr lang="en-US" dirty="0"/>
          </a:p>
        </p:txBody>
      </p:sp>
      <p:pic>
        <p:nvPicPr>
          <p:cNvPr id="5" name="Picture 4"/>
          <p:cNvPicPr>
            <a:picLocks noChangeAspect="1"/>
          </p:cNvPicPr>
          <p:nvPr/>
        </p:nvPicPr>
        <p:blipFill>
          <a:blip r:embed="rId2"/>
          <a:stretch>
            <a:fillRect/>
          </a:stretch>
        </p:blipFill>
        <p:spPr>
          <a:xfrm>
            <a:off x="2438400" y="1349573"/>
            <a:ext cx="4800600" cy="4678710"/>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Broadcast receivers can receive or respond to any broadcast announcements</a:t>
            </a:r>
          </a:p>
          <a:p>
            <a:r>
              <a:rPr lang="en-US" dirty="0" err="1" smtClean="0"/>
              <a:t>Eg:when</a:t>
            </a:r>
            <a:r>
              <a:rPr lang="en-US" dirty="0" smtClean="0"/>
              <a:t> a new message comes to your inbox, this information will be broadcast to all applications. If any application wants to do something with the new message, then it can receive the broadcasted message details (Like: sender’s number, content etc.) and process accordingly.</a:t>
            </a:r>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normAutofit fontScale="90000"/>
          </a:bodyPr>
          <a:lstStyle/>
          <a:p>
            <a:r>
              <a:rPr lang="en-US" dirty="0" smtClean="0"/>
              <a:t>Android Broadcast Receivers</a:t>
            </a:r>
            <a:br>
              <a:rPr lang="en-US" dirty="0" smtClean="0"/>
            </a:br>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Content Providers are a separate league of components that expose a specific set of data to applications.</a:t>
            </a:r>
          </a:p>
          <a:p>
            <a:r>
              <a:rPr lang="en-US" dirty="0" smtClean="0"/>
              <a:t>If you want to search a contact in your contact database (Like: name, number etc), then you can use Content Provider for this purpose. You can say Content provider is the pointer in your application to a specific data base from other application.</a:t>
            </a:r>
            <a:endParaRPr lang="en-US" dirty="0"/>
          </a:p>
        </p:txBody>
      </p:sp>
      <p:sp>
        <p:nvSpPr>
          <p:cNvPr id="3" name="Footer Placeholder 2"/>
          <p:cNvSpPr>
            <a:spLocks noGrp="1"/>
          </p:cNvSpPr>
          <p:nvPr>
            <p:ph type="ftr" sz="quarter" idx="11"/>
          </p:nvPr>
        </p:nvSpPr>
        <p:spPr/>
        <p:txBody>
          <a:bodyPr/>
          <a:lstStyle/>
          <a:p>
            <a:r>
              <a:rPr kumimoji="0" lang="en-US" smtClean="0"/>
              <a:t>Mobile Application Development</a:t>
            </a:r>
            <a:endParaRPr kumimoji="0" lang="en-US"/>
          </a:p>
        </p:txBody>
      </p:sp>
      <p:sp>
        <p:nvSpPr>
          <p:cNvPr id="4" name="Title 3"/>
          <p:cNvSpPr>
            <a:spLocks noGrp="1"/>
          </p:cNvSpPr>
          <p:nvPr>
            <p:ph type="title"/>
          </p:nvPr>
        </p:nvSpPr>
        <p:spPr/>
        <p:txBody>
          <a:bodyPr/>
          <a:lstStyle/>
          <a:p>
            <a:r>
              <a:rPr lang="en-US" dirty="0" smtClean="0"/>
              <a:t>Android Content Providers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Concourse.thmx</Template>
  <TotalTime>4645</TotalTime>
  <Words>3133</Words>
  <Application>Microsoft Macintosh PowerPoint</Application>
  <PresentationFormat>On-screen Show (4:3)</PresentationFormat>
  <Paragraphs>254</Paragraphs>
  <Slides>41</Slides>
  <Notes>1</Notes>
  <HiddenSlides>0</HiddenSlides>
  <MMClips>0</MMClips>
  <ScaleCrop>false</ScaleCrop>
  <HeadingPairs>
    <vt:vector size="4" baseType="variant">
      <vt:variant>
        <vt:lpstr>Design Template</vt:lpstr>
      </vt:variant>
      <vt:variant>
        <vt:i4>1</vt:i4>
      </vt:variant>
      <vt:variant>
        <vt:lpstr>Slide Titles</vt:lpstr>
      </vt:variant>
      <vt:variant>
        <vt:i4>41</vt:i4>
      </vt:variant>
    </vt:vector>
  </HeadingPairs>
  <TitlesOfParts>
    <vt:vector size="42" baseType="lpstr">
      <vt:lpstr>Concourse</vt:lpstr>
      <vt:lpstr>ART40544</vt:lpstr>
      <vt:lpstr>Overview of Terms/Life Cycles</vt:lpstr>
      <vt:lpstr>Android Activity</vt:lpstr>
      <vt:lpstr>Life Cycle of an Activity in Android</vt:lpstr>
      <vt:lpstr>Android Services  </vt:lpstr>
      <vt:lpstr>2 Types of general Android Service</vt:lpstr>
      <vt:lpstr>LifeCycle of a Service in Android  </vt:lpstr>
      <vt:lpstr>Android Broadcast Receivers  </vt:lpstr>
      <vt:lpstr>Android Content Providers</vt:lpstr>
      <vt:lpstr>Live Cycle of a Content Provider</vt:lpstr>
      <vt:lpstr>Intents</vt:lpstr>
      <vt:lpstr>Android Intents  </vt:lpstr>
      <vt:lpstr>Intents (cont.)</vt:lpstr>
      <vt:lpstr>Implicit Intents</vt:lpstr>
      <vt:lpstr>Explicit Intents</vt:lpstr>
      <vt:lpstr>Android Intent Filters  </vt:lpstr>
      <vt:lpstr>Intent Filters (cont.)</vt:lpstr>
      <vt:lpstr>Interfaces:  Two Alternatives Code or XML</vt:lpstr>
      <vt:lpstr>Option: XML Interface</vt:lpstr>
      <vt:lpstr>XML Interface Creation</vt:lpstr>
      <vt:lpstr>The Layout --- the interface</vt:lpstr>
      <vt:lpstr>The Layout-the interface</vt:lpstr>
      <vt:lpstr>XML interface</vt:lpstr>
      <vt:lpstr>XML interface</vt:lpstr>
      <vt:lpstr>Using Eclipse IDE to Visually Create XML file</vt:lpstr>
      <vt:lpstr>Using Eclipse IDE to Visually Create XML file</vt:lpstr>
      <vt:lpstr>Visually Creating XML interface</vt:lpstr>
      <vt:lpstr>XML Interface tags</vt:lpstr>
      <vt:lpstr>Layout Tags</vt:lpstr>
      <vt:lpstr>Layout Tags</vt:lpstr>
      <vt:lpstr>LinearLayout XML tag</vt:lpstr>
      <vt:lpstr>Related Layout Tags</vt:lpstr>
      <vt:lpstr>ListView  &lt;ListView …..&gt;</vt:lpstr>
      <vt:lpstr>Gallery  &lt;Gallery ….&gt;</vt:lpstr>
      <vt:lpstr>Code—setting up Gallery</vt:lpstr>
      <vt:lpstr>Views and ViewGroups</vt:lpstr>
      <vt:lpstr>Views and ViewGroups</vt:lpstr>
      <vt:lpstr>LinearLayout (&lt;LinearLayout&gt; or android.widget.LinearLayout)</vt:lpstr>
      <vt:lpstr>Linear Layout Example</vt:lpstr>
      <vt:lpstr>LinearLayout attributes</vt:lpstr>
      <vt:lpstr>Each View or ViewGroup can have its own set of attributes…but, some are very common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ART40545</dc:title>
  <dc:creator>Kristian Secor</dc:creator>
  <cp:lastModifiedBy>Kristian Secor</cp:lastModifiedBy>
  <cp:revision>82</cp:revision>
  <dcterms:created xsi:type="dcterms:W3CDTF">2013-10-21T21:13:08Z</dcterms:created>
  <dcterms:modified xsi:type="dcterms:W3CDTF">2013-10-21T21:18:33Z</dcterms:modified>
</cp:coreProperties>
</file>