
<file path=[Content_Types].xml><?xml version="1.0" encoding="utf-8"?>
<Types xmlns="http://schemas.openxmlformats.org/package/2006/content-types">
  <Override PartName="/ppt/slides/slide14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52.xml" ContentType="application/vnd.openxmlformats-officedocument.presentationml.slide+xml"/>
  <Override PartName="/ppt/slides/slide49.xml" ContentType="application/vnd.openxmlformats-officedocument.presentationml.slide+xml"/>
  <Override PartName="/ppt/slides/slide68.xml" ContentType="application/vnd.openxmlformats-officedocument.presentationml.slide+xml"/>
  <Override PartName="/ppt/slides/slide33.xml" ContentType="application/vnd.openxmlformats-officedocument.presentationml.slide+xml"/>
  <Override PartName="/ppt/slides/slide87.xml" ContentType="application/vnd.openxmlformats-officedocument.presentationml.slide+xml"/>
  <Default Extension="bin" ContentType="application/vnd.openxmlformats-officedocument.presentationml.printerSettings"/>
  <Override PartName="/ppt/slides/slide92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18.xml" ContentType="application/vnd.openxmlformats-officedocument.presentationml.slide+xml"/>
  <Override PartName="/ppt/slides/slide37.xml" ContentType="application/vnd.openxmlformats-officedocument.presentationml.slide+xml"/>
  <Override PartName="/ppt/slides/slide56.xml" ContentType="application/vnd.openxmlformats-officedocument.presentationml.slide+xml"/>
  <Override PartName="/ppt/slides/slide75.xml" ContentType="application/vnd.openxmlformats-officedocument.presentationml.slide+xml"/>
  <Override PartName="/ppt/slides/slide3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3.xml" ContentType="application/vnd.openxmlformats-officedocument.presentationml.slide+xml"/>
  <Override PartName="/ppt/slides/slide42.xml" ContentType="application/vnd.openxmlformats-officedocument.presentationml.slide+xml"/>
  <Override PartName="/ppt/slides/slide61.xml" ContentType="application/vnd.openxmlformats-officedocument.presentationml.slide+xml"/>
  <Override PartName="/ppt/slides/slide80.xml" ContentType="application/vnd.openxmlformats-officedocument.presentationml.slide+xml"/>
  <Override PartName="/ppt/theme/theme1.xml" ContentType="application/vnd.openxmlformats-officedocument.theme+xml"/>
  <Override PartName="/ppt/slideLayouts/slideLayout10.xml" ContentType="application/vnd.openxmlformats-officedocument.presentationml.slideLayout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27.xml" ContentType="application/vnd.openxmlformats-officedocument.presentationml.slide+xml"/>
  <Override PartName="/ppt/slides/slide11.xml" ContentType="application/vnd.openxmlformats-officedocument.presentationml.slide+xml"/>
  <Override PartName="/ppt/slides/slide65.xml" ContentType="application/vnd.openxmlformats-officedocument.presentationml.slide+xml"/>
  <Override PartName="/ppt/slides/slide84.xml" ContentType="application/vnd.openxmlformats-officedocument.presentationml.slide+xml"/>
  <Override PartName="/ppt/slides/slide46.xml" ContentType="application/vnd.openxmlformats-officedocument.presentationml.slide+xml"/>
  <Override PartName="/ppt/slides/slide70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53.xml" ContentType="application/vnd.openxmlformats-officedocument.presentationml.slide+xml"/>
  <Override PartName="/ppt/slides/slide15.xml" ContentType="application/vnd.openxmlformats-officedocument.presentationml.slide+xml"/>
  <Override PartName="/ppt/slides/slide69.xml" ContentType="application/vnd.openxmlformats-officedocument.presentationml.slide+xml"/>
  <Override PartName="/ppt/slides/slide88.xml" ContentType="application/vnd.openxmlformats-officedocument.presentationml.slide+xml"/>
  <Override PartName="/ppt/slides/slide72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slides/slide93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19.xml" ContentType="application/vnd.openxmlformats-officedocument.presentationml.slide+xml"/>
  <Override PartName="/ppt/slides/slide38.xml" ContentType="application/vnd.openxmlformats-officedocument.presentationml.slide+xml"/>
  <Override PartName="/ppt/slides/slide57.xml" ContentType="application/vnd.openxmlformats-officedocument.presentationml.slide+xml"/>
  <Override PartName="/ppt/slides/slide76.xml" ContentType="application/vnd.openxmlformats-officedocument.presentationml.slide+xml"/>
  <Override PartName="/ppt/slides/slide4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24.xml" ContentType="application/vnd.openxmlformats-officedocument.presentationml.slide+xml"/>
  <Override PartName="/ppt/slides/slide43.xml" ContentType="application/vnd.openxmlformats-officedocument.presentationml.slide+xml"/>
  <Override PartName="/ppt/slides/slide62.xml" ContentType="application/vnd.openxmlformats-officedocument.presentationml.slide+xml"/>
  <Override PartName="/ppt/slides/slide81.xml" ContentType="application/vnd.openxmlformats-officedocument.presentationml.slide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Default Extension="jpeg" ContentType="image/jpeg"/>
  <Override PartName="/ppt/slides/slide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12.xml" ContentType="application/vnd.openxmlformats-officedocument.presentationml.slide+xml"/>
  <Override PartName="/ppt/slides/slide28.xml" ContentType="application/vnd.openxmlformats-officedocument.presentationml.slide+xml"/>
  <Override PartName="/ppt/slides/slide50.xml" ContentType="application/vnd.openxmlformats-officedocument.presentationml.slide+xml"/>
  <Override PartName="/ppt/slides/slide66.xml" ContentType="application/vnd.openxmlformats-officedocument.presentationml.slide+xml"/>
  <Override PartName="/ppt/slides/slide85.xml" ContentType="application/vnd.openxmlformats-officedocument.presentationml.slide+xml"/>
  <Override PartName="/ppt/slides/slide47.xml" ContentType="application/vnd.openxmlformats-officedocument.presentationml.slide+xml"/>
  <Override PartName="/ppt/slides/slide31.xml" ContentType="application/vnd.openxmlformats-officedocument.presentationml.slide+xml"/>
  <Override PartName="/ppt/slides/slide71.xml" ContentType="application/vnd.openxmlformats-officedocument.presentationml.slide+xml"/>
  <Override PartName="/ppt/slides/slide90.xml" ContentType="application/vnd.openxmlformats-officedocument.presentationml.slide+xml"/>
  <Default Extension="rels" ContentType="application/vnd.openxmlformats-package.relationships+xml"/>
  <Override PartName="/ppt/slides/slide16.xml" ContentType="application/vnd.openxmlformats-officedocument.presentationml.slide+xml"/>
  <Override PartName="/ppt/slides/slide35.xml" ContentType="application/vnd.openxmlformats-officedocument.presentationml.slide+xml"/>
  <Override PartName="/ppt/slides/slide54.xml" ContentType="application/vnd.openxmlformats-officedocument.presentationml.slide+xml"/>
  <Override PartName="/ppt/slides/slide73.xml" ContentType="application/vnd.openxmlformats-officedocument.presentationml.slide+xml"/>
  <Override PartName="/ppt/slides/slide1.xml" ContentType="application/vnd.openxmlformats-officedocument.presentationml.slide+xml"/>
  <Override PartName="/ppt/slides/slide89.xml" ContentType="application/vnd.openxmlformats-officedocument.presentationml.slide+xml"/>
  <Override PartName="/ppt/slides/slide21.xml" ContentType="application/vnd.openxmlformats-officedocument.presentationml.slide+xml"/>
  <Override PartName="/ppt/slides/slide40.xml" ContentType="application/vnd.openxmlformats-officedocument.presentationml.slide+xml"/>
  <Override PartName="/ppt/slides/slide94.xml" ContentType="application/vnd.openxmlformats-officedocument.presentationml.slide+xml"/>
  <Override PartName="/ppt/slides/slide39.xml" ContentType="application/vnd.openxmlformats-officedocument.presentationml.slide+xml"/>
  <Override PartName="/ppt/slides/slide58.xml" ContentType="application/vnd.openxmlformats-officedocument.presentationml.slide+xml"/>
  <Override PartName="/ppt/slides/slide77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s/slide25.xml" ContentType="application/vnd.openxmlformats-officedocument.presentationml.slide+xml"/>
  <Override PartName="/ppt/slides/slide44.xml" ContentType="application/vnd.openxmlformats-officedocument.presentationml.slide+xml"/>
  <Override PartName="/ppt/slides/slide63.xml" ContentType="application/vnd.openxmlformats-officedocument.presentationml.slide+xml"/>
  <Override PartName="/ppt/slides/slide82.xml" ContentType="application/vnd.openxmlformats-officedocument.presentationml.slide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s/slide9.xml" ContentType="application/vnd.openxmlformats-officedocument.presentationml.slide+xml"/>
  <Override PartName="/ppt/slides/slide13.xml" ContentType="application/vnd.openxmlformats-officedocument.presentationml.slide+xml"/>
  <Default Extension="xml" ContentType="application/xml"/>
  <Override PartName="/ppt/tableStyles.xml" ContentType="application/vnd.openxmlformats-officedocument.presentationml.tableStyles+xml"/>
  <Override PartName="/ppt/slides/slide51.xml" ContentType="application/vnd.openxmlformats-officedocument.presentationml.slide+xml"/>
  <Override PartName="/ppt/slides/slide67.xml" ContentType="application/vnd.openxmlformats-officedocument.presentationml.slide+xml"/>
  <Override PartName="/ppt/slides/slide48.xml" ContentType="application/vnd.openxmlformats-officedocument.presentationml.slide+xml"/>
  <Override PartName="/ppt/slides/slide32.xml" ContentType="application/vnd.openxmlformats-officedocument.presentationml.slide+xml"/>
  <Override PartName="/ppt/slideLayouts/slideLayout7.xml" ContentType="application/vnd.openxmlformats-officedocument.presentationml.slideLayout+xml"/>
  <Override PartName="/ppt/viewProps.xml" ContentType="application/vnd.openxmlformats-officedocument.presentationml.viewProps+xml"/>
  <Override PartName="/ppt/slides/slide29.xml" ContentType="application/vnd.openxmlformats-officedocument.presentationml.slide+xml"/>
  <Override PartName="/ppt/slides/slide86.xml" ContentType="application/vnd.openxmlformats-officedocument.presentationml.slide+xml"/>
  <Override PartName="/docProps/app.xml" ContentType="application/vnd.openxmlformats-officedocument.extended-properties+xml"/>
  <Override PartName="/ppt/slides/slide91.xml" ContentType="application/vnd.openxmlformats-officedocument.presentationml.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slides/slide17.xml" ContentType="application/vnd.openxmlformats-officedocument.presentationml.slide+xml"/>
  <Override PartName="/ppt/slides/slide36.xml" ContentType="application/vnd.openxmlformats-officedocument.presentationml.slide+xml"/>
  <Override PartName="/ppt/slides/slide55.xml" ContentType="application/vnd.openxmlformats-officedocument.presentationml.slide+xml"/>
  <Override PartName="/ppt/slides/slide74.xml" ContentType="application/vnd.openxmlformats-officedocument.presentationml.slide+xml"/>
  <Override PartName="/ppt/slides/slide2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22.xml" ContentType="application/vnd.openxmlformats-officedocument.presentationml.slide+xml"/>
  <Override PartName="/ppt/slides/slide41.xml" ContentType="application/vnd.openxmlformats-officedocument.presentationml.slide+xml"/>
  <Override PartName="/ppt/slides/slide60.xml" ContentType="application/vnd.openxmlformats-officedocument.presentationml.slide+xml"/>
  <Override PartName="/ppt/slides/slide59.xml" ContentType="application/vnd.openxmlformats-officedocument.presentationml.slide+xml"/>
  <Override PartName="/ppt/slides/slide78.xml" ContentType="application/vnd.openxmlformats-officedocument.presentationml.slide+xml"/>
  <Override PartName="/ppt/slides/slide6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10.xml" ContentType="application/vnd.openxmlformats-officedocument.presentationml.slide+xml"/>
  <Override PartName="/ppt/slides/slide26.xml" ContentType="application/vnd.openxmlformats-officedocument.presentationml.slide+xml"/>
  <Override PartName="/ppt/slides/slide45.xml" ContentType="application/vnd.openxmlformats-officedocument.presentationml.slide+xml"/>
  <Override PartName="/ppt/slides/slide64.xml" ContentType="application/vnd.openxmlformats-officedocument.presentationml.slide+xml"/>
  <Override PartName="/ppt/slides/slide8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96"/>
  </p:notesMasterIdLst>
  <p:handoutMasterIdLst>
    <p:handoutMasterId r:id="rId97"/>
  </p:handoutMasterIdLst>
  <p:sldIdLst>
    <p:sldId id="256" r:id="rId2"/>
    <p:sldId id="411" r:id="rId3"/>
    <p:sldId id="398" r:id="rId4"/>
    <p:sldId id="267" r:id="rId5"/>
    <p:sldId id="403" r:id="rId6"/>
    <p:sldId id="404" r:id="rId7"/>
    <p:sldId id="405" r:id="rId8"/>
    <p:sldId id="406" r:id="rId9"/>
    <p:sldId id="407" r:id="rId10"/>
    <p:sldId id="408" r:id="rId11"/>
    <p:sldId id="409" r:id="rId12"/>
    <p:sldId id="268" r:id="rId13"/>
    <p:sldId id="269" r:id="rId14"/>
    <p:sldId id="270" r:id="rId15"/>
    <p:sldId id="271" r:id="rId16"/>
    <p:sldId id="272" r:id="rId17"/>
    <p:sldId id="273" r:id="rId18"/>
    <p:sldId id="399" r:id="rId19"/>
    <p:sldId id="400" r:id="rId20"/>
    <p:sldId id="401" r:id="rId21"/>
    <p:sldId id="402" r:id="rId22"/>
    <p:sldId id="274" r:id="rId23"/>
    <p:sldId id="275" r:id="rId24"/>
    <p:sldId id="276" r:id="rId25"/>
    <p:sldId id="277" r:id="rId26"/>
    <p:sldId id="278" r:id="rId27"/>
    <p:sldId id="287" r:id="rId28"/>
    <p:sldId id="288" r:id="rId29"/>
    <p:sldId id="289" r:id="rId30"/>
    <p:sldId id="290" r:id="rId31"/>
    <p:sldId id="291" r:id="rId32"/>
    <p:sldId id="292" r:id="rId33"/>
    <p:sldId id="293" r:id="rId34"/>
    <p:sldId id="294" r:id="rId35"/>
    <p:sldId id="295" r:id="rId36"/>
    <p:sldId id="297" r:id="rId37"/>
    <p:sldId id="298" r:id="rId38"/>
    <p:sldId id="299" r:id="rId39"/>
    <p:sldId id="300" r:id="rId40"/>
    <p:sldId id="304" r:id="rId41"/>
    <p:sldId id="306" r:id="rId42"/>
    <p:sldId id="312" r:id="rId43"/>
    <p:sldId id="313" r:id="rId44"/>
    <p:sldId id="314" r:id="rId45"/>
    <p:sldId id="315" r:id="rId46"/>
    <p:sldId id="316" r:id="rId47"/>
    <p:sldId id="317" r:id="rId48"/>
    <p:sldId id="318" r:id="rId49"/>
    <p:sldId id="319" r:id="rId50"/>
    <p:sldId id="320" r:id="rId51"/>
    <p:sldId id="321" r:id="rId52"/>
    <p:sldId id="322" r:id="rId53"/>
    <p:sldId id="323" r:id="rId54"/>
    <p:sldId id="325" r:id="rId55"/>
    <p:sldId id="326" r:id="rId56"/>
    <p:sldId id="327" r:id="rId57"/>
    <p:sldId id="328" r:id="rId58"/>
    <p:sldId id="330" r:id="rId59"/>
    <p:sldId id="331" r:id="rId60"/>
    <p:sldId id="332" r:id="rId61"/>
    <p:sldId id="333" r:id="rId62"/>
    <p:sldId id="334" r:id="rId63"/>
    <p:sldId id="336" r:id="rId64"/>
    <p:sldId id="337" r:id="rId65"/>
    <p:sldId id="338" r:id="rId66"/>
    <p:sldId id="339" r:id="rId67"/>
    <p:sldId id="340" r:id="rId68"/>
    <p:sldId id="341" r:id="rId69"/>
    <p:sldId id="342" r:id="rId70"/>
    <p:sldId id="343" r:id="rId71"/>
    <p:sldId id="344" r:id="rId72"/>
    <p:sldId id="345" r:id="rId73"/>
    <p:sldId id="346" r:id="rId74"/>
    <p:sldId id="347" r:id="rId75"/>
    <p:sldId id="410" r:id="rId76"/>
    <p:sldId id="348" r:id="rId77"/>
    <p:sldId id="349" r:id="rId78"/>
    <p:sldId id="350" r:id="rId79"/>
    <p:sldId id="351" r:id="rId80"/>
    <p:sldId id="353" r:id="rId81"/>
    <p:sldId id="356" r:id="rId82"/>
    <p:sldId id="357" r:id="rId83"/>
    <p:sldId id="358" r:id="rId84"/>
    <p:sldId id="359" r:id="rId85"/>
    <p:sldId id="360" r:id="rId86"/>
    <p:sldId id="361" r:id="rId87"/>
    <p:sldId id="362" r:id="rId88"/>
    <p:sldId id="363" r:id="rId89"/>
    <p:sldId id="364" r:id="rId90"/>
    <p:sldId id="365" r:id="rId91"/>
    <p:sldId id="369" r:id="rId92"/>
    <p:sldId id="383" r:id="rId93"/>
    <p:sldId id="384" r:id="rId94"/>
    <p:sldId id="385" r:id="rId9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78120" autoAdjust="0"/>
  </p:normalViewPr>
  <p:slideViewPr>
    <p:cSldViewPr snapToObjects="1">
      <p:cViewPr varScale="1">
        <p:scale>
          <a:sx n="84" d="100"/>
          <a:sy n="84" d="100"/>
        </p:scale>
        <p:origin x="-10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01" Type="http://schemas.openxmlformats.org/officeDocument/2006/relationships/theme" Target="theme/theme1.xml"/><Relationship Id="rId10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90" Type="http://schemas.openxmlformats.org/officeDocument/2006/relationships/slide" Target="slides/slide89.xml"/><Relationship Id="rId91" Type="http://schemas.openxmlformats.org/officeDocument/2006/relationships/slide" Target="slides/slide90.xml"/><Relationship Id="rId92" Type="http://schemas.openxmlformats.org/officeDocument/2006/relationships/slide" Target="slides/slide91.xml"/><Relationship Id="rId93" Type="http://schemas.openxmlformats.org/officeDocument/2006/relationships/slide" Target="slides/slide92.xml"/><Relationship Id="rId94" Type="http://schemas.openxmlformats.org/officeDocument/2006/relationships/slide" Target="slides/slide93.xml"/><Relationship Id="rId95" Type="http://schemas.openxmlformats.org/officeDocument/2006/relationships/slide" Target="slides/slide94.xml"/><Relationship Id="rId96" Type="http://schemas.openxmlformats.org/officeDocument/2006/relationships/notesMaster" Target="notesMasters/notesMaster1.xml"/><Relationship Id="rId97" Type="http://schemas.openxmlformats.org/officeDocument/2006/relationships/handoutMaster" Target="handoutMasters/handoutMaster1.xml"/><Relationship Id="rId98" Type="http://schemas.openxmlformats.org/officeDocument/2006/relationships/printerSettings" Target="printerSettings/printerSettings1.bin"/><Relationship Id="rId99" Type="http://schemas.openxmlformats.org/officeDocument/2006/relationships/presProps" Target="pres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100" Type="http://schemas.openxmlformats.org/officeDocument/2006/relationships/viewProps" Target="viewProps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slide" Target="slides/slide81.xml"/><Relationship Id="rId83" Type="http://schemas.openxmlformats.org/officeDocument/2006/relationships/slide" Target="slides/slide82.xml"/><Relationship Id="rId84" Type="http://schemas.openxmlformats.org/officeDocument/2006/relationships/slide" Target="slides/slide83.xml"/><Relationship Id="rId85" Type="http://schemas.openxmlformats.org/officeDocument/2006/relationships/slide" Target="slides/slide84.xml"/><Relationship Id="rId86" Type="http://schemas.openxmlformats.org/officeDocument/2006/relationships/slide" Target="slides/slide85.xml"/><Relationship Id="rId87" Type="http://schemas.openxmlformats.org/officeDocument/2006/relationships/slide" Target="slides/slide86.xml"/><Relationship Id="rId88" Type="http://schemas.openxmlformats.org/officeDocument/2006/relationships/slide" Target="slides/slide87.xml"/><Relationship Id="rId89" Type="http://schemas.openxmlformats.org/officeDocument/2006/relationships/slide" Target="slides/slide8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EBF853-FEC1-EB40-A153-2C6D626A8B1E}" type="datetime1">
              <a:rPr lang="en-US" smtClean="0"/>
              <a:t>10/1/13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47FE55-E65C-7447-AAF3-27BE0C6161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40A60-69B3-7040-B5F4-1EE0777C5008}" type="datetime1">
              <a:rPr lang="en-US" smtClean="0"/>
              <a:t>10/1/13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047D10-49F1-2B47-8505-DF8BC08CB12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4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047D10-49F1-2B47-8505-DF8BC08CB12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047D10-49F1-2B47-8505-DF8BC08CB12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047D10-49F1-2B47-8505-DF8BC08CB12F}" type="slidenum">
              <a:rPr lang="en-US" smtClean="0"/>
              <a:pPr/>
              <a:t>74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5176AF9-EA2B-9E44-B885-2621B6D94B81}" type="datetime1">
              <a:rPr lang="en-US" smtClean="0"/>
              <a:t>10/1/13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kumimoji="0" lang="en-US">
              <a:solidFill>
                <a:schemeClr val="accent1">
                  <a:tint val="20000"/>
                </a:scheme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63433-7305-6149-BCFB-CD8C42D07073}" type="datetime1">
              <a:rPr lang="en-US" smtClean="0"/>
              <a:t>10/1/13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598A2-B582-0743-904A-8CE77B67ADA9}" type="datetime1">
              <a:rPr lang="en-US" smtClean="0"/>
              <a:t>10/1/13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04800"/>
            <a:ext cx="7924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90600" y="1219200"/>
            <a:ext cx="38862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219200"/>
            <a:ext cx="3886200" cy="4953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990600" y="6324600"/>
            <a:ext cx="3505200" cy="381000"/>
          </a:xfrm>
        </p:spPr>
        <p:txBody>
          <a:bodyPr/>
          <a:lstStyle>
            <a:lvl1pPr>
              <a:defRPr smtClean="0"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858000" y="6324600"/>
            <a:ext cx="1905000" cy="381000"/>
          </a:xfrm>
        </p:spPr>
        <p:txBody>
          <a:bodyPr/>
          <a:lstStyle>
            <a:lvl1pPr>
              <a:defRPr smtClean="0"/>
            </a:lvl1pPr>
          </a:lstStyle>
          <a:p>
            <a:r>
              <a:rPr lang="en-US"/>
              <a:t>5-</a:t>
            </a:r>
            <a:fld id="{6267DA79-D0C7-E442-B601-7C445E1F10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ECFE12-D332-3543-9DFF-ED6BF7CF6A6E}" type="datetime1">
              <a:rPr lang="en-US" smtClean="0"/>
              <a:t>10/1/13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52CA2-A5D4-ED4B-A9DC-4DCA7FE7A7DE}" type="datetime1">
              <a:rPr lang="en-US" smtClean="0"/>
              <a:t>10/1/13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F238C-886E-EA41-B837-FDE55C8249D2}" type="datetime1">
              <a:rPr lang="en-US" smtClean="0"/>
              <a:t>10/1/13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306FB-5E61-2343-B173-71BA950626C5}" type="datetime1">
              <a:rPr lang="en-US" smtClean="0"/>
              <a:t>10/1/13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DD901-3282-7A4B-9709-563773752083}" type="datetime1">
              <a:rPr lang="en-US" smtClean="0"/>
              <a:t>10/1/13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19F59B-0318-FD46-B50C-48CC30EAA884}" type="datetime1">
              <a:rPr lang="en-US" smtClean="0"/>
              <a:t>10/1/13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BC5DB7D2-AE00-024E-B965-E8681D728104}" type="datetime1">
              <a:rPr lang="en-US" smtClean="0"/>
              <a:t>10/1/13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6FABF3E-A865-9844-B05D-53B4A5B5423A}" type="datetime1">
              <a:rPr lang="en-US" smtClean="0"/>
              <a:t>10/1/13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kumimoji="0" lang="en-US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D0AD24DB-B2AC-7742-8920-32CCCC8D0CB8}" type="datetime1">
              <a:rPr lang="en-US" smtClean="0"/>
              <a:t>10/1/13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pPr algn="r" eaLnBrk="1" latinLnBrk="0" hangingPunct="1"/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sz="1000" b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..%5Cexamples%5Cchap05%5CWages.java" TargetMode="Externa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ART40544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Java Basics</a:t>
            </a:r>
          </a:p>
          <a:p>
            <a:r>
              <a:rPr lang="en-US" dirty="0" smtClean="0"/>
              <a:t>Kris Secor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if Statement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219200"/>
            <a:ext cx="7924800" cy="490538"/>
          </a:xfrm>
        </p:spPr>
        <p:txBody>
          <a:bodyPr>
            <a:normAutofit lnSpcReduction="10000"/>
          </a:bodyPr>
          <a:lstStyle/>
          <a:p>
            <a:r>
              <a:rPr lang="en-US"/>
              <a:t>An example of an </a:t>
            </a:r>
            <a:r>
              <a:rPr lang="en-US">
                <a:latin typeface="Courier" pitchFamily="-65" charset="0"/>
              </a:rPr>
              <a:t>if</a:t>
            </a:r>
            <a:r>
              <a:rPr lang="en-US"/>
              <a:t> statement:</a:t>
            </a:r>
          </a:p>
        </p:txBody>
      </p:sp>
      <p:sp>
        <p:nvSpPr>
          <p:cNvPr id="97284" name="Text Box 4"/>
          <p:cNvSpPr txBox="1">
            <a:spLocks noChangeArrowheads="1"/>
          </p:cNvSpPr>
          <p:nvPr/>
        </p:nvSpPr>
        <p:spPr bwMode="auto">
          <a:xfrm>
            <a:off x="1949450" y="1828800"/>
            <a:ext cx="643255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Courier New" pitchFamily="-65" charset="0"/>
              </a:rPr>
              <a:t>if (sum &gt; MAX)</a:t>
            </a:r>
          </a:p>
          <a:p>
            <a:r>
              <a:rPr lang="en-US" sz="2000" b="1">
                <a:latin typeface="Courier New" pitchFamily="-65" charset="0"/>
              </a:rPr>
              <a:t>   delta = sum - MAX;</a:t>
            </a:r>
          </a:p>
          <a:p>
            <a:r>
              <a:rPr lang="en-US" sz="2000" b="1">
                <a:latin typeface="Courier New" pitchFamily="-65" charset="0"/>
              </a:rPr>
              <a:t>System.out.println ("The sum is " + sum);</a:t>
            </a:r>
          </a:p>
        </p:txBody>
      </p:sp>
      <p:sp>
        <p:nvSpPr>
          <p:cNvPr id="97285" name="Rectangle 5"/>
          <p:cNvSpPr>
            <a:spLocks noChangeArrowheads="1"/>
          </p:cNvSpPr>
          <p:nvPr/>
        </p:nvSpPr>
        <p:spPr bwMode="auto">
          <a:xfrm>
            <a:off x="990600" y="3124200"/>
            <a:ext cx="78486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 eaLnBrk="1" hangingPunct="1">
              <a:spcBef>
                <a:spcPct val="70000"/>
              </a:spcBef>
              <a:buFontTx/>
              <a:buChar char="•"/>
            </a:pPr>
            <a:r>
              <a:rPr lang="en-US" b="1">
                <a:latin typeface="Arial" pitchFamily="-65" charset="0"/>
              </a:rPr>
              <a:t>First the condition is evaluated -- the value of </a:t>
            </a:r>
            <a:r>
              <a:rPr lang="en-US" b="1">
                <a:latin typeface="Courier New" pitchFamily="-65" charset="0"/>
              </a:rPr>
              <a:t>sum</a:t>
            </a:r>
            <a:r>
              <a:rPr lang="en-US" b="1">
                <a:latin typeface="Arial" pitchFamily="-65" charset="0"/>
              </a:rPr>
              <a:t> is either greater than the value of </a:t>
            </a:r>
            <a:r>
              <a:rPr lang="en-US" b="1">
                <a:latin typeface="Courier New" pitchFamily="-65" charset="0"/>
              </a:rPr>
              <a:t>MAX</a:t>
            </a:r>
            <a:r>
              <a:rPr lang="en-US" b="1">
                <a:latin typeface="Arial" pitchFamily="-65" charset="0"/>
              </a:rPr>
              <a:t>, or it is not</a:t>
            </a:r>
          </a:p>
          <a:p>
            <a:pPr marL="342900" indent="-342900" eaLnBrk="1" hangingPunct="1">
              <a:spcBef>
                <a:spcPct val="70000"/>
              </a:spcBef>
              <a:buFontTx/>
              <a:buChar char="•"/>
            </a:pPr>
            <a:r>
              <a:rPr lang="en-US" b="1">
                <a:latin typeface="Arial" pitchFamily="-65" charset="0"/>
              </a:rPr>
              <a:t>If the condition is true, the assignment statement is executed -- if it isn’t, it is skipped.</a:t>
            </a:r>
          </a:p>
          <a:p>
            <a:pPr marL="342900" indent="-342900" eaLnBrk="1" hangingPunct="1">
              <a:spcBef>
                <a:spcPct val="70000"/>
              </a:spcBef>
              <a:buFontTx/>
              <a:buChar char="•"/>
            </a:pPr>
            <a:r>
              <a:rPr lang="en-US" b="1">
                <a:latin typeface="Arial" pitchFamily="-65" charset="0"/>
              </a:rPr>
              <a:t>Either way, the call to </a:t>
            </a:r>
            <a:r>
              <a:rPr lang="en-US" b="1">
                <a:latin typeface="Courier New" pitchFamily="-65" charset="0"/>
              </a:rPr>
              <a:t>println</a:t>
            </a:r>
            <a:r>
              <a:rPr lang="en-US" b="1">
                <a:latin typeface="Arial" pitchFamily="-65" charset="0"/>
              </a:rPr>
              <a:t> is executed next</a:t>
            </a:r>
          </a:p>
          <a:p>
            <a:pPr marL="342900" indent="-342900" eaLnBrk="1" hangingPunct="1">
              <a:spcBef>
                <a:spcPct val="70000"/>
              </a:spcBef>
              <a:buFontTx/>
              <a:buChar char="•"/>
            </a:pPr>
            <a:endParaRPr lang="en-US" b="1">
              <a:latin typeface="Arial" pitchFamily="-65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7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7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97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972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972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4" grpId="0" autoUpdateAnimBg="0"/>
      <p:bldP spid="97285" grpId="0" build="p" bldLvl="2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800"/>
              <a:t>import java.util.Scanner;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1800"/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/>
              <a:t>public class Age 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/>
              <a:t>public static void main (String[] args)  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/>
              <a:t>      final int MINOR = 21;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/>
              <a:t>      Scanner scan = new Scanner (System.in);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/>
              <a:t>      System.out.print ("Enter your age: ");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/>
              <a:t>      int age = scan.nextInt();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1800"/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/>
              <a:t>      System.out.println ("You entered: " + age);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1800"/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/>
              <a:t>      if (age &lt; MINOR)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/>
              <a:t>         System.out.println ("Youth is a wonderful thing. Enjoy.");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1800"/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/>
              <a:t>      System.out.println ("Age is a state of mind.");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/>
              <a:t>   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800"/>
              <a:t>}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18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Relational Operators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73163" y="1981200"/>
            <a:ext cx="5532437" cy="4114800"/>
          </a:xfrm>
        </p:spPr>
        <p:txBody>
          <a:bodyPr/>
          <a:lstStyle/>
          <a:p>
            <a:pPr>
              <a:buFont typeface="Wingdings" pitchFamily="-84" charset="2"/>
              <a:buNone/>
            </a:pPr>
            <a:r>
              <a:rPr lang="en-GB" sz="2400"/>
              <a:t>==	Equal (careful)</a:t>
            </a:r>
          </a:p>
          <a:p>
            <a:pPr>
              <a:buFont typeface="Wingdings" pitchFamily="-84" charset="2"/>
              <a:buNone/>
            </a:pPr>
            <a:r>
              <a:rPr lang="en-GB" sz="2400"/>
              <a:t>!=		Not equal</a:t>
            </a:r>
          </a:p>
          <a:p>
            <a:pPr>
              <a:buFont typeface="Wingdings" pitchFamily="-84" charset="2"/>
              <a:buNone/>
            </a:pPr>
            <a:r>
              <a:rPr lang="en-GB" sz="2400"/>
              <a:t>&gt;=	Greater than or equal</a:t>
            </a:r>
          </a:p>
          <a:p>
            <a:pPr>
              <a:buFont typeface="Wingdings" pitchFamily="-84" charset="2"/>
              <a:buNone/>
            </a:pPr>
            <a:r>
              <a:rPr lang="en-GB" sz="2400"/>
              <a:t>&lt;=	Less than or equal</a:t>
            </a:r>
          </a:p>
          <a:p>
            <a:pPr>
              <a:buFont typeface="Wingdings" pitchFamily="-84" charset="2"/>
              <a:buNone/>
            </a:pPr>
            <a:r>
              <a:rPr lang="en-GB" sz="2400"/>
              <a:t>&gt;		Greater than</a:t>
            </a:r>
          </a:p>
          <a:p>
            <a:pPr>
              <a:buFont typeface="Wingdings" pitchFamily="-84" charset="2"/>
              <a:buNone/>
            </a:pPr>
            <a:r>
              <a:rPr lang="en-GB" sz="2400"/>
              <a:t>&lt;		Less than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If… else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400"/>
              <a:t>The if … else statement evaluates an expression and performs one action if that evaluation is true or a different action if it is false.</a:t>
            </a:r>
          </a:p>
          <a:p>
            <a:pPr>
              <a:buFont typeface="Wingdings" pitchFamily="-84" charset="2"/>
              <a:buNone/>
            </a:pPr>
            <a:r>
              <a:rPr lang="en-GB" sz="2400">
                <a:solidFill>
                  <a:schemeClr val="hlink"/>
                </a:solidFill>
                <a:latin typeface="Times New Roman" pitchFamily="-84" charset="0"/>
              </a:rPr>
              <a:t>	 </a:t>
            </a:r>
            <a:r>
              <a:rPr lang="en-GB" sz="2400">
                <a:solidFill>
                  <a:srgbClr val="FF9900"/>
                </a:solidFill>
                <a:latin typeface="Courier New" pitchFamily="-84" charset="0"/>
              </a:rPr>
              <a:t>if (x != oldx) {</a:t>
            </a:r>
          </a:p>
          <a:p>
            <a:pPr lvl="1"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	System.out.print(“x was changed”);</a:t>
            </a:r>
          </a:p>
          <a:p>
            <a:pPr lvl="1"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}</a:t>
            </a:r>
          </a:p>
          <a:p>
            <a:pPr lvl="1"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else {</a:t>
            </a:r>
          </a:p>
          <a:p>
            <a:pPr lvl="1"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	System.out.print(“x is unchanged”);</a:t>
            </a:r>
          </a:p>
          <a:p>
            <a:pPr lvl="1"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}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Nested if … else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981200"/>
            <a:ext cx="7239000" cy="4114800"/>
          </a:xfrm>
        </p:spPr>
        <p:txBody>
          <a:bodyPr/>
          <a:lstStyle/>
          <a:p>
            <a:pPr lvl="1">
              <a:lnSpc>
                <a:spcPct val="80000"/>
              </a:lnSpc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if ( myVal &gt; 100 ) {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	if ( remainderOn == true) {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		  myVal = mVal % 100;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	}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	else {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		myVal = myVal / 100.0;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	}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}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else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{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	System.out.print(“myVal is in range”);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}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else if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r>
              <a:rPr lang="en-GB" sz="2400"/>
              <a:t>Useful for choosing between alternatives:</a:t>
            </a:r>
          </a:p>
          <a:p>
            <a:pPr lvl="1"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if ( n == 1 ) {</a:t>
            </a:r>
          </a:p>
          <a:p>
            <a:pPr lvl="1"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	// execute code block #1</a:t>
            </a:r>
          </a:p>
          <a:p>
            <a:pPr lvl="1"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}</a:t>
            </a:r>
          </a:p>
          <a:p>
            <a:pPr lvl="1"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else if ( j == 2 ) {</a:t>
            </a:r>
          </a:p>
          <a:p>
            <a:pPr lvl="1"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	// execute code block #2</a:t>
            </a:r>
          </a:p>
          <a:p>
            <a:pPr lvl="1"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}</a:t>
            </a:r>
          </a:p>
          <a:p>
            <a:pPr lvl="1"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else {</a:t>
            </a:r>
          </a:p>
          <a:p>
            <a:pPr lvl="1"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	// if all previous tests have failed, execute code block #3</a:t>
            </a:r>
          </a:p>
          <a:p>
            <a:pPr lvl="1"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}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 Warning…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-84" charset="2"/>
              <a:buNone/>
            </a:pPr>
            <a:r>
              <a:rPr lang="en-GB" sz="2400">
                <a:solidFill>
                  <a:schemeClr val="hlink"/>
                </a:solidFill>
                <a:latin typeface="Courier New" pitchFamily="-84" charset="0"/>
              </a:rPr>
              <a:t>WRONG!</a:t>
            </a:r>
          </a:p>
          <a:p>
            <a:pPr>
              <a:buFont typeface="Wingdings" pitchFamily="-84" charset="2"/>
              <a:buNone/>
            </a:pPr>
            <a:r>
              <a:rPr lang="en-GB" sz="2400">
                <a:solidFill>
                  <a:srgbClr val="FF9900"/>
                </a:solidFill>
                <a:latin typeface="Courier New" pitchFamily="-84" charset="0"/>
              </a:rPr>
              <a:t>if( i == j )</a:t>
            </a:r>
          </a:p>
          <a:p>
            <a:pPr lvl="1"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	if ( j == k )</a:t>
            </a:r>
          </a:p>
          <a:p>
            <a:pPr lvl="1"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		System.out.print(</a:t>
            </a:r>
          </a:p>
          <a:p>
            <a:pPr lvl="1"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		   “i equals k”);</a:t>
            </a:r>
          </a:p>
          <a:p>
            <a:pPr lvl="1"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  else</a:t>
            </a:r>
          </a:p>
          <a:p>
            <a:pPr lvl="1"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	 System.out.print(</a:t>
            </a:r>
          </a:p>
          <a:p>
            <a:pPr lvl="1"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		“i is not equal 	to j”);	</a:t>
            </a:r>
          </a:p>
          <a:p>
            <a:pPr>
              <a:buFont typeface="Wingdings" pitchFamily="-84" charset="2"/>
              <a:buNone/>
            </a:pPr>
            <a:endParaRPr lang="en-GB" sz="2000">
              <a:solidFill>
                <a:schemeClr val="hlink"/>
              </a:solidFill>
              <a:latin typeface="Times New Roman" pitchFamily="-84" charset="0"/>
            </a:endParaRPr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lvl="1">
              <a:buFontTx/>
              <a:buNone/>
            </a:pPr>
            <a:r>
              <a:rPr lang="en-GB" sz="2000">
                <a:solidFill>
                  <a:srgbClr val="00CC00"/>
                </a:solidFill>
                <a:latin typeface="Courier New" pitchFamily="-84" charset="0"/>
              </a:rPr>
              <a:t>CORRECT!</a:t>
            </a:r>
          </a:p>
          <a:p>
            <a:pPr lvl="1"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if( i == j ) {</a:t>
            </a:r>
          </a:p>
          <a:p>
            <a:pPr lvl="1"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	if ( j == k )</a:t>
            </a:r>
          </a:p>
          <a:p>
            <a:pPr lvl="1"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	System.out.print(</a:t>
            </a:r>
          </a:p>
          <a:p>
            <a:pPr lvl="1"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	    “i equals k”);</a:t>
            </a:r>
          </a:p>
          <a:p>
            <a:pPr lvl="1"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}</a:t>
            </a:r>
          </a:p>
          <a:p>
            <a:pPr lvl="1"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else</a:t>
            </a:r>
          </a:p>
          <a:p>
            <a:pPr lvl="1"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	System.out.print(“i is not equal to j”);	// Correct!</a:t>
            </a:r>
          </a:p>
          <a:p>
            <a:pPr>
              <a:buFont typeface="Wingdings" pitchFamily="-84" charset="2"/>
              <a:buNone/>
            </a:pPr>
            <a:endParaRPr lang="en-GB" sz="2000">
              <a:solidFill>
                <a:srgbClr val="FF9900"/>
              </a:solidFill>
              <a:latin typeface="Courier New" pitchFamily="-84" charset="0"/>
            </a:endParaRPr>
          </a:p>
          <a:p>
            <a:endParaRPr lang="en-GB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457200"/>
            <a:ext cx="7772400" cy="1143000"/>
          </a:xfrm>
        </p:spPr>
        <p:txBody>
          <a:bodyPr/>
          <a:lstStyle/>
          <a:p>
            <a:r>
              <a:rPr lang="en-GB"/>
              <a:t>The switch Statement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524000"/>
            <a:ext cx="7772400" cy="5029200"/>
          </a:xfrm>
        </p:spPr>
        <p:txBody>
          <a:bodyPr/>
          <a:lstStyle/>
          <a:p>
            <a:pPr lvl="1">
              <a:lnSpc>
                <a:spcPct val="90000"/>
              </a:lnSpc>
              <a:buFontTx/>
              <a:buNone/>
            </a:pPr>
            <a:r>
              <a:rPr lang="en-GB" sz="2400">
                <a:solidFill>
                  <a:srgbClr val="FF9900"/>
                </a:solidFill>
                <a:latin typeface="Courier New" pitchFamily="-84" charset="0"/>
              </a:rPr>
              <a:t>switch ( n ) {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GB" sz="2400">
                <a:solidFill>
                  <a:srgbClr val="FF9900"/>
                </a:solidFill>
                <a:latin typeface="Courier New" pitchFamily="-84" charset="0"/>
              </a:rPr>
              <a:t>	case 1: 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GB" sz="2400">
                <a:solidFill>
                  <a:srgbClr val="FF9900"/>
                </a:solidFill>
                <a:latin typeface="Courier New" pitchFamily="-84" charset="0"/>
              </a:rPr>
              <a:t>		// execute code block #1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GB" sz="2400">
                <a:solidFill>
                  <a:srgbClr val="FF9900"/>
                </a:solidFill>
                <a:latin typeface="Courier New" pitchFamily="-84" charset="0"/>
              </a:rPr>
              <a:t>		break;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GB" sz="2400">
                <a:solidFill>
                  <a:srgbClr val="FF9900"/>
                </a:solidFill>
                <a:latin typeface="Courier New" pitchFamily="-84" charset="0"/>
              </a:rPr>
              <a:t>	case 2: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GB" sz="2400">
                <a:solidFill>
                  <a:srgbClr val="FF9900"/>
                </a:solidFill>
                <a:latin typeface="Courier New" pitchFamily="-84" charset="0"/>
              </a:rPr>
              <a:t>		// execute code block #2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GB" sz="2400">
                <a:solidFill>
                  <a:srgbClr val="FF9900"/>
                </a:solidFill>
                <a:latin typeface="Courier New" pitchFamily="-84" charset="0"/>
              </a:rPr>
              <a:t>		break;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GB" sz="2400">
                <a:solidFill>
                  <a:srgbClr val="FF9900"/>
                </a:solidFill>
                <a:latin typeface="Courier New" pitchFamily="-84" charset="0"/>
              </a:rPr>
              <a:t>		default: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GB" sz="2400">
                <a:solidFill>
                  <a:srgbClr val="FF9900"/>
                </a:solidFill>
                <a:latin typeface="Courier New" pitchFamily="-84" charset="0"/>
              </a:rPr>
              <a:t>		// if all previous tests fail then        	//execute code block #4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GB" sz="2400">
                <a:solidFill>
                  <a:srgbClr val="FF9900"/>
                </a:solidFill>
                <a:latin typeface="Courier New" pitchFamily="-84" charset="0"/>
              </a:rPr>
              <a:t>		break;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GB" sz="2400">
                <a:solidFill>
                  <a:srgbClr val="FF9900"/>
                </a:solidFill>
                <a:latin typeface="Courier New" pitchFamily="-84" charset="0"/>
              </a:rPr>
              <a:t>}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The Conditional Operator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>
            <a:normAutofit fontScale="92500" lnSpcReduction="20000"/>
          </a:bodyPr>
          <a:lstStyle/>
          <a:p>
            <a:pPr>
              <a:spcBef>
                <a:spcPct val="75000"/>
              </a:spcBef>
            </a:pPr>
            <a:r>
              <a:rPr lang="en-US"/>
              <a:t>Java has a </a:t>
            </a:r>
            <a:r>
              <a:rPr lang="en-US" i="1"/>
              <a:t>conditional operator</a:t>
            </a:r>
            <a:r>
              <a:rPr lang="en-US"/>
              <a:t> that uses a boolean condition to determine which of two expressions is evaluated</a:t>
            </a:r>
          </a:p>
          <a:p>
            <a:pPr>
              <a:spcBef>
                <a:spcPct val="75000"/>
              </a:spcBef>
            </a:pPr>
            <a:r>
              <a:rPr lang="en-US"/>
              <a:t>Its syntax is:</a:t>
            </a:r>
          </a:p>
          <a:p>
            <a:pPr algn="ctr">
              <a:spcBef>
                <a:spcPct val="75000"/>
              </a:spcBef>
              <a:buFontTx/>
              <a:buNone/>
            </a:pPr>
            <a:r>
              <a:rPr lang="en-US" i="1">
                <a:solidFill>
                  <a:schemeClr val="hlink"/>
                </a:solidFill>
                <a:latin typeface="Courier New" pitchFamily="-65" charset="0"/>
              </a:rPr>
              <a:t>condition</a:t>
            </a:r>
            <a:r>
              <a:rPr lang="en-US">
                <a:latin typeface="Courier New" pitchFamily="-65" charset="0"/>
              </a:rPr>
              <a:t> ? </a:t>
            </a:r>
            <a:r>
              <a:rPr lang="en-US" i="1">
                <a:solidFill>
                  <a:schemeClr val="hlink"/>
                </a:solidFill>
                <a:latin typeface="Courier New" pitchFamily="-65" charset="0"/>
              </a:rPr>
              <a:t>expression1</a:t>
            </a:r>
            <a:r>
              <a:rPr lang="en-US">
                <a:latin typeface="Courier New" pitchFamily="-65" charset="0"/>
              </a:rPr>
              <a:t> : </a:t>
            </a:r>
            <a:r>
              <a:rPr lang="en-US" i="1">
                <a:solidFill>
                  <a:schemeClr val="hlink"/>
                </a:solidFill>
                <a:latin typeface="Courier New" pitchFamily="-65" charset="0"/>
              </a:rPr>
              <a:t>expression2</a:t>
            </a:r>
            <a:endParaRPr lang="en-US" sz="2000" i="1">
              <a:solidFill>
                <a:srgbClr val="FFFF99"/>
              </a:solidFill>
              <a:latin typeface="Courier New" pitchFamily="-65" charset="0"/>
            </a:endParaRPr>
          </a:p>
          <a:p>
            <a:pPr>
              <a:spcBef>
                <a:spcPct val="75000"/>
              </a:spcBef>
            </a:pPr>
            <a:r>
              <a:rPr lang="en-US"/>
              <a:t>If the </a:t>
            </a:r>
            <a:r>
              <a:rPr lang="en-US" i="1">
                <a:solidFill>
                  <a:schemeClr val="hlink"/>
                </a:solidFill>
                <a:latin typeface="Courier New" pitchFamily="-65" charset="0"/>
              </a:rPr>
              <a:t>condition</a:t>
            </a:r>
            <a:r>
              <a:rPr lang="en-US"/>
              <a:t> is true, </a:t>
            </a:r>
            <a:r>
              <a:rPr lang="en-US" i="1">
                <a:solidFill>
                  <a:schemeClr val="hlink"/>
                </a:solidFill>
                <a:latin typeface="Courier New" pitchFamily="-65" charset="0"/>
              </a:rPr>
              <a:t>expression1</a:t>
            </a:r>
            <a:r>
              <a:rPr lang="en-US"/>
              <a:t> is evaluated;  if it is false, </a:t>
            </a:r>
            <a:r>
              <a:rPr lang="en-US" i="1">
                <a:solidFill>
                  <a:schemeClr val="hlink"/>
                </a:solidFill>
                <a:latin typeface="Courier New" pitchFamily="-65" charset="0"/>
              </a:rPr>
              <a:t>expression2</a:t>
            </a:r>
            <a:r>
              <a:rPr lang="en-US"/>
              <a:t> is evaluated</a:t>
            </a:r>
          </a:p>
          <a:p>
            <a:pPr>
              <a:spcBef>
                <a:spcPct val="75000"/>
              </a:spcBef>
            </a:pPr>
            <a:r>
              <a:rPr lang="en-US"/>
              <a:t>The value of the entire conditional operator is the value of the selected expression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The Conditional Operator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>
            <a:normAutofit fontScale="92500" lnSpcReduction="20000"/>
          </a:bodyPr>
          <a:lstStyle/>
          <a:p>
            <a:pPr>
              <a:spcBef>
                <a:spcPct val="75000"/>
              </a:spcBef>
            </a:pPr>
            <a:r>
              <a:rPr lang="en-US"/>
              <a:t>The conditional operator is similar to an </a:t>
            </a:r>
            <a:r>
              <a:rPr lang="en-US">
                <a:latin typeface="Courier New" pitchFamily="-65" charset="0"/>
              </a:rPr>
              <a:t>if-else</a:t>
            </a:r>
            <a:r>
              <a:rPr lang="en-US"/>
              <a:t> statement, except that it is an expression that returns a value</a:t>
            </a:r>
          </a:p>
          <a:p>
            <a:pPr>
              <a:spcBef>
                <a:spcPct val="75000"/>
              </a:spcBef>
            </a:pPr>
            <a:r>
              <a:rPr lang="en-US"/>
              <a:t>For example:</a:t>
            </a:r>
          </a:p>
          <a:p>
            <a:pPr>
              <a:spcBef>
                <a:spcPct val="75000"/>
              </a:spcBef>
              <a:buFontTx/>
              <a:buNone/>
            </a:pPr>
            <a:r>
              <a:rPr lang="en-US" sz="2000">
                <a:latin typeface="Courier New" pitchFamily="-65" charset="0"/>
              </a:rPr>
              <a:t>		larger = ((num1 &gt; num2) ? num1 : num2);</a:t>
            </a:r>
          </a:p>
          <a:p>
            <a:pPr>
              <a:spcBef>
                <a:spcPct val="75000"/>
              </a:spcBef>
            </a:pPr>
            <a:r>
              <a:rPr lang="en-US"/>
              <a:t>If </a:t>
            </a:r>
            <a:r>
              <a:rPr lang="en-US">
                <a:latin typeface="Courier New" pitchFamily="-65" charset="0"/>
              </a:rPr>
              <a:t>num1</a:t>
            </a:r>
            <a:r>
              <a:rPr lang="en-US"/>
              <a:t> is greater than </a:t>
            </a:r>
            <a:r>
              <a:rPr lang="en-US">
                <a:latin typeface="Courier New" pitchFamily="-65" charset="0"/>
              </a:rPr>
              <a:t>num2</a:t>
            </a:r>
            <a:r>
              <a:rPr lang="en-US"/>
              <a:t>, then </a:t>
            </a:r>
            <a:r>
              <a:rPr lang="en-US">
                <a:latin typeface="Courier New" pitchFamily="-65" charset="0"/>
              </a:rPr>
              <a:t>num1</a:t>
            </a:r>
            <a:r>
              <a:rPr lang="en-US"/>
              <a:t> is assigned to </a:t>
            </a:r>
            <a:r>
              <a:rPr lang="en-US">
                <a:latin typeface="Courier New" pitchFamily="-65" charset="0"/>
              </a:rPr>
              <a:t>larger</a:t>
            </a:r>
            <a:r>
              <a:rPr lang="en-US"/>
              <a:t>;  otherwise, </a:t>
            </a:r>
            <a:r>
              <a:rPr lang="en-US">
                <a:latin typeface="Courier New" pitchFamily="-65" charset="0"/>
              </a:rPr>
              <a:t>num2</a:t>
            </a:r>
            <a:r>
              <a:rPr lang="en-US"/>
              <a:t> is assigned to </a:t>
            </a:r>
            <a:r>
              <a:rPr lang="en-US">
                <a:latin typeface="Courier New" pitchFamily="-65" charset="0"/>
              </a:rPr>
              <a:t>larger</a:t>
            </a:r>
          </a:p>
          <a:p>
            <a:pPr>
              <a:spcBef>
                <a:spcPct val="75000"/>
              </a:spcBef>
            </a:pPr>
            <a:r>
              <a:rPr lang="en-US"/>
              <a:t>The conditional operator is </a:t>
            </a:r>
            <a:r>
              <a:rPr lang="en-US" i="1"/>
              <a:t>ternary</a:t>
            </a:r>
            <a:r>
              <a:rPr lang="en-US"/>
              <a:t> because it requires three operands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Mobile Business/ Android Stuff</a:t>
            </a:r>
          </a:p>
          <a:p>
            <a:r>
              <a:rPr lang="en-US" dirty="0" smtClean="0"/>
              <a:t>LAR/</a:t>
            </a:r>
            <a:r>
              <a:rPr lang="en-US" dirty="0" err="1" smtClean="0"/>
              <a:t>Codiqa</a:t>
            </a:r>
            <a:endParaRPr lang="en-US" dirty="0" smtClean="0"/>
          </a:p>
          <a:p>
            <a:r>
              <a:rPr lang="en-US" dirty="0" smtClean="0"/>
              <a:t>Eclipse Stuff</a:t>
            </a:r>
          </a:p>
          <a:p>
            <a:r>
              <a:rPr lang="en-US" dirty="0" smtClean="0"/>
              <a:t>Android SDK stuff</a:t>
            </a:r>
          </a:p>
          <a:p>
            <a:r>
              <a:rPr lang="en-US" dirty="0" smtClean="0"/>
              <a:t>On to code.</a:t>
            </a:r>
          </a:p>
          <a:p>
            <a:r>
              <a:rPr lang="en-US" dirty="0" smtClean="0"/>
              <a:t>Exercises </a:t>
            </a:r>
            <a:r>
              <a:rPr lang="en-US" smtClean="0"/>
              <a:t>after break</a:t>
            </a:r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Tonight: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The Conditional Operator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219200"/>
            <a:ext cx="7924800" cy="769938"/>
          </a:xfrm>
          <a:noFill/>
          <a:ln/>
        </p:spPr>
        <p:txBody>
          <a:bodyPr lIns="92075" tIns="46038" rIns="92075" bIns="46038"/>
          <a:lstStyle/>
          <a:p>
            <a:r>
              <a:rPr lang="en-US"/>
              <a:t>Another example:</a:t>
            </a:r>
          </a:p>
        </p:txBody>
      </p:sp>
      <p:sp>
        <p:nvSpPr>
          <p:cNvPr id="106500" name="Rectangle 4"/>
          <p:cNvSpPr>
            <a:spLocks noChangeArrowheads="1"/>
          </p:cNvSpPr>
          <p:nvPr/>
        </p:nvSpPr>
        <p:spPr bwMode="auto">
          <a:xfrm>
            <a:off x="1371600" y="1905000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endParaRPr lang="en-US" sz="800" b="1">
              <a:latin typeface="Arial" pitchFamily="-65" charset="0"/>
            </a:endParaRPr>
          </a:p>
          <a:p>
            <a:pPr marL="342900" indent="-342900" eaLnBrk="1" hangingPunct="1">
              <a:spcBef>
                <a:spcPct val="20000"/>
              </a:spcBef>
            </a:pPr>
            <a:r>
              <a:rPr lang="en-US" sz="2000" b="1">
                <a:latin typeface="Courier New" pitchFamily="-65" charset="0"/>
              </a:rPr>
              <a:t>System.out.println ("Your change is " + count +</a:t>
            </a:r>
          </a:p>
          <a:p>
            <a:pPr marL="342900" indent="-342900" eaLnBrk="1" hangingPunct="1">
              <a:spcBef>
                <a:spcPct val="20000"/>
              </a:spcBef>
            </a:pPr>
            <a:r>
              <a:rPr lang="en-US" sz="2000" b="1">
                <a:latin typeface="Courier New" pitchFamily="-65" charset="0"/>
              </a:rPr>
              <a:t>   ((count == 1) ? "Dime" : "Dimes"));</a:t>
            </a:r>
          </a:p>
          <a:p>
            <a:pPr marL="342900" indent="-342900" eaLnBrk="1" hangingPunct="1">
              <a:spcBef>
                <a:spcPct val="20000"/>
              </a:spcBef>
            </a:pPr>
            <a:endParaRPr lang="en-US" sz="800" b="1">
              <a:latin typeface="Arial" pitchFamily="-65" charset="0"/>
            </a:endParaRPr>
          </a:p>
        </p:txBody>
      </p:sp>
      <p:sp>
        <p:nvSpPr>
          <p:cNvPr id="106501" name="Rectangle 5"/>
          <p:cNvSpPr>
            <a:spLocks noChangeArrowheads="1"/>
          </p:cNvSpPr>
          <p:nvPr/>
        </p:nvSpPr>
        <p:spPr bwMode="auto">
          <a:xfrm>
            <a:off x="990600" y="3276600"/>
            <a:ext cx="79248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342900" indent="-342900" eaLnBrk="1" hangingPunct="1">
              <a:spcBef>
                <a:spcPct val="75000"/>
              </a:spcBef>
              <a:buFontTx/>
              <a:buChar char="•"/>
            </a:pPr>
            <a:r>
              <a:rPr lang="en-US" b="1">
                <a:latin typeface="Arial" pitchFamily="-65" charset="0"/>
              </a:rPr>
              <a:t>If </a:t>
            </a:r>
            <a:r>
              <a:rPr lang="en-US" b="1">
                <a:latin typeface="Courier New" pitchFamily="-65" charset="0"/>
              </a:rPr>
              <a:t>count</a:t>
            </a:r>
            <a:r>
              <a:rPr lang="en-US" b="1">
                <a:latin typeface="Arial" pitchFamily="-65" charset="0"/>
              </a:rPr>
              <a:t> equals 1, then </a:t>
            </a:r>
            <a:r>
              <a:rPr lang="en-US" b="1">
                <a:latin typeface="Courier New" pitchFamily="-65" charset="0"/>
              </a:rPr>
              <a:t>"Dime"</a:t>
            </a:r>
            <a:r>
              <a:rPr lang="en-US" b="1">
                <a:latin typeface="Arial" pitchFamily="-65" charset="0"/>
              </a:rPr>
              <a:t> is printed</a:t>
            </a:r>
          </a:p>
          <a:p>
            <a:pPr marL="342900" indent="-342900" eaLnBrk="1" hangingPunct="1">
              <a:spcBef>
                <a:spcPct val="75000"/>
              </a:spcBef>
              <a:buFontTx/>
              <a:buChar char="•"/>
            </a:pPr>
            <a:r>
              <a:rPr lang="en-US" b="1">
                <a:latin typeface="Arial" pitchFamily="-65" charset="0"/>
              </a:rPr>
              <a:t>If </a:t>
            </a:r>
            <a:r>
              <a:rPr lang="en-US" b="1">
                <a:latin typeface="Courier New" pitchFamily="-65" charset="0"/>
              </a:rPr>
              <a:t>count</a:t>
            </a:r>
            <a:r>
              <a:rPr lang="en-US" b="1">
                <a:latin typeface="Arial" pitchFamily="-65" charset="0"/>
              </a:rPr>
              <a:t> is anything other than 1, then </a:t>
            </a:r>
            <a:r>
              <a:rPr lang="en-US" b="1">
                <a:latin typeface="Courier New" pitchFamily="-65" charset="0"/>
              </a:rPr>
              <a:t>"Dimes"</a:t>
            </a:r>
            <a:r>
              <a:rPr lang="en-US" b="1">
                <a:latin typeface="Arial" pitchFamily="-65" charset="0"/>
              </a:rPr>
              <a:t> is printed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065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065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500" grpId="0" autoUpdateAnimBg="0"/>
      <p:bldP spid="106501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</a:t>
            </a:r>
          </a:p>
          <a:p>
            <a:r>
              <a:rPr lang="en-US" dirty="0" smtClean="0"/>
              <a:t>While </a:t>
            </a:r>
          </a:p>
          <a:p>
            <a:r>
              <a:rPr lang="en-US" dirty="0" smtClean="0"/>
              <a:t>Do While</a:t>
            </a:r>
          </a:p>
          <a:p>
            <a:r>
              <a:rPr lang="en-US" dirty="0" smtClean="0"/>
              <a:t>For in/ For Each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Loops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The</a:t>
            </a:r>
            <a:r>
              <a:rPr lang="en-GB">
                <a:solidFill>
                  <a:srgbClr val="FF9900"/>
                </a:solidFill>
              </a:rPr>
              <a:t> for</a:t>
            </a:r>
            <a:r>
              <a:rPr lang="en-GB"/>
              <a:t> loop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z="2000"/>
              <a:t>Loop n times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for ( i = 0; i &lt; n; n++ ) {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	// this code body will execute n times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	// ifrom  0 to n-1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}</a:t>
            </a:r>
          </a:p>
          <a:p>
            <a:pPr>
              <a:lnSpc>
                <a:spcPct val="90000"/>
              </a:lnSpc>
            </a:pPr>
            <a:r>
              <a:rPr lang="en-GB" sz="2000"/>
              <a:t>Nested for: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for ( j = 0; j &lt; 10; j++ ) {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	for ( i = 0; i &lt; 20; i++ ){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		// this code body will execute 200 times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	}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GB" sz="2000">
                <a:solidFill>
                  <a:srgbClr val="FF9900"/>
                </a:solidFill>
                <a:latin typeface="Courier New" pitchFamily="-84" charset="0"/>
              </a:rPr>
              <a:t>}</a:t>
            </a:r>
          </a:p>
          <a:p>
            <a:pPr>
              <a:lnSpc>
                <a:spcPct val="90000"/>
              </a:lnSpc>
              <a:buFont typeface="Wingdings" pitchFamily="-84" charset="2"/>
              <a:buNone/>
            </a:pPr>
            <a:r>
              <a:rPr lang="en-GB" sz="2000"/>
              <a:t>	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while loops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981200"/>
            <a:ext cx="7772400" cy="2133600"/>
          </a:xfrm>
        </p:spPr>
        <p:txBody>
          <a:bodyPr>
            <a:normAutofit fontScale="85000" lnSpcReduction="20000"/>
          </a:bodyPr>
          <a:lstStyle/>
          <a:p>
            <a:pPr lvl="1">
              <a:lnSpc>
                <a:spcPct val="90000"/>
              </a:lnSpc>
              <a:buFontTx/>
              <a:buNone/>
            </a:pPr>
            <a:r>
              <a:rPr lang="en-GB" sz="2400" dirty="0" smtClean="0">
                <a:solidFill>
                  <a:srgbClr val="FF9900"/>
                </a:solidFill>
                <a:latin typeface="Courier New" pitchFamily="-84" charset="0"/>
              </a:rPr>
              <a:t> </a:t>
            </a:r>
            <a:r>
              <a:rPr lang="en-GB" sz="2400" dirty="0" err="1" smtClean="0">
                <a:solidFill>
                  <a:srgbClr val="FF9900"/>
                </a:solidFill>
                <a:latin typeface="Courier New" pitchFamily="-84" charset="0"/>
              </a:rPr>
              <a:t>int</a:t>
            </a:r>
            <a:r>
              <a:rPr lang="en-GB" sz="2400" dirty="0" smtClean="0">
                <a:solidFill>
                  <a:srgbClr val="FF9900"/>
                </a:solidFill>
                <a:latin typeface="Courier New" pitchFamily="-84" charset="0"/>
              </a:rPr>
              <a:t> </a:t>
            </a:r>
            <a:r>
              <a:rPr lang="en-GB" sz="2400" dirty="0" err="1" smtClean="0">
                <a:solidFill>
                  <a:srgbClr val="FF9900"/>
                </a:solidFill>
                <a:latin typeface="Courier New" pitchFamily="-84" charset="0"/>
              </a:rPr>
              <a:t>x</a:t>
            </a:r>
            <a:r>
              <a:rPr lang="en-GB" sz="2400" dirty="0" smtClean="0">
                <a:solidFill>
                  <a:srgbClr val="FF9900"/>
                </a:solidFill>
                <a:latin typeface="Courier New" pitchFamily="-84" charset="0"/>
              </a:rPr>
              <a:t> = 10;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GB" sz="2400" dirty="0" smtClean="0">
              <a:solidFill>
                <a:srgbClr val="FF9900"/>
              </a:solidFill>
              <a:latin typeface="Courier New" pitchFamily="-84" charset="0"/>
            </a:endParaRPr>
          </a:p>
          <a:p>
            <a:pPr lvl="1">
              <a:lnSpc>
                <a:spcPct val="90000"/>
              </a:lnSpc>
              <a:buFontTx/>
              <a:buNone/>
            </a:pPr>
            <a:r>
              <a:rPr lang="en-GB" sz="2400" dirty="0" smtClean="0">
                <a:solidFill>
                  <a:srgbClr val="FF9900"/>
                </a:solidFill>
                <a:latin typeface="Courier New" pitchFamily="-84" charset="0"/>
              </a:rPr>
              <a:t>      while( </a:t>
            </a:r>
            <a:r>
              <a:rPr lang="en-GB" sz="2400" dirty="0" err="1" smtClean="0">
                <a:solidFill>
                  <a:srgbClr val="FF9900"/>
                </a:solidFill>
                <a:latin typeface="Courier New" pitchFamily="-84" charset="0"/>
              </a:rPr>
              <a:t>x</a:t>
            </a:r>
            <a:r>
              <a:rPr lang="en-GB" sz="2400" dirty="0" smtClean="0">
                <a:solidFill>
                  <a:srgbClr val="FF9900"/>
                </a:solidFill>
                <a:latin typeface="Courier New" pitchFamily="-84" charset="0"/>
              </a:rPr>
              <a:t> &lt; 20 ) {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GB" sz="2400" dirty="0" smtClean="0">
                <a:solidFill>
                  <a:srgbClr val="FF9900"/>
                </a:solidFill>
                <a:latin typeface="Courier New" pitchFamily="-84" charset="0"/>
              </a:rPr>
              <a:t>         </a:t>
            </a:r>
            <a:r>
              <a:rPr lang="en-GB" sz="2400" dirty="0" err="1" smtClean="0">
                <a:solidFill>
                  <a:srgbClr val="FF9900"/>
                </a:solidFill>
                <a:latin typeface="Courier New" pitchFamily="-84" charset="0"/>
              </a:rPr>
              <a:t>System.out.print("value</a:t>
            </a:r>
            <a:r>
              <a:rPr lang="en-GB" sz="2400" dirty="0" smtClean="0">
                <a:solidFill>
                  <a:srgbClr val="FF9900"/>
                </a:solidFill>
                <a:latin typeface="Courier New" pitchFamily="-84" charset="0"/>
              </a:rPr>
              <a:t> of </a:t>
            </a:r>
            <a:r>
              <a:rPr lang="en-GB" sz="2400" dirty="0" err="1" smtClean="0">
                <a:solidFill>
                  <a:srgbClr val="FF9900"/>
                </a:solidFill>
                <a:latin typeface="Courier New" pitchFamily="-84" charset="0"/>
              </a:rPr>
              <a:t>x</a:t>
            </a:r>
            <a:r>
              <a:rPr lang="en-GB" sz="2400" dirty="0" smtClean="0">
                <a:solidFill>
                  <a:srgbClr val="FF9900"/>
                </a:solidFill>
                <a:latin typeface="Courier New" pitchFamily="-84" charset="0"/>
              </a:rPr>
              <a:t> : " + </a:t>
            </a:r>
            <a:r>
              <a:rPr lang="en-GB" sz="2400" dirty="0" err="1" smtClean="0">
                <a:solidFill>
                  <a:srgbClr val="FF9900"/>
                </a:solidFill>
                <a:latin typeface="Courier New" pitchFamily="-84" charset="0"/>
              </a:rPr>
              <a:t>x</a:t>
            </a:r>
            <a:r>
              <a:rPr lang="en-GB" sz="2400" dirty="0" smtClean="0">
                <a:solidFill>
                  <a:srgbClr val="FF9900"/>
                </a:solidFill>
                <a:latin typeface="Courier New" pitchFamily="-84" charset="0"/>
              </a:rPr>
              <a:t> );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GB" sz="2400" dirty="0" smtClean="0">
                <a:solidFill>
                  <a:srgbClr val="FF9900"/>
                </a:solidFill>
                <a:latin typeface="Courier New" pitchFamily="-84" charset="0"/>
              </a:rPr>
              <a:t>         </a:t>
            </a:r>
            <a:r>
              <a:rPr lang="en-GB" sz="2400" dirty="0" err="1" smtClean="0">
                <a:solidFill>
                  <a:srgbClr val="FF9900"/>
                </a:solidFill>
                <a:latin typeface="Courier New" pitchFamily="-84" charset="0"/>
              </a:rPr>
              <a:t>x</a:t>
            </a:r>
            <a:r>
              <a:rPr lang="en-GB" sz="2400" dirty="0" smtClean="0">
                <a:solidFill>
                  <a:srgbClr val="FF9900"/>
                </a:solidFill>
                <a:latin typeface="Courier New" pitchFamily="-84" charset="0"/>
              </a:rPr>
              <a:t>++;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GB" sz="2400" dirty="0" smtClean="0">
                <a:solidFill>
                  <a:srgbClr val="FF9900"/>
                </a:solidFill>
                <a:latin typeface="Courier New" pitchFamily="-84" charset="0"/>
              </a:rPr>
              <a:t>         </a:t>
            </a:r>
            <a:r>
              <a:rPr lang="en-GB" sz="2400" dirty="0" err="1" smtClean="0">
                <a:solidFill>
                  <a:srgbClr val="FF9900"/>
                </a:solidFill>
                <a:latin typeface="Courier New" pitchFamily="-84" charset="0"/>
              </a:rPr>
              <a:t>System.out.print("\n</a:t>
            </a:r>
            <a:r>
              <a:rPr lang="en-GB" sz="2400" dirty="0" smtClean="0">
                <a:solidFill>
                  <a:srgbClr val="FF9900"/>
                </a:solidFill>
                <a:latin typeface="Courier New" pitchFamily="-84" charset="0"/>
              </a:rPr>
              <a:t>");</a:t>
            </a:r>
          </a:p>
          <a:p>
            <a:pPr lvl="1">
              <a:lnSpc>
                <a:spcPct val="90000"/>
              </a:lnSpc>
              <a:buFontTx/>
              <a:buNone/>
            </a:pPr>
            <a:r>
              <a:rPr lang="en-GB" sz="2400" dirty="0" smtClean="0">
                <a:solidFill>
                  <a:srgbClr val="FF9900"/>
                </a:solidFill>
                <a:latin typeface="Courier New" pitchFamily="-84" charset="0"/>
              </a:rPr>
              <a:t>      }</a:t>
            </a:r>
          </a:p>
          <a:p>
            <a:pPr lvl="1">
              <a:lnSpc>
                <a:spcPct val="90000"/>
              </a:lnSpc>
            </a:pPr>
            <a:endParaRPr lang="en-GB" sz="2400" dirty="0">
              <a:solidFill>
                <a:srgbClr val="FF9900"/>
              </a:solidFill>
              <a:latin typeface="Courier New" pitchFamily="-84" charset="0"/>
            </a:endParaRPr>
          </a:p>
        </p:txBody>
      </p:sp>
      <p:sp>
        <p:nvSpPr>
          <p:cNvPr id="58372" name="Text Box 4"/>
          <p:cNvSpPr txBox="1">
            <a:spLocks noChangeArrowheads="1"/>
          </p:cNvSpPr>
          <p:nvPr/>
        </p:nvSpPr>
        <p:spPr bwMode="auto">
          <a:xfrm>
            <a:off x="1295400" y="4495800"/>
            <a:ext cx="7543800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latin typeface="Verdana" pitchFamily="-84" charset="0"/>
              </a:rPr>
              <a:t>What is the minimum number of times the loop is executed?</a:t>
            </a:r>
          </a:p>
          <a:p>
            <a:pPr>
              <a:spcBef>
                <a:spcPct val="50000"/>
              </a:spcBef>
            </a:pPr>
            <a:r>
              <a:rPr lang="en-GB">
                <a:latin typeface="Verdana" pitchFamily="-84" charset="0"/>
              </a:rPr>
              <a:t>What is the maximum number of times?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do {… } while loops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73163" y="1981200"/>
            <a:ext cx="7772400" cy="1981200"/>
          </a:xfrm>
        </p:spPr>
        <p:txBody>
          <a:bodyPr>
            <a:normAutofit fontScale="85000" lnSpcReduction="20000"/>
          </a:bodyPr>
          <a:lstStyle/>
          <a:p>
            <a:pPr lvl="1">
              <a:buFontTx/>
              <a:buNone/>
            </a:pPr>
            <a:r>
              <a:rPr lang="en-GB" sz="2000" dirty="0" err="1" smtClean="0">
                <a:solidFill>
                  <a:srgbClr val="FF9900"/>
                </a:solidFill>
                <a:latin typeface="Courier New" pitchFamily="-84" charset="0"/>
              </a:rPr>
              <a:t>int</a:t>
            </a:r>
            <a:r>
              <a:rPr lang="en-GB" sz="2000" dirty="0" smtClean="0">
                <a:solidFill>
                  <a:srgbClr val="FF9900"/>
                </a:solidFill>
                <a:latin typeface="Courier New" pitchFamily="-84" charset="0"/>
              </a:rPr>
              <a:t> </a:t>
            </a:r>
            <a:r>
              <a:rPr lang="en-GB" sz="2000" dirty="0" err="1" smtClean="0">
                <a:solidFill>
                  <a:srgbClr val="FF9900"/>
                </a:solidFill>
                <a:latin typeface="Courier New" pitchFamily="-84" charset="0"/>
              </a:rPr>
              <a:t>x</a:t>
            </a:r>
            <a:r>
              <a:rPr lang="en-GB" sz="2000" dirty="0" smtClean="0">
                <a:solidFill>
                  <a:srgbClr val="FF9900"/>
                </a:solidFill>
                <a:latin typeface="Courier New" pitchFamily="-84" charset="0"/>
              </a:rPr>
              <a:t> = 10;</a:t>
            </a:r>
          </a:p>
          <a:p>
            <a:pPr lvl="1">
              <a:buFontTx/>
              <a:buNone/>
            </a:pPr>
            <a:endParaRPr lang="en-GB" sz="2000" dirty="0" smtClean="0">
              <a:solidFill>
                <a:srgbClr val="FF9900"/>
              </a:solidFill>
              <a:latin typeface="Courier New" pitchFamily="-84" charset="0"/>
            </a:endParaRPr>
          </a:p>
          <a:p>
            <a:pPr lvl="1">
              <a:buFontTx/>
              <a:buNone/>
            </a:pPr>
            <a:r>
              <a:rPr lang="en-GB" sz="2000" dirty="0" smtClean="0">
                <a:solidFill>
                  <a:srgbClr val="FF9900"/>
                </a:solidFill>
                <a:latin typeface="Courier New" pitchFamily="-84" charset="0"/>
              </a:rPr>
              <a:t>      do{</a:t>
            </a:r>
          </a:p>
          <a:p>
            <a:pPr lvl="1">
              <a:buFontTx/>
              <a:buNone/>
            </a:pPr>
            <a:r>
              <a:rPr lang="en-GB" sz="2000" dirty="0" smtClean="0">
                <a:solidFill>
                  <a:srgbClr val="FF9900"/>
                </a:solidFill>
                <a:latin typeface="Courier New" pitchFamily="-84" charset="0"/>
              </a:rPr>
              <a:t>         </a:t>
            </a:r>
            <a:r>
              <a:rPr lang="en-GB" sz="2000" dirty="0" err="1" smtClean="0">
                <a:solidFill>
                  <a:srgbClr val="FF9900"/>
                </a:solidFill>
                <a:latin typeface="Courier New" pitchFamily="-84" charset="0"/>
              </a:rPr>
              <a:t>System.out.print("value</a:t>
            </a:r>
            <a:r>
              <a:rPr lang="en-GB" sz="2000" dirty="0" smtClean="0">
                <a:solidFill>
                  <a:srgbClr val="FF9900"/>
                </a:solidFill>
                <a:latin typeface="Courier New" pitchFamily="-84" charset="0"/>
              </a:rPr>
              <a:t> of </a:t>
            </a:r>
            <a:r>
              <a:rPr lang="en-GB" sz="2000" dirty="0" err="1" smtClean="0">
                <a:solidFill>
                  <a:srgbClr val="FF9900"/>
                </a:solidFill>
                <a:latin typeface="Courier New" pitchFamily="-84" charset="0"/>
              </a:rPr>
              <a:t>x</a:t>
            </a:r>
            <a:r>
              <a:rPr lang="en-GB" sz="2000" dirty="0" smtClean="0">
                <a:solidFill>
                  <a:srgbClr val="FF9900"/>
                </a:solidFill>
                <a:latin typeface="Courier New" pitchFamily="-84" charset="0"/>
              </a:rPr>
              <a:t> : " + </a:t>
            </a:r>
            <a:r>
              <a:rPr lang="en-GB" sz="2000" dirty="0" err="1" smtClean="0">
                <a:solidFill>
                  <a:srgbClr val="FF9900"/>
                </a:solidFill>
                <a:latin typeface="Courier New" pitchFamily="-84" charset="0"/>
              </a:rPr>
              <a:t>x</a:t>
            </a:r>
            <a:r>
              <a:rPr lang="en-GB" sz="2000" dirty="0" smtClean="0">
                <a:solidFill>
                  <a:srgbClr val="FF9900"/>
                </a:solidFill>
                <a:latin typeface="Courier New" pitchFamily="-84" charset="0"/>
              </a:rPr>
              <a:t> );</a:t>
            </a:r>
          </a:p>
          <a:p>
            <a:pPr lvl="1">
              <a:buFontTx/>
              <a:buNone/>
            </a:pPr>
            <a:r>
              <a:rPr lang="en-GB" sz="2000" dirty="0" smtClean="0">
                <a:solidFill>
                  <a:srgbClr val="FF9900"/>
                </a:solidFill>
                <a:latin typeface="Courier New" pitchFamily="-84" charset="0"/>
              </a:rPr>
              <a:t>         </a:t>
            </a:r>
            <a:r>
              <a:rPr lang="en-GB" sz="2000" dirty="0" err="1" smtClean="0">
                <a:solidFill>
                  <a:srgbClr val="FF9900"/>
                </a:solidFill>
                <a:latin typeface="Courier New" pitchFamily="-84" charset="0"/>
              </a:rPr>
              <a:t>x</a:t>
            </a:r>
            <a:r>
              <a:rPr lang="en-GB" sz="2000" dirty="0" smtClean="0">
                <a:solidFill>
                  <a:srgbClr val="FF9900"/>
                </a:solidFill>
                <a:latin typeface="Courier New" pitchFamily="-84" charset="0"/>
              </a:rPr>
              <a:t>++;</a:t>
            </a:r>
          </a:p>
          <a:p>
            <a:pPr lvl="1">
              <a:buFontTx/>
              <a:buNone/>
            </a:pPr>
            <a:r>
              <a:rPr lang="en-GB" sz="2000" dirty="0" smtClean="0">
                <a:solidFill>
                  <a:srgbClr val="FF9900"/>
                </a:solidFill>
                <a:latin typeface="Courier New" pitchFamily="-84" charset="0"/>
              </a:rPr>
              <a:t>         </a:t>
            </a:r>
            <a:r>
              <a:rPr lang="en-GB" sz="2000" dirty="0" err="1" smtClean="0">
                <a:solidFill>
                  <a:srgbClr val="FF9900"/>
                </a:solidFill>
                <a:latin typeface="Courier New" pitchFamily="-84" charset="0"/>
              </a:rPr>
              <a:t>System.out.print("\n</a:t>
            </a:r>
            <a:r>
              <a:rPr lang="en-GB" sz="2000" dirty="0" smtClean="0">
                <a:solidFill>
                  <a:srgbClr val="FF9900"/>
                </a:solidFill>
                <a:latin typeface="Courier New" pitchFamily="-84" charset="0"/>
              </a:rPr>
              <a:t>");</a:t>
            </a:r>
          </a:p>
          <a:p>
            <a:pPr lvl="1">
              <a:buFontTx/>
              <a:buNone/>
            </a:pPr>
            <a:r>
              <a:rPr lang="en-GB" sz="2000" dirty="0" smtClean="0">
                <a:solidFill>
                  <a:srgbClr val="FF9900"/>
                </a:solidFill>
                <a:latin typeface="Courier New" pitchFamily="-84" charset="0"/>
              </a:rPr>
              <a:t>      }while( </a:t>
            </a:r>
            <a:r>
              <a:rPr lang="en-GB" sz="2000" dirty="0" err="1" smtClean="0">
                <a:solidFill>
                  <a:srgbClr val="FF9900"/>
                </a:solidFill>
                <a:latin typeface="Courier New" pitchFamily="-84" charset="0"/>
              </a:rPr>
              <a:t>x</a:t>
            </a:r>
            <a:r>
              <a:rPr lang="en-GB" sz="2000" smtClean="0">
                <a:solidFill>
                  <a:srgbClr val="FF9900"/>
                </a:solidFill>
                <a:latin typeface="Courier New" pitchFamily="-84" charset="0"/>
              </a:rPr>
              <a:t> &lt; 20 );</a:t>
            </a:r>
            <a:endParaRPr lang="en-GB" sz="2000" dirty="0">
              <a:solidFill>
                <a:srgbClr val="FF9900"/>
              </a:solidFill>
              <a:latin typeface="Courier New" pitchFamily="-84" charset="0"/>
            </a:endParaRPr>
          </a:p>
        </p:txBody>
      </p:sp>
      <p:sp>
        <p:nvSpPr>
          <p:cNvPr id="59396" name="Text Box 4"/>
          <p:cNvSpPr txBox="1">
            <a:spLocks noChangeArrowheads="1"/>
          </p:cNvSpPr>
          <p:nvPr/>
        </p:nvSpPr>
        <p:spPr bwMode="auto">
          <a:xfrm>
            <a:off x="1219200" y="4267200"/>
            <a:ext cx="7620000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latin typeface="Verdana" pitchFamily="-84" charset="0"/>
              </a:rPr>
              <a:t>What is the minimum number of times the loop is executed?</a:t>
            </a:r>
          </a:p>
          <a:p>
            <a:pPr>
              <a:spcBef>
                <a:spcPct val="50000"/>
              </a:spcBef>
            </a:pPr>
            <a:r>
              <a:rPr lang="en-GB">
                <a:latin typeface="Verdana" pitchFamily="-84" charset="0"/>
              </a:rPr>
              <a:t>What is the maximum number of times?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Break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73163" y="1981200"/>
            <a:ext cx="7361237" cy="4114800"/>
          </a:xfrm>
        </p:spPr>
        <p:txBody>
          <a:bodyPr/>
          <a:lstStyle/>
          <a:p>
            <a:r>
              <a:rPr lang="en-GB" sz="2800" dirty="0"/>
              <a:t>A break statement causes an  exit from the </a:t>
            </a:r>
            <a:r>
              <a:rPr lang="en-GB" sz="2800" dirty="0">
                <a:solidFill>
                  <a:schemeClr val="hlink"/>
                </a:solidFill>
              </a:rPr>
              <a:t>innermost </a:t>
            </a:r>
            <a:r>
              <a:rPr lang="en-GB" sz="2800" dirty="0"/>
              <a:t>containing </a:t>
            </a:r>
            <a:r>
              <a:rPr lang="en-GB" sz="2800" dirty="0">
                <a:solidFill>
                  <a:schemeClr val="hlink"/>
                </a:solidFill>
              </a:rPr>
              <a:t>while</a:t>
            </a:r>
            <a:r>
              <a:rPr lang="en-GB" sz="2800" dirty="0"/>
              <a:t>, </a:t>
            </a:r>
            <a:r>
              <a:rPr lang="en-GB" sz="2800" dirty="0">
                <a:solidFill>
                  <a:schemeClr val="hlink"/>
                </a:solidFill>
              </a:rPr>
              <a:t>do</a:t>
            </a:r>
            <a:r>
              <a:rPr lang="en-GB" sz="2800" dirty="0"/>
              <a:t>, </a:t>
            </a:r>
            <a:r>
              <a:rPr lang="en-GB" sz="2800" dirty="0">
                <a:solidFill>
                  <a:schemeClr val="hlink"/>
                </a:solidFill>
              </a:rPr>
              <a:t>for</a:t>
            </a:r>
            <a:r>
              <a:rPr lang="en-GB" sz="2800" dirty="0"/>
              <a:t> or </a:t>
            </a:r>
            <a:r>
              <a:rPr lang="en-GB" sz="2800" dirty="0">
                <a:solidFill>
                  <a:schemeClr val="hlink"/>
                </a:solidFill>
              </a:rPr>
              <a:t>switch</a:t>
            </a:r>
            <a:r>
              <a:rPr lang="en-GB" sz="2800" dirty="0"/>
              <a:t> statement.</a:t>
            </a:r>
            <a:endParaRPr lang="en-GB" sz="2800" dirty="0">
              <a:latin typeface="Times New Roman" pitchFamily="-84" charset="0"/>
            </a:endParaRPr>
          </a:p>
          <a:p>
            <a:pPr lvl="1">
              <a:buFontTx/>
              <a:buNone/>
            </a:pPr>
            <a:r>
              <a:rPr lang="en-GB" sz="2400" dirty="0">
                <a:solidFill>
                  <a:srgbClr val="FF9900"/>
                </a:solidFill>
                <a:latin typeface="Courier New" pitchFamily="-84" charset="0"/>
              </a:rPr>
              <a:t>for ( </a:t>
            </a:r>
            <a:r>
              <a:rPr lang="en-GB" sz="2400" dirty="0" err="1">
                <a:solidFill>
                  <a:srgbClr val="FF9900"/>
                </a:solidFill>
                <a:latin typeface="Courier New" pitchFamily="-84" charset="0"/>
              </a:rPr>
              <a:t>int</a:t>
            </a:r>
            <a:r>
              <a:rPr lang="en-GB" sz="2400" dirty="0">
                <a:solidFill>
                  <a:srgbClr val="FF9900"/>
                </a:solidFill>
                <a:latin typeface="Courier New" pitchFamily="-84" charset="0"/>
              </a:rPr>
              <a:t> </a:t>
            </a:r>
            <a:r>
              <a:rPr lang="en-GB" sz="2400" dirty="0" err="1">
                <a:solidFill>
                  <a:srgbClr val="FF9900"/>
                </a:solidFill>
                <a:latin typeface="Courier New" pitchFamily="-84" charset="0"/>
              </a:rPr>
              <a:t>i</a:t>
            </a:r>
            <a:r>
              <a:rPr lang="en-GB" sz="2400" dirty="0">
                <a:solidFill>
                  <a:srgbClr val="FF9900"/>
                </a:solidFill>
                <a:latin typeface="Courier New" pitchFamily="-84" charset="0"/>
              </a:rPr>
              <a:t> = 0; </a:t>
            </a:r>
            <a:r>
              <a:rPr lang="en-GB" sz="2400" dirty="0" err="1">
                <a:solidFill>
                  <a:srgbClr val="FF9900"/>
                </a:solidFill>
                <a:latin typeface="Courier New" pitchFamily="-84" charset="0"/>
              </a:rPr>
              <a:t>i</a:t>
            </a:r>
            <a:r>
              <a:rPr lang="en-GB" sz="2400" dirty="0">
                <a:solidFill>
                  <a:srgbClr val="FF9900"/>
                </a:solidFill>
                <a:latin typeface="Courier New" pitchFamily="-84" charset="0"/>
              </a:rPr>
              <a:t> &lt;</a:t>
            </a:r>
            <a:r>
              <a:rPr lang="en-GB" sz="2400" dirty="0" smtClean="0">
                <a:solidFill>
                  <a:srgbClr val="FF9900"/>
                </a:solidFill>
                <a:latin typeface="Courier New" pitchFamily="-84" charset="0"/>
              </a:rPr>
              <a:t> 20, </a:t>
            </a:r>
            <a:r>
              <a:rPr lang="en-GB" sz="2400" dirty="0" err="1">
                <a:solidFill>
                  <a:srgbClr val="FF9900"/>
                </a:solidFill>
                <a:latin typeface="Courier New" pitchFamily="-84" charset="0"/>
              </a:rPr>
              <a:t>i</a:t>
            </a:r>
            <a:r>
              <a:rPr lang="en-GB" sz="2400" dirty="0">
                <a:solidFill>
                  <a:srgbClr val="FF9900"/>
                </a:solidFill>
                <a:latin typeface="Courier New" pitchFamily="-84" charset="0"/>
              </a:rPr>
              <a:t>++ ) {</a:t>
            </a:r>
          </a:p>
          <a:p>
            <a:pPr lvl="1">
              <a:buFontTx/>
              <a:buNone/>
            </a:pPr>
            <a:r>
              <a:rPr lang="en-GB" sz="2400" dirty="0">
                <a:solidFill>
                  <a:srgbClr val="FF9900"/>
                </a:solidFill>
                <a:latin typeface="Courier New" pitchFamily="-84" charset="0"/>
              </a:rPr>
              <a:t>	if (</a:t>
            </a:r>
            <a:r>
              <a:rPr lang="en-GB" sz="2400" dirty="0" smtClean="0">
                <a:solidFill>
                  <a:srgbClr val="FF9900"/>
                </a:solidFill>
                <a:latin typeface="Courier New" pitchFamily="-84" charset="0"/>
              </a:rPr>
              <a:t> I =</a:t>
            </a:r>
            <a:r>
              <a:rPr lang="en-GB" sz="2400" dirty="0">
                <a:solidFill>
                  <a:srgbClr val="FF9900"/>
                </a:solidFill>
                <a:latin typeface="Courier New" pitchFamily="-84" charset="0"/>
              </a:rPr>
              <a:t>=</a:t>
            </a:r>
            <a:r>
              <a:rPr lang="en-GB" sz="2400" dirty="0" smtClean="0">
                <a:solidFill>
                  <a:srgbClr val="FF9900"/>
                </a:solidFill>
                <a:latin typeface="Courier New" pitchFamily="-84" charset="0"/>
              </a:rPr>
              <a:t> 15 </a:t>
            </a:r>
            <a:r>
              <a:rPr lang="en-GB" sz="2400" dirty="0">
                <a:solidFill>
                  <a:srgbClr val="FF9900"/>
                </a:solidFill>
                <a:latin typeface="Courier New" pitchFamily="-84" charset="0"/>
              </a:rPr>
              <a:t>) </a:t>
            </a:r>
            <a:r>
              <a:rPr lang="en-GB" sz="2400" dirty="0" smtClean="0">
                <a:solidFill>
                  <a:srgbClr val="FF9900"/>
                </a:solidFill>
                <a:latin typeface="Courier New" pitchFamily="-84" charset="0"/>
              </a:rPr>
              <a:t>{</a:t>
            </a:r>
          </a:p>
          <a:p>
            <a:pPr lvl="1">
              <a:buFontTx/>
              <a:buNone/>
            </a:pPr>
            <a:r>
              <a:rPr lang="en-GB" sz="2400" dirty="0">
                <a:solidFill>
                  <a:srgbClr val="FF9900"/>
                </a:solidFill>
                <a:latin typeface="Courier New" pitchFamily="-84" charset="0"/>
              </a:rPr>
              <a:t>		break;</a:t>
            </a:r>
          </a:p>
          <a:p>
            <a:pPr lvl="1">
              <a:buFontTx/>
              <a:buNone/>
            </a:pPr>
            <a:r>
              <a:rPr lang="en-GB" sz="2400" dirty="0">
                <a:solidFill>
                  <a:srgbClr val="FF9900"/>
                </a:solidFill>
                <a:latin typeface="Courier New" pitchFamily="-84" charset="0"/>
              </a:rPr>
              <a:t>	}</a:t>
            </a:r>
          </a:p>
          <a:p>
            <a:pPr lvl="1">
              <a:buFontTx/>
              <a:buNone/>
            </a:pPr>
            <a:r>
              <a:rPr lang="en-GB" sz="2400" dirty="0">
                <a:solidFill>
                  <a:srgbClr val="FF9900"/>
                </a:solidFill>
                <a:latin typeface="Courier New" pitchFamily="-84" charset="0"/>
              </a:rPr>
              <a:t>}	// program jumps here after break 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Continue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400" dirty="0"/>
              <a:t>Can only be used with while, do or for.</a:t>
            </a:r>
          </a:p>
          <a:p>
            <a:r>
              <a:rPr lang="en-GB" sz="2400" dirty="0"/>
              <a:t>The continue statement causes the innermost loop to start the next iteration immediately</a:t>
            </a:r>
          </a:p>
          <a:p>
            <a:pPr lvl="1">
              <a:buFontTx/>
              <a:buNone/>
            </a:pPr>
            <a:r>
              <a:rPr lang="en-GB" sz="2000" dirty="0">
                <a:solidFill>
                  <a:srgbClr val="FF9900"/>
                </a:solidFill>
                <a:latin typeface="Courier New" pitchFamily="-84" charset="0"/>
              </a:rPr>
              <a:t>for ( </a:t>
            </a:r>
            <a:r>
              <a:rPr lang="en-GB" sz="2000" dirty="0" err="1">
                <a:solidFill>
                  <a:srgbClr val="FF9900"/>
                </a:solidFill>
                <a:latin typeface="Courier New" pitchFamily="-84" charset="0"/>
              </a:rPr>
              <a:t>int</a:t>
            </a:r>
            <a:r>
              <a:rPr lang="en-GB" sz="2000" dirty="0">
                <a:solidFill>
                  <a:srgbClr val="FF9900"/>
                </a:solidFill>
                <a:latin typeface="Courier New" pitchFamily="-84" charset="0"/>
              </a:rPr>
              <a:t> </a:t>
            </a:r>
            <a:r>
              <a:rPr lang="en-GB" sz="2000" dirty="0" err="1">
                <a:solidFill>
                  <a:srgbClr val="FF9900"/>
                </a:solidFill>
                <a:latin typeface="Courier New" pitchFamily="-84" charset="0"/>
              </a:rPr>
              <a:t>i</a:t>
            </a:r>
            <a:r>
              <a:rPr lang="en-GB" sz="2000" dirty="0">
                <a:solidFill>
                  <a:srgbClr val="FF9900"/>
                </a:solidFill>
                <a:latin typeface="Courier New" pitchFamily="-84" charset="0"/>
              </a:rPr>
              <a:t> = 0; </a:t>
            </a:r>
            <a:r>
              <a:rPr lang="en-GB" sz="2000" dirty="0" err="1">
                <a:solidFill>
                  <a:srgbClr val="FF9900"/>
                </a:solidFill>
                <a:latin typeface="Courier New" pitchFamily="-84" charset="0"/>
              </a:rPr>
              <a:t>i</a:t>
            </a:r>
            <a:r>
              <a:rPr lang="en-GB" sz="2000" dirty="0">
                <a:solidFill>
                  <a:srgbClr val="FF9900"/>
                </a:solidFill>
                <a:latin typeface="Courier New" pitchFamily="-84" charset="0"/>
              </a:rPr>
              <a:t> </a:t>
            </a:r>
            <a:r>
              <a:rPr lang="en-GB" sz="2000" dirty="0" smtClean="0">
                <a:solidFill>
                  <a:srgbClr val="FF9900"/>
                </a:solidFill>
                <a:latin typeface="Courier New" pitchFamily="-84" charset="0"/>
              </a:rPr>
              <a:t>&lt; 20; </a:t>
            </a:r>
            <a:r>
              <a:rPr lang="en-GB" sz="2000" dirty="0" err="1">
                <a:solidFill>
                  <a:srgbClr val="FF9900"/>
                </a:solidFill>
                <a:latin typeface="Courier New" pitchFamily="-84" charset="0"/>
              </a:rPr>
              <a:t>i</a:t>
            </a:r>
            <a:r>
              <a:rPr lang="en-GB" sz="2000" dirty="0">
                <a:solidFill>
                  <a:srgbClr val="FF9900"/>
                </a:solidFill>
                <a:latin typeface="Courier New" pitchFamily="-84" charset="0"/>
              </a:rPr>
              <a:t>++ ) {</a:t>
            </a:r>
          </a:p>
          <a:p>
            <a:pPr lvl="1">
              <a:buFontTx/>
              <a:buNone/>
            </a:pPr>
            <a:r>
              <a:rPr lang="en-GB" sz="2000" dirty="0">
                <a:solidFill>
                  <a:srgbClr val="FF9900"/>
                </a:solidFill>
                <a:latin typeface="Courier New" pitchFamily="-84" charset="0"/>
              </a:rPr>
              <a:t>	if (</a:t>
            </a:r>
            <a:r>
              <a:rPr lang="en-GB" sz="2000" dirty="0" smtClean="0">
                <a:solidFill>
                  <a:srgbClr val="FF9900"/>
                </a:solidFill>
                <a:latin typeface="Courier New" pitchFamily="-84" charset="0"/>
              </a:rPr>
              <a:t> I == 15 </a:t>
            </a:r>
            <a:r>
              <a:rPr lang="en-GB" sz="2000" dirty="0">
                <a:solidFill>
                  <a:srgbClr val="FF9900"/>
                </a:solidFill>
                <a:latin typeface="Courier New" pitchFamily="-84" charset="0"/>
              </a:rPr>
              <a:t>) continue;</a:t>
            </a:r>
            <a:endParaRPr lang="en-GB" sz="2000" dirty="0" smtClean="0">
              <a:solidFill>
                <a:srgbClr val="FF9900"/>
              </a:solidFill>
              <a:latin typeface="Courier New" pitchFamily="-84" charset="0"/>
            </a:endParaRPr>
          </a:p>
          <a:p>
            <a:pPr lvl="1">
              <a:buFontTx/>
              <a:buNone/>
            </a:pPr>
            <a:r>
              <a:rPr lang="en-GB" sz="2000" dirty="0" smtClean="0">
                <a:solidFill>
                  <a:srgbClr val="FF9900"/>
                </a:solidFill>
                <a:latin typeface="Courier New" pitchFamily="-84" charset="0"/>
              </a:rPr>
              <a:t>}</a:t>
            </a:r>
            <a:endParaRPr lang="en-GB" sz="2000" dirty="0">
              <a:solidFill>
                <a:srgbClr val="FF9900"/>
              </a:solidFill>
              <a:latin typeface="Courier New" pitchFamily="-8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Indentation</a:t>
            </a:r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219200"/>
            <a:ext cx="7924800" cy="2971800"/>
          </a:xfrm>
        </p:spPr>
        <p:txBody>
          <a:bodyPr>
            <a:normAutofit fontScale="92500"/>
          </a:bodyPr>
          <a:lstStyle/>
          <a:p>
            <a:pPr>
              <a:spcBef>
                <a:spcPct val="70000"/>
              </a:spcBef>
            </a:pPr>
            <a:r>
              <a:rPr lang="en-US"/>
              <a:t>The statement controlled by the </a:t>
            </a:r>
            <a:r>
              <a:rPr lang="en-US">
                <a:latin typeface="Courier New" pitchFamily="-65" charset="0"/>
              </a:rPr>
              <a:t>if</a:t>
            </a:r>
            <a:r>
              <a:rPr lang="en-US"/>
              <a:t> statement is indented to indicate that relationship</a:t>
            </a:r>
          </a:p>
          <a:p>
            <a:pPr>
              <a:spcBef>
                <a:spcPct val="70000"/>
              </a:spcBef>
            </a:pPr>
            <a:r>
              <a:rPr lang="en-US"/>
              <a:t>The use of a consistent indentation style makes a program easier to read and understand</a:t>
            </a:r>
          </a:p>
          <a:p>
            <a:pPr>
              <a:spcBef>
                <a:spcPct val="70000"/>
              </a:spcBef>
            </a:pPr>
            <a:r>
              <a:rPr lang="en-US"/>
              <a:t>Although it makes no difference to the compiler, proper indentation is crucial</a:t>
            </a:r>
          </a:p>
        </p:txBody>
      </p:sp>
      <p:sp>
        <p:nvSpPr>
          <p:cNvPr id="145412" name="Text Box 4"/>
          <p:cNvSpPr txBox="1">
            <a:spLocks noChangeArrowheads="1"/>
          </p:cNvSpPr>
          <p:nvPr/>
        </p:nvSpPr>
        <p:spPr bwMode="auto">
          <a:xfrm>
            <a:off x="2133600" y="4343400"/>
            <a:ext cx="57150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b="1">
                <a:solidFill>
                  <a:schemeClr val="hlink"/>
                </a:solidFill>
                <a:latin typeface="Arial" pitchFamily="-65" charset="0"/>
              </a:rPr>
              <a:t>"Always code as if the person who ends up maintaining your code will be a violent psychopath who knows where you live."</a:t>
            </a:r>
          </a:p>
          <a:p>
            <a:pPr>
              <a:spcBef>
                <a:spcPct val="50000"/>
              </a:spcBef>
            </a:pPr>
            <a:r>
              <a:rPr lang="en-US" sz="2000" b="1">
                <a:solidFill>
                  <a:schemeClr val="hlink"/>
                </a:solidFill>
                <a:latin typeface="Arial" pitchFamily="-65" charset="0"/>
              </a:rPr>
              <a:t>	-- Martin Golding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5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5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if Statement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219200"/>
            <a:ext cx="7924800" cy="685800"/>
          </a:xfrm>
        </p:spPr>
        <p:txBody>
          <a:bodyPr/>
          <a:lstStyle/>
          <a:p>
            <a:r>
              <a:rPr lang="en-US"/>
              <a:t>What do the following statements do?</a:t>
            </a:r>
          </a:p>
        </p:txBody>
      </p:sp>
      <p:sp>
        <p:nvSpPr>
          <p:cNvPr id="98308" name="Text Box 4"/>
          <p:cNvSpPr txBox="1">
            <a:spLocks noChangeArrowheads="1"/>
          </p:cNvSpPr>
          <p:nvPr/>
        </p:nvSpPr>
        <p:spPr bwMode="auto">
          <a:xfrm>
            <a:off x="2482850" y="1828800"/>
            <a:ext cx="30797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Courier New" pitchFamily="-65" charset="0"/>
              </a:rPr>
              <a:t>if (top &gt;= MAXIMUM)</a:t>
            </a:r>
          </a:p>
          <a:p>
            <a:r>
              <a:rPr lang="en-US" sz="2000" b="1">
                <a:latin typeface="Courier New" pitchFamily="-65" charset="0"/>
              </a:rPr>
              <a:t>   top = 0;</a:t>
            </a:r>
          </a:p>
        </p:txBody>
      </p:sp>
      <p:sp>
        <p:nvSpPr>
          <p:cNvPr id="98309" name="Text Box 5"/>
          <p:cNvSpPr txBox="1">
            <a:spLocks noChangeArrowheads="1"/>
          </p:cNvSpPr>
          <p:nvPr/>
        </p:nvSpPr>
        <p:spPr bwMode="auto">
          <a:xfrm>
            <a:off x="1676400" y="2590800"/>
            <a:ext cx="65532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b="1">
                <a:solidFill>
                  <a:schemeClr val="hlink"/>
                </a:solidFill>
                <a:latin typeface="Arial" pitchFamily="-65" charset="0"/>
              </a:rPr>
              <a:t>Sets </a:t>
            </a:r>
            <a:r>
              <a:rPr lang="en-US" sz="2000" b="1">
                <a:solidFill>
                  <a:schemeClr val="hlink"/>
                </a:solidFill>
                <a:latin typeface="Courier New" pitchFamily="-65" charset="0"/>
              </a:rPr>
              <a:t>top</a:t>
            </a:r>
            <a:r>
              <a:rPr lang="en-US" sz="2000" b="1">
                <a:solidFill>
                  <a:schemeClr val="hlink"/>
                </a:solidFill>
                <a:latin typeface="Arial" pitchFamily="-65" charset="0"/>
              </a:rPr>
              <a:t> to zero if the current value of </a:t>
            </a:r>
            <a:r>
              <a:rPr lang="en-US" sz="2000" b="1">
                <a:solidFill>
                  <a:schemeClr val="hlink"/>
                </a:solidFill>
                <a:latin typeface="Courier New" pitchFamily="-65" charset="0"/>
              </a:rPr>
              <a:t>top</a:t>
            </a:r>
            <a:r>
              <a:rPr lang="en-US" sz="2000" b="1">
                <a:solidFill>
                  <a:schemeClr val="hlink"/>
                </a:solidFill>
                <a:latin typeface="Arial" pitchFamily="-65" charset="0"/>
              </a:rPr>
              <a:t> is greater than or equal to the value of </a:t>
            </a:r>
            <a:r>
              <a:rPr lang="en-US" sz="2000" b="1">
                <a:solidFill>
                  <a:schemeClr val="hlink"/>
                </a:solidFill>
                <a:latin typeface="Courier New" pitchFamily="-65" charset="0"/>
              </a:rPr>
              <a:t>MAXIMUM</a:t>
            </a:r>
            <a:endParaRPr lang="en-US" sz="2000" b="1">
              <a:solidFill>
                <a:schemeClr val="hlink"/>
              </a:solidFill>
              <a:latin typeface="Arial" pitchFamily="-65" charset="0"/>
            </a:endParaRPr>
          </a:p>
        </p:txBody>
      </p:sp>
      <p:sp>
        <p:nvSpPr>
          <p:cNvPr id="98310" name="Text Box 6"/>
          <p:cNvSpPr txBox="1">
            <a:spLocks noChangeArrowheads="1"/>
          </p:cNvSpPr>
          <p:nvPr/>
        </p:nvSpPr>
        <p:spPr bwMode="auto">
          <a:xfrm>
            <a:off x="2514600" y="3429000"/>
            <a:ext cx="49085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Courier New" pitchFamily="-65" charset="0"/>
              </a:rPr>
              <a:t>if (total != stock + warehouse)</a:t>
            </a:r>
          </a:p>
          <a:p>
            <a:r>
              <a:rPr lang="en-US" sz="2000" b="1">
                <a:latin typeface="Courier New" pitchFamily="-65" charset="0"/>
              </a:rPr>
              <a:t>   inventoryError = true;</a:t>
            </a:r>
          </a:p>
        </p:txBody>
      </p:sp>
      <p:sp>
        <p:nvSpPr>
          <p:cNvPr id="98311" name="Text Box 7"/>
          <p:cNvSpPr txBox="1">
            <a:spLocks noChangeArrowheads="1"/>
          </p:cNvSpPr>
          <p:nvPr/>
        </p:nvSpPr>
        <p:spPr bwMode="auto">
          <a:xfrm>
            <a:off x="1676400" y="4251325"/>
            <a:ext cx="6781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b="1">
                <a:solidFill>
                  <a:schemeClr val="hlink"/>
                </a:solidFill>
                <a:latin typeface="Arial" pitchFamily="-65" charset="0"/>
              </a:rPr>
              <a:t>Sets a flag to true if the value of </a:t>
            </a:r>
            <a:r>
              <a:rPr lang="en-US" sz="2000" b="1">
                <a:solidFill>
                  <a:schemeClr val="hlink"/>
                </a:solidFill>
                <a:latin typeface="Courier New" pitchFamily="-65" charset="0"/>
              </a:rPr>
              <a:t>total</a:t>
            </a:r>
            <a:r>
              <a:rPr lang="en-US" sz="2000" b="1">
                <a:solidFill>
                  <a:schemeClr val="hlink"/>
                </a:solidFill>
                <a:latin typeface="Arial" pitchFamily="-65" charset="0"/>
              </a:rPr>
              <a:t> is not equal to the sum of </a:t>
            </a:r>
            <a:r>
              <a:rPr lang="en-US" sz="2000" b="1">
                <a:solidFill>
                  <a:schemeClr val="hlink"/>
                </a:solidFill>
                <a:latin typeface="Courier New" pitchFamily="-65" charset="0"/>
              </a:rPr>
              <a:t>stock</a:t>
            </a:r>
            <a:r>
              <a:rPr lang="en-US" sz="2000" b="1">
                <a:solidFill>
                  <a:schemeClr val="hlink"/>
                </a:solidFill>
                <a:latin typeface="Arial" pitchFamily="-65" charset="0"/>
              </a:rPr>
              <a:t> and </a:t>
            </a:r>
            <a:r>
              <a:rPr lang="en-US" sz="2000" b="1">
                <a:solidFill>
                  <a:schemeClr val="hlink"/>
                </a:solidFill>
                <a:latin typeface="Courier New" pitchFamily="-65" charset="0"/>
              </a:rPr>
              <a:t>warehouse</a:t>
            </a:r>
            <a:endParaRPr lang="en-US" sz="2000" b="1">
              <a:solidFill>
                <a:schemeClr val="hlink"/>
              </a:solidFill>
              <a:latin typeface="Arial" pitchFamily="-65" charset="0"/>
            </a:endParaRPr>
          </a:p>
        </p:txBody>
      </p:sp>
      <p:sp>
        <p:nvSpPr>
          <p:cNvPr id="98313" name="Rectangle 9"/>
          <p:cNvSpPr>
            <a:spLocks noChangeArrowheads="1"/>
          </p:cNvSpPr>
          <p:nvPr/>
        </p:nvSpPr>
        <p:spPr bwMode="auto">
          <a:xfrm>
            <a:off x="1066800" y="5029200"/>
            <a:ext cx="7924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 b="1">
                <a:latin typeface="Arial" pitchFamily="-65" charset="0"/>
              </a:rPr>
              <a:t>The precedence of the arithmetic operators is higher than the precedence of the equality and relational operators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8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8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8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83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83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98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98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8" grpId="0" autoUpdateAnimBg="0"/>
      <p:bldP spid="98309" grpId="0" autoUpdateAnimBg="0"/>
      <p:bldP spid="98310" grpId="0" autoUpdateAnimBg="0"/>
      <p:bldP spid="98311" grpId="0" autoUpdateAnimBg="0"/>
      <p:bldP spid="98313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Logical Operators</a:t>
            </a: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>
            <a:normAutofit fontScale="92500" lnSpcReduction="20000"/>
          </a:bodyPr>
          <a:lstStyle/>
          <a:p>
            <a:r>
              <a:rPr lang="en-US"/>
              <a:t>Boolean expressions can also use the following </a:t>
            </a:r>
            <a:r>
              <a:rPr lang="en-US" i="1"/>
              <a:t>logical operators</a:t>
            </a:r>
            <a:r>
              <a:rPr lang="en-US"/>
              <a:t>:</a:t>
            </a:r>
          </a:p>
          <a:p>
            <a:pPr lvl="1">
              <a:spcBef>
                <a:spcPct val="60000"/>
              </a:spcBef>
              <a:buFont typeface="Wingdings" pitchFamily="-65" charset="2"/>
              <a:buNone/>
            </a:pPr>
            <a:r>
              <a:rPr lang="en-US"/>
              <a:t>			</a:t>
            </a:r>
            <a:r>
              <a:rPr lang="en-US">
                <a:latin typeface="Courier New" pitchFamily="-65" charset="0"/>
              </a:rPr>
              <a:t>!</a:t>
            </a:r>
            <a:r>
              <a:rPr lang="en-US"/>
              <a:t>	</a:t>
            </a:r>
            <a:r>
              <a:rPr lang="en-US">
                <a:solidFill>
                  <a:schemeClr val="hlink"/>
                </a:solidFill>
              </a:rPr>
              <a:t>Logical NOT</a:t>
            </a:r>
          </a:p>
          <a:p>
            <a:pPr lvl="1">
              <a:buFont typeface="Wingdings" pitchFamily="-65" charset="2"/>
              <a:buNone/>
            </a:pPr>
            <a:r>
              <a:rPr lang="en-US"/>
              <a:t>			</a:t>
            </a:r>
            <a:r>
              <a:rPr lang="en-US">
                <a:latin typeface="Courier New" pitchFamily="-65" charset="0"/>
              </a:rPr>
              <a:t>&amp;&amp;</a:t>
            </a:r>
            <a:r>
              <a:rPr lang="en-US"/>
              <a:t>	</a:t>
            </a:r>
            <a:r>
              <a:rPr lang="en-US">
                <a:solidFill>
                  <a:schemeClr val="hlink"/>
                </a:solidFill>
              </a:rPr>
              <a:t>Logical AND</a:t>
            </a:r>
          </a:p>
          <a:p>
            <a:pPr lvl="1">
              <a:buFont typeface="Wingdings" pitchFamily="-65" charset="2"/>
              <a:buNone/>
            </a:pPr>
            <a:r>
              <a:rPr lang="en-US"/>
              <a:t>			</a:t>
            </a:r>
            <a:r>
              <a:rPr lang="en-US">
                <a:latin typeface="Courier New" pitchFamily="-65" charset="0"/>
              </a:rPr>
              <a:t>||</a:t>
            </a:r>
            <a:r>
              <a:rPr lang="en-US"/>
              <a:t>	</a:t>
            </a:r>
            <a:r>
              <a:rPr lang="en-US">
                <a:solidFill>
                  <a:schemeClr val="hlink"/>
                </a:solidFill>
              </a:rPr>
              <a:t>Logical OR</a:t>
            </a:r>
          </a:p>
          <a:p>
            <a:pPr>
              <a:spcBef>
                <a:spcPct val="60000"/>
              </a:spcBef>
            </a:pPr>
            <a:r>
              <a:rPr lang="en-US"/>
              <a:t>They all take boolean operands and produce boolean results</a:t>
            </a:r>
          </a:p>
          <a:p>
            <a:pPr>
              <a:spcBef>
                <a:spcPct val="60000"/>
              </a:spcBef>
            </a:pPr>
            <a:r>
              <a:rPr lang="en-US"/>
              <a:t>Logical NOT is a unary operator (it operates on one operand)</a:t>
            </a:r>
          </a:p>
          <a:p>
            <a:pPr>
              <a:spcBef>
                <a:spcPct val="60000"/>
              </a:spcBef>
            </a:pPr>
            <a:r>
              <a:rPr lang="en-US"/>
              <a:t>Logical AND and logical OR are binary operators (each operates on two operands)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Aaron</a:t>
            </a:r>
          </a:p>
          <a:p>
            <a:r>
              <a:rPr lang="en-US" dirty="0" err="1" smtClean="0"/>
              <a:t>Sora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Antti</a:t>
            </a:r>
            <a:endParaRPr lang="en-US" dirty="0" smtClean="0"/>
          </a:p>
          <a:p>
            <a:r>
              <a:rPr lang="en-US" dirty="0" smtClean="0"/>
              <a:t>Things to look for:</a:t>
            </a:r>
          </a:p>
          <a:p>
            <a:r>
              <a:rPr lang="en-US" dirty="0" smtClean="0"/>
              <a:t>Exceptions</a:t>
            </a:r>
          </a:p>
          <a:p>
            <a:r>
              <a:rPr lang="en-US" dirty="0" smtClean="0"/>
              <a:t>Methods</a:t>
            </a:r>
          </a:p>
          <a:p>
            <a:r>
              <a:rPr lang="en-US" dirty="0" smtClean="0"/>
              <a:t>OOP design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look at our homework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>
            <a:normAutofit fontScale="90000"/>
          </a:bodyPr>
          <a:lstStyle/>
          <a:p>
            <a:r>
              <a:rPr lang="en-US"/>
              <a:t>Logical NOT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90600" y="1219200"/>
            <a:ext cx="7778750" cy="2770188"/>
          </a:xfrm>
          <a:noFill/>
          <a:ln/>
        </p:spPr>
        <p:txBody>
          <a:bodyPr lIns="92075" tIns="46038" rIns="92075" bIns="46038">
            <a:normAutofit fontScale="92500" lnSpcReduction="10000"/>
          </a:bodyPr>
          <a:lstStyle/>
          <a:p>
            <a:pPr>
              <a:lnSpc>
                <a:spcPct val="90000"/>
              </a:lnSpc>
              <a:spcBef>
                <a:spcPct val="75000"/>
              </a:spcBef>
            </a:pPr>
            <a:r>
              <a:rPr lang="en-US"/>
              <a:t>The </a:t>
            </a:r>
            <a:r>
              <a:rPr lang="en-US" i="1"/>
              <a:t>logical NOT</a:t>
            </a:r>
            <a:r>
              <a:rPr lang="en-US"/>
              <a:t> operation is also called </a:t>
            </a:r>
            <a:r>
              <a:rPr lang="en-US" i="1"/>
              <a:t>logical negation</a:t>
            </a:r>
            <a:r>
              <a:rPr lang="en-US"/>
              <a:t> or </a:t>
            </a:r>
            <a:r>
              <a:rPr lang="en-US" i="1"/>
              <a:t>logical complement</a:t>
            </a:r>
          </a:p>
          <a:p>
            <a:pPr>
              <a:lnSpc>
                <a:spcPct val="90000"/>
              </a:lnSpc>
              <a:spcBef>
                <a:spcPct val="75000"/>
              </a:spcBef>
            </a:pPr>
            <a:r>
              <a:rPr lang="en-US"/>
              <a:t>If some boolean condition </a:t>
            </a:r>
            <a:r>
              <a:rPr lang="en-US">
                <a:latin typeface="Courier New" pitchFamily="-65" charset="0"/>
              </a:rPr>
              <a:t>a</a:t>
            </a:r>
            <a:r>
              <a:rPr lang="en-US"/>
              <a:t> is true, then </a:t>
            </a:r>
            <a:r>
              <a:rPr lang="en-US">
                <a:latin typeface="Courier New" pitchFamily="-65" charset="0"/>
              </a:rPr>
              <a:t>!a</a:t>
            </a:r>
            <a:r>
              <a:rPr lang="en-US"/>
              <a:t> is false;  if </a:t>
            </a:r>
            <a:r>
              <a:rPr lang="en-US">
                <a:latin typeface="Courier New" pitchFamily="-65" charset="0"/>
              </a:rPr>
              <a:t>a</a:t>
            </a:r>
            <a:r>
              <a:rPr lang="en-US"/>
              <a:t> is false, then </a:t>
            </a:r>
            <a:r>
              <a:rPr lang="en-US">
                <a:latin typeface="Courier New" pitchFamily="-65" charset="0"/>
              </a:rPr>
              <a:t>!a</a:t>
            </a:r>
            <a:r>
              <a:rPr lang="en-US"/>
              <a:t> is true</a:t>
            </a:r>
          </a:p>
          <a:p>
            <a:pPr>
              <a:lnSpc>
                <a:spcPct val="90000"/>
              </a:lnSpc>
              <a:spcBef>
                <a:spcPct val="75000"/>
              </a:spcBef>
            </a:pPr>
            <a:r>
              <a:rPr lang="en-US"/>
              <a:t>Logical expressions can be shown using a </a:t>
            </a:r>
            <a:r>
              <a:rPr lang="en-US" i="1"/>
              <a:t>truth table</a:t>
            </a:r>
          </a:p>
        </p:txBody>
      </p:sp>
      <p:graphicFrame>
        <p:nvGraphicFramePr>
          <p:cNvPr id="90132" name="Group 20"/>
          <p:cNvGraphicFramePr>
            <a:graphicFrameLocks noGrp="1"/>
          </p:cNvGraphicFramePr>
          <p:nvPr>
            <p:ph sz="half" idx="2"/>
          </p:nvPr>
        </p:nvGraphicFramePr>
        <p:xfrm>
          <a:off x="3389313" y="4267200"/>
          <a:ext cx="2763837" cy="1323976"/>
        </p:xfrm>
        <a:graphic>
          <a:graphicData uri="http://schemas.openxmlformats.org/drawingml/2006/table">
            <a:tbl>
              <a:tblPr/>
              <a:tblGrid>
                <a:gridCol w="1382712"/>
                <a:gridCol w="1381125"/>
              </a:tblGrid>
              <a:tr h="423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-65" charset="0"/>
                        </a:rPr>
                        <a:t>a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-65" charset="0"/>
                        </a:rPr>
                        <a:t>!a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true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false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92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false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true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0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0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90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0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0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4" grpId="0" animBg="1" autoUpdateAnimBg="0"/>
      <p:bldP spid="90115" grpId="0" build="p" bldLvl="2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Logical AND and Logical OR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>
            <a:normAutofit fontScale="92500" lnSpcReduction="20000"/>
          </a:bodyPr>
          <a:lstStyle/>
          <a:p>
            <a:pPr>
              <a:spcBef>
                <a:spcPct val="75000"/>
              </a:spcBef>
            </a:pPr>
            <a:r>
              <a:rPr lang="en-US"/>
              <a:t>The </a:t>
            </a:r>
            <a:r>
              <a:rPr lang="en-US" i="1"/>
              <a:t>logical AND</a:t>
            </a:r>
            <a:r>
              <a:rPr lang="en-US"/>
              <a:t> expression</a:t>
            </a:r>
          </a:p>
          <a:p>
            <a:pPr algn="ctr">
              <a:spcBef>
                <a:spcPct val="75000"/>
              </a:spcBef>
              <a:buFontTx/>
              <a:buNone/>
            </a:pPr>
            <a:r>
              <a:rPr lang="en-US">
                <a:latin typeface="Courier New" pitchFamily="-65" charset="0"/>
              </a:rPr>
              <a:t>a &amp;&amp; b</a:t>
            </a:r>
            <a:endParaRPr lang="en-US"/>
          </a:p>
          <a:p>
            <a:pPr>
              <a:spcBef>
                <a:spcPct val="75000"/>
              </a:spcBef>
              <a:buFontTx/>
              <a:buNone/>
            </a:pPr>
            <a:r>
              <a:rPr lang="en-US"/>
              <a:t>	is true if both </a:t>
            </a:r>
            <a:r>
              <a:rPr lang="en-US">
                <a:latin typeface="Courier New" pitchFamily="-65" charset="0"/>
              </a:rPr>
              <a:t>a</a:t>
            </a:r>
            <a:r>
              <a:rPr lang="en-US"/>
              <a:t> and </a:t>
            </a:r>
            <a:r>
              <a:rPr lang="en-US">
                <a:latin typeface="Courier New" pitchFamily="-65" charset="0"/>
              </a:rPr>
              <a:t>b</a:t>
            </a:r>
            <a:r>
              <a:rPr lang="en-US"/>
              <a:t> are true, and false otherwise</a:t>
            </a:r>
          </a:p>
          <a:p>
            <a:pPr>
              <a:spcBef>
                <a:spcPct val="95000"/>
              </a:spcBef>
            </a:pPr>
            <a:r>
              <a:rPr lang="en-US"/>
              <a:t>The </a:t>
            </a:r>
            <a:r>
              <a:rPr lang="en-US" i="1"/>
              <a:t>logical OR</a:t>
            </a:r>
            <a:r>
              <a:rPr lang="en-US"/>
              <a:t> expression</a:t>
            </a:r>
          </a:p>
          <a:p>
            <a:pPr algn="ctr">
              <a:spcBef>
                <a:spcPct val="75000"/>
              </a:spcBef>
              <a:buFontTx/>
              <a:buNone/>
            </a:pPr>
            <a:r>
              <a:rPr lang="en-US">
                <a:latin typeface="Courier New" pitchFamily="-65" charset="0"/>
              </a:rPr>
              <a:t>a || b</a:t>
            </a:r>
            <a:endParaRPr lang="en-US"/>
          </a:p>
          <a:p>
            <a:pPr>
              <a:spcBef>
                <a:spcPct val="75000"/>
              </a:spcBef>
              <a:buFontTx/>
              <a:buNone/>
            </a:pPr>
            <a:r>
              <a:rPr lang="en-US"/>
              <a:t>	is true if </a:t>
            </a:r>
            <a:r>
              <a:rPr lang="en-US">
                <a:latin typeface="Courier New" pitchFamily="-65" charset="0"/>
              </a:rPr>
              <a:t>a</a:t>
            </a:r>
            <a:r>
              <a:rPr lang="en-US"/>
              <a:t> or </a:t>
            </a:r>
            <a:r>
              <a:rPr lang="en-US">
                <a:latin typeface="Courier New" pitchFamily="-65" charset="0"/>
              </a:rPr>
              <a:t>b</a:t>
            </a:r>
            <a:r>
              <a:rPr lang="en-US"/>
              <a:t> or both are true, and false otherwise</a:t>
            </a:r>
          </a:p>
        </p:txBody>
      </p:sp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Logical Operators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219200"/>
            <a:ext cx="7924800" cy="1000125"/>
          </a:xfrm>
          <a:noFill/>
          <a:ln/>
        </p:spPr>
        <p:txBody>
          <a:bodyPr lIns="92075" tIns="46038" rIns="92075" bIns="46038"/>
          <a:lstStyle/>
          <a:p>
            <a:r>
              <a:rPr lang="en-US"/>
              <a:t>Expressions that use logical operators can form complex conditions</a:t>
            </a:r>
          </a:p>
        </p:txBody>
      </p:sp>
      <p:sp>
        <p:nvSpPr>
          <p:cNvPr id="93188" name="Text Box 4"/>
          <p:cNvSpPr txBox="1">
            <a:spLocks noChangeArrowheads="1"/>
          </p:cNvSpPr>
          <p:nvPr/>
        </p:nvSpPr>
        <p:spPr bwMode="auto">
          <a:xfrm>
            <a:off x="1905000" y="2346325"/>
            <a:ext cx="5975350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Courier New" pitchFamily="-65" charset="0"/>
              </a:rPr>
              <a:t>if (total &lt; MAX+5 &amp;&amp; !found)</a:t>
            </a:r>
          </a:p>
          <a:p>
            <a:r>
              <a:rPr lang="en-US" sz="2000" b="1">
                <a:latin typeface="Courier New" pitchFamily="-65" charset="0"/>
              </a:rPr>
              <a:t>   System.out.println ("Processing…");</a:t>
            </a:r>
            <a:endParaRPr lang="en-US">
              <a:latin typeface="Times New Roman" pitchFamily="-65" charset="0"/>
            </a:endParaRPr>
          </a:p>
        </p:txBody>
      </p:sp>
      <p:sp>
        <p:nvSpPr>
          <p:cNvPr id="93189" name="Rectangle 5"/>
          <p:cNvSpPr>
            <a:spLocks noChangeArrowheads="1"/>
          </p:cNvSpPr>
          <p:nvPr/>
        </p:nvSpPr>
        <p:spPr bwMode="auto">
          <a:xfrm>
            <a:off x="990600" y="3352800"/>
            <a:ext cx="79248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342900" indent="-342900" eaLnBrk="1" hangingPunct="1">
              <a:spcBef>
                <a:spcPct val="50000"/>
              </a:spcBef>
              <a:buFontTx/>
              <a:buChar char="•"/>
            </a:pPr>
            <a:r>
              <a:rPr lang="en-US" b="1">
                <a:latin typeface="Arial" pitchFamily="-65" charset="0"/>
              </a:rPr>
              <a:t>All logical operators have lower precedence than the relational operators</a:t>
            </a:r>
          </a:p>
          <a:p>
            <a:pPr marL="342900" indent="-342900" eaLnBrk="1" hangingPunct="1">
              <a:spcBef>
                <a:spcPct val="70000"/>
              </a:spcBef>
              <a:buFontTx/>
              <a:buChar char="•"/>
            </a:pPr>
            <a:r>
              <a:rPr lang="en-US" b="1">
                <a:latin typeface="Arial" pitchFamily="-65" charset="0"/>
              </a:rPr>
              <a:t>Logical NOT has higher precedence than logical AND and logical OR</a:t>
            </a:r>
          </a:p>
          <a:p>
            <a:pPr marL="342900" indent="-342900" eaLnBrk="1" hangingPunct="1">
              <a:spcBef>
                <a:spcPct val="50000"/>
              </a:spcBef>
              <a:buFontTx/>
              <a:buChar char="•"/>
            </a:pPr>
            <a:endParaRPr lang="en-US" b="1">
              <a:latin typeface="Arial" pitchFamily="-65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3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3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931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931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8" grpId="0" autoUpdateAnimBg="0"/>
      <p:bldP spid="93189" grpId="0" build="p" bldLvl="2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Logical Operators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90600" y="1143000"/>
            <a:ext cx="7924800" cy="2286000"/>
          </a:xfrm>
        </p:spPr>
        <p:txBody>
          <a:bodyPr>
            <a:normAutofit fontScale="92500"/>
          </a:bodyPr>
          <a:lstStyle/>
          <a:p>
            <a:pPr>
              <a:spcBef>
                <a:spcPct val="75000"/>
              </a:spcBef>
            </a:pPr>
            <a:r>
              <a:rPr lang="en-US"/>
              <a:t>A truth table shows all possible true-false combinations of the terms</a:t>
            </a:r>
          </a:p>
          <a:p>
            <a:pPr>
              <a:spcBef>
                <a:spcPct val="75000"/>
              </a:spcBef>
            </a:pPr>
            <a:r>
              <a:rPr lang="en-US"/>
              <a:t>Since </a:t>
            </a:r>
            <a:r>
              <a:rPr lang="en-US">
                <a:latin typeface="Courier New" pitchFamily="-65" charset="0"/>
              </a:rPr>
              <a:t>&amp;&amp;</a:t>
            </a:r>
            <a:r>
              <a:rPr lang="en-US"/>
              <a:t> and </a:t>
            </a:r>
            <a:r>
              <a:rPr lang="en-US">
                <a:latin typeface="Courier New" pitchFamily="-65" charset="0"/>
              </a:rPr>
              <a:t>||</a:t>
            </a:r>
            <a:r>
              <a:rPr lang="en-US"/>
              <a:t> each have two operands, there are four possible combinations of conditions </a:t>
            </a:r>
            <a:r>
              <a:rPr lang="en-US">
                <a:latin typeface="Courier New" pitchFamily="-65" charset="0"/>
              </a:rPr>
              <a:t>a</a:t>
            </a:r>
            <a:r>
              <a:rPr lang="en-US"/>
              <a:t> and </a:t>
            </a:r>
            <a:r>
              <a:rPr lang="en-US">
                <a:latin typeface="Courier New" pitchFamily="-65" charset="0"/>
              </a:rPr>
              <a:t>b</a:t>
            </a:r>
          </a:p>
        </p:txBody>
      </p:sp>
      <p:graphicFrame>
        <p:nvGraphicFramePr>
          <p:cNvPr id="92196" name="Group 36"/>
          <p:cNvGraphicFramePr>
            <a:graphicFrameLocks noGrp="1"/>
          </p:cNvGraphicFramePr>
          <p:nvPr>
            <p:ph sz="half" idx="2"/>
          </p:nvPr>
        </p:nvGraphicFramePr>
        <p:xfrm>
          <a:off x="2444750" y="3581400"/>
          <a:ext cx="5089525" cy="2438402"/>
        </p:xfrm>
        <a:graphic>
          <a:graphicData uri="http://schemas.openxmlformats.org/drawingml/2006/table">
            <a:tbl>
              <a:tblPr/>
              <a:tblGrid>
                <a:gridCol w="1017588"/>
                <a:gridCol w="1163637"/>
                <a:gridCol w="1454150"/>
                <a:gridCol w="1454150"/>
              </a:tblGrid>
              <a:tr h="487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-65" charset="0"/>
                        </a:rPr>
                        <a:t>a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-65" charset="0"/>
                        </a:rPr>
                        <a:t>b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-65" charset="0"/>
                        </a:rPr>
                        <a:t>a &amp;&amp; b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-65" charset="0"/>
                        </a:rPr>
                        <a:t>a || b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true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true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true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true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true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false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false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true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false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true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false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true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false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false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false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false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92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92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2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2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2" grpId="0" autoUpdateAnimBg="0"/>
      <p:bldP spid="92163" grpId="0" build="p" bldLvl="2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>
            <a:normAutofit fontScale="90000"/>
          </a:bodyPr>
          <a:lstStyle/>
          <a:p>
            <a:r>
              <a:rPr lang="en-US"/>
              <a:t>Boolean Expressions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90600" y="1219200"/>
            <a:ext cx="7924800" cy="846138"/>
          </a:xfrm>
          <a:noFill/>
          <a:ln/>
        </p:spPr>
        <p:txBody>
          <a:bodyPr lIns="92075" tIns="46038" rIns="92075" bIns="46038">
            <a:normAutofit lnSpcReduction="10000"/>
          </a:bodyPr>
          <a:lstStyle/>
          <a:p>
            <a:r>
              <a:rPr lang="en-US"/>
              <a:t>Specific expressions can be evaluated using truth tables</a:t>
            </a:r>
          </a:p>
        </p:txBody>
      </p:sp>
      <p:graphicFrame>
        <p:nvGraphicFramePr>
          <p:cNvPr id="95276" name="Group 44"/>
          <p:cNvGraphicFramePr>
            <a:graphicFrameLocks noGrp="1"/>
          </p:cNvGraphicFramePr>
          <p:nvPr>
            <p:ph sz="half" idx="2"/>
          </p:nvPr>
        </p:nvGraphicFramePr>
        <p:xfrm>
          <a:off x="1292225" y="2452688"/>
          <a:ext cx="7470775" cy="2195514"/>
        </p:xfrm>
        <a:graphic>
          <a:graphicData uri="http://schemas.openxmlformats.org/drawingml/2006/table">
            <a:tbl>
              <a:tblPr/>
              <a:tblGrid>
                <a:gridCol w="1755775"/>
                <a:gridCol w="1143000"/>
                <a:gridCol w="1219200"/>
                <a:gridCol w="3352800"/>
              </a:tblGrid>
              <a:tr h="450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-65" charset="0"/>
                        </a:rPr>
                        <a:t>total &lt; MAX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-65" charset="0"/>
                        </a:rPr>
                        <a:t>found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-65" charset="0"/>
                        </a:rPr>
                        <a:t>!found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-65" charset="0"/>
                        </a:rPr>
                        <a:t>total &lt; MAX &amp;&amp; !found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false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false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true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false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false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true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false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false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true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false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true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true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true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true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false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/>
                          <a:latin typeface="Arial" pitchFamily="-65" charset="0"/>
                        </a:rPr>
                        <a:t>false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5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5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9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5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5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4" grpId="0" animBg="1" autoUpdateAnimBg="0"/>
      <p:bldP spid="95235" grpId="0" build="p" bldLvl="2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Short-Circuited Operators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219200"/>
            <a:ext cx="7924800" cy="2133600"/>
          </a:xfrm>
        </p:spPr>
        <p:txBody>
          <a:bodyPr>
            <a:normAutofit fontScale="92500"/>
          </a:bodyPr>
          <a:lstStyle/>
          <a:p>
            <a:pPr>
              <a:spcBef>
                <a:spcPct val="50000"/>
              </a:spcBef>
            </a:pPr>
            <a:r>
              <a:rPr lang="en-US"/>
              <a:t>The processing of logical AND and logical OR is “short-circuited”</a:t>
            </a:r>
          </a:p>
          <a:p>
            <a:pPr>
              <a:spcBef>
                <a:spcPct val="75000"/>
              </a:spcBef>
            </a:pPr>
            <a:r>
              <a:rPr lang="en-US"/>
              <a:t>If the left operand is sufficient to determine the result, the right operand is not evaluated</a:t>
            </a:r>
          </a:p>
        </p:txBody>
      </p:sp>
      <p:sp>
        <p:nvSpPr>
          <p:cNvPr id="94213" name="Rectangle 5"/>
          <p:cNvSpPr>
            <a:spLocks noChangeArrowheads="1"/>
          </p:cNvSpPr>
          <p:nvPr/>
        </p:nvSpPr>
        <p:spPr bwMode="auto">
          <a:xfrm>
            <a:off x="990600" y="4495800"/>
            <a:ext cx="7924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marL="342900" indent="-342900" eaLnBrk="1" hangingPunct="1">
              <a:spcBef>
                <a:spcPct val="75000"/>
              </a:spcBef>
              <a:buFontTx/>
              <a:buChar char="•"/>
            </a:pPr>
            <a:r>
              <a:rPr lang="en-US" b="1">
                <a:latin typeface="Arial" pitchFamily="-65" charset="0"/>
              </a:rPr>
              <a:t>This type of processing must be used carefully</a:t>
            </a:r>
          </a:p>
        </p:txBody>
      </p:sp>
      <p:sp>
        <p:nvSpPr>
          <p:cNvPr id="94214" name="Text Box 6"/>
          <p:cNvSpPr txBox="1">
            <a:spLocks noChangeArrowheads="1"/>
          </p:cNvSpPr>
          <p:nvPr/>
        </p:nvSpPr>
        <p:spPr bwMode="auto">
          <a:xfrm>
            <a:off x="1905000" y="3413125"/>
            <a:ext cx="5672138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Courier New" pitchFamily="-65" charset="0"/>
              </a:rPr>
              <a:t>if (count != 0 &amp;&amp; total/count &gt; MAX)</a:t>
            </a:r>
          </a:p>
          <a:p>
            <a:r>
              <a:rPr lang="en-US" sz="2000" b="1">
                <a:latin typeface="Courier New" pitchFamily="-65" charset="0"/>
              </a:rPr>
              <a:t>   System.out.println ("Testing…");</a:t>
            </a:r>
            <a:endParaRPr lang="en-US">
              <a:latin typeface="Times New Roman" pitchFamily="-65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4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4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94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3" grpId="0" autoUpdateAnimBg="0"/>
      <p:bldP spid="94214" grpId="0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The if-else Statement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219200"/>
            <a:ext cx="7924800" cy="1028700"/>
          </a:xfrm>
          <a:noFill/>
          <a:ln/>
        </p:spPr>
        <p:txBody>
          <a:bodyPr lIns="92075" tIns="46038" rIns="92075" bIns="46038"/>
          <a:lstStyle/>
          <a:p>
            <a:r>
              <a:rPr lang="en-US"/>
              <a:t>An </a:t>
            </a:r>
            <a:r>
              <a:rPr lang="en-US" i="1"/>
              <a:t>else clause</a:t>
            </a:r>
            <a:r>
              <a:rPr lang="en-US"/>
              <a:t> can be added to an </a:t>
            </a:r>
            <a:r>
              <a:rPr lang="en-US">
                <a:latin typeface="Courier New" pitchFamily="-65" charset="0"/>
              </a:rPr>
              <a:t>if</a:t>
            </a:r>
            <a:r>
              <a:rPr lang="en-US"/>
              <a:t> statement to make an </a:t>
            </a:r>
            <a:r>
              <a:rPr lang="en-US" i="1"/>
              <a:t>if-else statement</a:t>
            </a:r>
            <a:endParaRPr lang="en-US">
              <a:latin typeface="Courier New" pitchFamily="-65" charset="0"/>
            </a:endParaRP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3321050" y="2286000"/>
            <a:ext cx="2622550" cy="13112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Courier New" pitchFamily="-65" charset="0"/>
              </a:rPr>
              <a:t>if ( </a:t>
            </a:r>
            <a:r>
              <a:rPr lang="en-US" sz="2000" b="1" i="1">
                <a:solidFill>
                  <a:schemeClr val="hlink"/>
                </a:solidFill>
                <a:latin typeface="Courier New" pitchFamily="-65" charset="0"/>
              </a:rPr>
              <a:t>condition</a:t>
            </a:r>
            <a:r>
              <a:rPr lang="en-US" sz="2000" b="1">
                <a:latin typeface="Courier New" pitchFamily="-65" charset="0"/>
              </a:rPr>
              <a:t> )</a:t>
            </a:r>
          </a:p>
          <a:p>
            <a:r>
              <a:rPr lang="en-US" sz="2000" b="1">
                <a:latin typeface="Courier New" pitchFamily="-65" charset="0"/>
              </a:rPr>
              <a:t>   </a:t>
            </a:r>
            <a:r>
              <a:rPr lang="en-US" sz="2000" b="1" i="1">
                <a:solidFill>
                  <a:schemeClr val="hlink"/>
                </a:solidFill>
                <a:latin typeface="Courier New" pitchFamily="-65" charset="0"/>
              </a:rPr>
              <a:t>statement1</a:t>
            </a:r>
            <a:r>
              <a:rPr lang="en-US" sz="2000" b="1">
                <a:latin typeface="Courier New" pitchFamily="-65" charset="0"/>
              </a:rPr>
              <a:t>;</a:t>
            </a:r>
          </a:p>
          <a:p>
            <a:r>
              <a:rPr lang="en-US" sz="2000" b="1">
                <a:latin typeface="Courier New" pitchFamily="-65" charset="0"/>
              </a:rPr>
              <a:t>else</a:t>
            </a:r>
          </a:p>
          <a:p>
            <a:r>
              <a:rPr lang="en-US" sz="2000" b="1">
                <a:latin typeface="Courier New" pitchFamily="-65" charset="0"/>
              </a:rPr>
              <a:t>   </a:t>
            </a:r>
            <a:r>
              <a:rPr lang="en-US" sz="2000" b="1" i="1">
                <a:solidFill>
                  <a:schemeClr val="hlink"/>
                </a:solidFill>
                <a:latin typeface="Courier New" pitchFamily="-65" charset="0"/>
              </a:rPr>
              <a:t>statement2</a:t>
            </a:r>
            <a:r>
              <a:rPr lang="en-US" sz="2000" b="1">
                <a:latin typeface="Courier New" pitchFamily="-65" charset="0"/>
              </a:rPr>
              <a:t>;</a:t>
            </a:r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990600" y="3886200"/>
            <a:ext cx="78486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342900" indent="-342900" eaLnBrk="1" hangingPunct="1">
              <a:spcBef>
                <a:spcPct val="70000"/>
              </a:spcBef>
              <a:buFontTx/>
              <a:buChar char="•"/>
            </a:pPr>
            <a:r>
              <a:rPr lang="en-US" b="1">
                <a:latin typeface="Arial" pitchFamily="-65" charset="0"/>
              </a:rPr>
              <a:t>If the </a:t>
            </a:r>
            <a:r>
              <a:rPr lang="en-US" b="1" i="1">
                <a:solidFill>
                  <a:schemeClr val="hlink"/>
                </a:solidFill>
                <a:latin typeface="Courier New" pitchFamily="-65" charset="0"/>
              </a:rPr>
              <a:t>condition</a:t>
            </a:r>
            <a:r>
              <a:rPr lang="en-US" b="1">
                <a:latin typeface="Arial" pitchFamily="-65" charset="0"/>
              </a:rPr>
              <a:t> is true, </a:t>
            </a:r>
            <a:r>
              <a:rPr lang="en-US" b="1" i="1">
                <a:solidFill>
                  <a:schemeClr val="hlink"/>
                </a:solidFill>
                <a:latin typeface="Courier New" pitchFamily="-65" charset="0"/>
              </a:rPr>
              <a:t>statement1</a:t>
            </a:r>
            <a:r>
              <a:rPr lang="en-US" b="1">
                <a:latin typeface="Arial" pitchFamily="-65" charset="0"/>
              </a:rPr>
              <a:t> is executed;  if the condition is false, </a:t>
            </a:r>
            <a:r>
              <a:rPr lang="en-US" b="1" i="1">
                <a:solidFill>
                  <a:schemeClr val="hlink"/>
                </a:solidFill>
                <a:latin typeface="Courier New" pitchFamily="-65" charset="0"/>
              </a:rPr>
              <a:t>statement2</a:t>
            </a:r>
            <a:r>
              <a:rPr lang="en-US" b="1">
                <a:latin typeface="Arial" pitchFamily="-65" charset="0"/>
              </a:rPr>
              <a:t> is executed</a:t>
            </a:r>
          </a:p>
          <a:p>
            <a:pPr marL="342900" indent="-342900" eaLnBrk="1" hangingPunct="1">
              <a:spcBef>
                <a:spcPct val="70000"/>
              </a:spcBef>
              <a:buFontTx/>
              <a:buChar char="•"/>
            </a:pPr>
            <a:r>
              <a:rPr lang="en-US" b="1">
                <a:latin typeface="Arial" pitchFamily="-65" charset="0"/>
              </a:rPr>
              <a:t>One or the other will be executed, but not both</a:t>
            </a:r>
          </a:p>
          <a:p>
            <a:pPr marL="342900" indent="-342900" eaLnBrk="1" hangingPunct="1">
              <a:spcBef>
                <a:spcPct val="70000"/>
              </a:spcBef>
              <a:buFontTx/>
              <a:buChar char="•"/>
            </a:pPr>
            <a:endParaRPr lang="en-US" b="1">
              <a:latin typeface="Courier New" pitchFamily="-65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35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35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autoUpdateAnimBg="0"/>
      <p:bldP spid="23558" grpId="0" build="p" bldLvl="2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Wages</a:t>
            </a:r>
            <a:endParaRPr lang="en-US" dirty="0"/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000" dirty="0"/>
              <a:t>import </a:t>
            </a:r>
            <a:r>
              <a:rPr lang="en-US" sz="2000" dirty="0" err="1"/>
              <a:t>java.text.NumberFormat</a:t>
            </a:r>
            <a:r>
              <a:rPr lang="en-US" sz="2000" dirty="0"/>
              <a:t>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/>
              <a:t>import </a:t>
            </a:r>
            <a:r>
              <a:rPr lang="en-US" sz="2000" dirty="0" err="1"/>
              <a:t>java.util.Scanner</a:t>
            </a:r>
            <a:r>
              <a:rPr lang="en-US" sz="2000" dirty="0"/>
              <a:t>;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/>
              <a:t>public class Wages 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/>
              <a:t>  public static void main (String[] </a:t>
            </a:r>
            <a:r>
              <a:rPr lang="en-US" sz="2000" dirty="0" err="1"/>
              <a:t>args</a:t>
            </a:r>
            <a:r>
              <a:rPr lang="en-US" sz="2000" dirty="0"/>
              <a:t>)   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/>
              <a:t>      final double RATE = 8.25;  // regular pay rate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/>
              <a:t>      final </a:t>
            </a:r>
            <a:r>
              <a:rPr lang="en-US" sz="2000" dirty="0" err="1"/>
              <a:t>int</a:t>
            </a:r>
            <a:r>
              <a:rPr lang="en-US" sz="2000" dirty="0"/>
              <a:t> STANDARD = 40;   // standard hours in a work week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/>
              <a:t>      Scanner scan = new Scanner (</a:t>
            </a:r>
            <a:r>
              <a:rPr lang="en-US" sz="2000" dirty="0" err="1"/>
              <a:t>System.in</a:t>
            </a:r>
            <a:r>
              <a:rPr lang="en-US" sz="2000" dirty="0"/>
              <a:t>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/>
              <a:t>      double pay = 0.0;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/>
              <a:t>      </a:t>
            </a:r>
            <a:r>
              <a:rPr lang="en-US" sz="2000" dirty="0" err="1"/>
              <a:t>System.out.print</a:t>
            </a:r>
            <a:r>
              <a:rPr lang="en-US" sz="2000" dirty="0"/>
              <a:t> ("Enter the number of hours worked: ");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/>
              <a:t>      </a:t>
            </a:r>
            <a:r>
              <a:rPr lang="en-US" sz="2000" dirty="0" err="1"/>
              <a:t>int</a:t>
            </a:r>
            <a:r>
              <a:rPr lang="en-US" sz="2000" dirty="0"/>
              <a:t> hours = </a:t>
            </a:r>
            <a:r>
              <a:rPr lang="en-US" sz="2000" dirty="0" err="1"/>
              <a:t>scan.nextInt</a:t>
            </a:r>
            <a:r>
              <a:rPr lang="en-US" sz="2000" dirty="0"/>
              <a:t>();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/>
              <a:t>      </a:t>
            </a:r>
            <a:r>
              <a:rPr lang="en-US" sz="2000" dirty="0" err="1"/>
              <a:t>System.out.println</a:t>
            </a:r>
            <a:r>
              <a:rPr lang="en-US" sz="2000" dirty="0"/>
              <a:t> ();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dirty="0"/>
          </a:p>
        </p:txBody>
      </p:sp>
    </p:spTree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hlinkClick r:id="rId2" action="ppaction://hlinkfile"/>
              </a:rPr>
              <a:t>Wages.java</a:t>
            </a:r>
            <a:endParaRPr lang="en-US"/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dirty="0"/>
              <a:t> // Pay overtime at "time and a half"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/>
              <a:t>      if (hours &gt; STANDARD)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/>
              <a:t>         pay = STANDARD * RATE + (hours-STANDARD) * (RATE * 1.5);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/>
              <a:t>      else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/>
              <a:t>         pay = hours * RATE;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/>
              <a:t>      </a:t>
            </a:r>
            <a:r>
              <a:rPr lang="en-US" dirty="0" err="1"/>
              <a:t>NumberFormat</a:t>
            </a:r>
            <a:r>
              <a:rPr lang="en-US" dirty="0"/>
              <a:t> </a:t>
            </a:r>
            <a:r>
              <a:rPr lang="en-US" dirty="0" err="1"/>
              <a:t>fmt</a:t>
            </a:r>
            <a:r>
              <a:rPr lang="en-US" dirty="0"/>
              <a:t> = </a:t>
            </a:r>
            <a:r>
              <a:rPr lang="en-US" dirty="0" err="1"/>
              <a:t>NumberFormat.getCurrencyInstance</a:t>
            </a:r>
            <a:r>
              <a:rPr lang="en-US" dirty="0"/>
              <a:t>();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/>
              <a:t>      </a:t>
            </a:r>
            <a:r>
              <a:rPr lang="en-US" dirty="0" err="1"/>
              <a:t>System.out.println</a:t>
            </a:r>
            <a:r>
              <a:rPr lang="en-US" dirty="0"/>
              <a:t> ("Gross earnings: " + </a:t>
            </a:r>
            <a:r>
              <a:rPr lang="en-US" dirty="0" err="1"/>
              <a:t>fmt.format(pay</a:t>
            </a:r>
            <a:r>
              <a:rPr lang="en-US" dirty="0"/>
              <a:t>));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/>
              <a:t>   }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/>
              <a:t>}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Logic of an if-else statement</a:t>
            </a:r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3048000" y="1295400"/>
            <a:ext cx="2057400" cy="1752600"/>
            <a:chOff x="2160" y="864"/>
            <a:chExt cx="1296" cy="1104"/>
          </a:xfrm>
        </p:grpSpPr>
        <p:sp>
          <p:nvSpPr>
            <p:cNvPr id="24599" name="AutoShape 23"/>
            <p:cNvSpPr>
              <a:spLocks noChangeArrowheads="1"/>
            </p:cNvSpPr>
            <p:nvPr/>
          </p:nvSpPr>
          <p:spPr bwMode="auto">
            <a:xfrm>
              <a:off x="2160" y="1296"/>
              <a:ext cx="1296" cy="672"/>
            </a:xfrm>
            <a:prstGeom prst="diamond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00" name="Text Box 24"/>
            <p:cNvSpPr txBox="1">
              <a:spLocks noChangeArrowheads="1"/>
            </p:cNvSpPr>
            <p:nvPr/>
          </p:nvSpPr>
          <p:spPr bwMode="auto">
            <a:xfrm>
              <a:off x="2408" y="1420"/>
              <a:ext cx="799" cy="404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800" b="1">
                  <a:latin typeface="Arial Unicode MS" pitchFamily="-65" charset="0"/>
                </a:rPr>
                <a:t>condition</a:t>
              </a:r>
            </a:p>
            <a:p>
              <a:pPr algn="ctr"/>
              <a:r>
                <a:rPr lang="en-US" sz="1800" b="1">
                  <a:latin typeface="Arial Unicode MS" pitchFamily="-65" charset="0"/>
                </a:rPr>
                <a:t>evaluated</a:t>
              </a:r>
              <a:endParaRPr lang="en-US">
                <a:latin typeface="Arial Unicode MS" pitchFamily="-65" charset="0"/>
              </a:endParaRPr>
            </a:p>
          </p:txBody>
        </p:sp>
        <p:cxnSp>
          <p:nvCxnSpPr>
            <p:cNvPr id="24601" name="AutoShape 25"/>
            <p:cNvCxnSpPr>
              <a:cxnSpLocks noChangeShapeType="1"/>
            </p:cNvCxnSpPr>
            <p:nvPr/>
          </p:nvCxnSpPr>
          <p:spPr bwMode="auto">
            <a:xfrm>
              <a:off x="2808" y="864"/>
              <a:ext cx="0" cy="432"/>
            </a:xfrm>
            <a:prstGeom prst="straightConnector1">
              <a:avLst/>
            </a:prstGeom>
            <a:noFill/>
            <a:ln w="31750">
              <a:solidFill>
                <a:srgbClr val="FF0000"/>
              </a:solidFill>
              <a:round/>
              <a:headEnd type="none" w="sm" len="sm"/>
              <a:tailEnd type="triangle" w="lg" len="med"/>
            </a:ln>
            <a:effectLst/>
          </p:spPr>
        </p:cxnSp>
      </p:grpSp>
      <p:cxnSp>
        <p:nvCxnSpPr>
          <p:cNvPr id="24602" name="AutoShape 26"/>
          <p:cNvCxnSpPr>
            <a:cxnSpLocks noChangeShapeType="1"/>
          </p:cNvCxnSpPr>
          <p:nvPr/>
        </p:nvCxnSpPr>
        <p:spPr bwMode="auto">
          <a:xfrm>
            <a:off x="4076700" y="4329113"/>
            <a:ext cx="0" cy="1081087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 type="none" w="sm" len="sm"/>
            <a:tailEnd type="triangle" w="lg" len="med"/>
          </a:ln>
          <a:effectLst/>
        </p:spPr>
      </p:cxnSp>
      <p:grpSp>
        <p:nvGrpSpPr>
          <p:cNvPr id="3" name="Group 43"/>
          <p:cNvGrpSpPr>
            <a:grpSpLocks/>
          </p:cNvGrpSpPr>
          <p:nvPr/>
        </p:nvGrpSpPr>
        <p:grpSpPr bwMode="auto">
          <a:xfrm>
            <a:off x="3276600" y="3048000"/>
            <a:ext cx="1600200" cy="1295400"/>
            <a:chOff x="2064" y="1920"/>
            <a:chExt cx="1008" cy="816"/>
          </a:xfrm>
        </p:grpSpPr>
        <p:sp>
          <p:nvSpPr>
            <p:cNvPr id="24605" name="Rectangle 29"/>
            <p:cNvSpPr>
              <a:spLocks noChangeArrowheads="1"/>
            </p:cNvSpPr>
            <p:nvPr/>
          </p:nvSpPr>
          <p:spPr bwMode="auto">
            <a:xfrm>
              <a:off x="2064" y="2496"/>
              <a:ext cx="1008" cy="240"/>
            </a:xfrm>
            <a:prstGeom prst="rect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606" name="Text Box 30"/>
            <p:cNvSpPr txBox="1">
              <a:spLocks noChangeArrowheads="1"/>
            </p:cNvSpPr>
            <p:nvPr/>
          </p:nvSpPr>
          <p:spPr bwMode="auto">
            <a:xfrm>
              <a:off x="2097" y="2496"/>
              <a:ext cx="944" cy="23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800" b="1">
                  <a:latin typeface="Arial Unicode MS" pitchFamily="-65" charset="0"/>
                </a:rPr>
                <a:t>statement1</a:t>
              </a:r>
              <a:endParaRPr lang="en-US">
                <a:latin typeface="Arial Unicode MS" pitchFamily="-65" charset="0"/>
              </a:endParaRPr>
            </a:p>
          </p:txBody>
        </p:sp>
        <p:cxnSp>
          <p:nvCxnSpPr>
            <p:cNvPr id="24607" name="AutoShape 31"/>
            <p:cNvCxnSpPr>
              <a:cxnSpLocks noChangeShapeType="1"/>
              <a:stCxn id="24599" idx="2"/>
              <a:endCxn id="24605" idx="0"/>
            </p:cNvCxnSpPr>
            <p:nvPr/>
          </p:nvCxnSpPr>
          <p:spPr bwMode="auto">
            <a:xfrm>
              <a:off x="2568" y="1920"/>
              <a:ext cx="0" cy="576"/>
            </a:xfrm>
            <a:prstGeom prst="straightConnector1">
              <a:avLst/>
            </a:prstGeom>
            <a:noFill/>
            <a:ln w="31750">
              <a:solidFill>
                <a:srgbClr val="FF0000"/>
              </a:solidFill>
              <a:round/>
              <a:headEnd type="none" w="sm" len="sm"/>
              <a:tailEnd type="triangle" w="lg" len="med"/>
            </a:ln>
            <a:effectLst/>
          </p:spPr>
        </p:cxnSp>
        <p:sp>
          <p:nvSpPr>
            <p:cNvPr id="24608" name="Text Box 32"/>
            <p:cNvSpPr txBox="1">
              <a:spLocks noChangeArrowheads="1"/>
            </p:cNvSpPr>
            <p:nvPr/>
          </p:nvSpPr>
          <p:spPr bwMode="auto">
            <a:xfrm>
              <a:off x="2587" y="2064"/>
              <a:ext cx="406" cy="23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800" b="1">
                  <a:solidFill>
                    <a:schemeClr val="hlink"/>
                  </a:solidFill>
                  <a:latin typeface="Arial Unicode MS" pitchFamily="-65" charset="0"/>
                </a:rPr>
                <a:t>true</a:t>
              </a:r>
              <a:endParaRPr lang="en-US">
                <a:solidFill>
                  <a:schemeClr val="hlink"/>
                </a:solidFill>
                <a:latin typeface="Arial Unicode MS" pitchFamily="-65" charset="0"/>
              </a:endParaRPr>
            </a:p>
          </p:txBody>
        </p:sp>
      </p:grpSp>
      <p:cxnSp>
        <p:nvCxnSpPr>
          <p:cNvPr id="24618" name="AutoShape 42"/>
          <p:cNvCxnSpPr>
            <a:cxnSpLocks noChangeShapeType="1"/>
            <a:stCxn id="24615" idx="2"/>
          </p:cNvCxnSpPr>
          <p:nvPr/>
        </p:nvCxnSpPr>
        <p:spPr bwMode="auto">
          <a:xfrm rot="5400000">
            <a:off x="4775200" y="3668713"/>
            <a:ext cx="547687" cy="1868488"/>
          </a:xfrm>
          <a:prstGeom prst="bentConnector2">
            <a:avLst/>
          </a:prstGeom>
          <a:noFill/>
          <a:ln w="31750">
            <a:solidFill>
              <a:srgbClr val="FF0000"/>
            </a:solidFill>
            <a:miter lim="800000"/>
            <a:headEnd/>
            <a:tailEnd type="none" w="lg" len="med"/>
          </a:ln>
          <a:effectLst/>
        </p:spPr>
      </p:cxnSp>
      <p:grpSp>
        <p:nvGrpSpPr>
          <p:cNvPr id="4" name="Group 45"/>
          <p:cNvGrpSpPr>
            <a:grpSpLocks/>
          </p:cNvGrpSpPr>
          <p:nvPr/>
        </p:nvGrpSpPr>
        <p:grpSpPr bwMode="auto">
          <a:xfrm>
            <a:off x="5105400" y="2514600"/>
            <a:ext cx="1676400" cy="1828800"/>
            <a:chOff x="3216" y="1584"/>
            <a:chExt cx="1056" cy="1152"/>
          </a:xfrm>
        </p:grpSpPr>
        <p:sp>
          <p:nvSpPr>
            <p:cNvPr id="24610" name="Text Box 34"/>
            <p:cNvSpPr txBox="1">
              <a:spLocks noChangeArrowheads="1"/>
            </p:cNvSpPr>
            <p:nvPr/>
          </p:nvSpPr>
          <p:spPr bwMode="auto">
            <a:xfrm>
              <a:off x="3777" y="2064"/>
              <a:ext cx="447" cy="23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800" b="1">
                  <a:solidFill>
                    <a:schemeClr val="hlink"/>
                  </a:solidFill>
                  <a:latin typeface="Arial Unicode MS" pitchFamily="-65" charset="0"/>
                </a:rPr>
                <a:t>false</a:t>
              </a:r>
              <a:endParaRPr lang="en-US">
                <a:solidFill>
                  <a:schemeClr val="hlink"/>
                </a:solidFill>
                <a:latin typeface="Arial Unicode MS" pitchFamily="-65" charset="0"/>
              </a:endParaRPr>
            </a:p>
          </p:txBody>
        </p:sp>
        <p:cxnSp>
          <p:nvCxnSpPr>
            <p:cNvPr id="24611" name="AutoShape 35"/>
            <p:cNvCxnSpPr>
              <a:cxnSpLocks noChangeShapeType="1"/>
              <a:endCxn id="24615" idx="0"/>
            </p:cNvCxnSpPr>
            <p:nvPr/>
          </p:nvCxnSpPr>
          <p:spPr bwMode="auto">
            <a:xfrm rot="16200000" flipH="1">
              <a:off x="3037" y="1763"/>
              <a:ext cx="912" cy="553"/>
            </a:xfrm>
            <a:prstGeom prst="bentConnector3">
              <a:avLst>
                <a:gd name="adj1" fmla="val -5"/>
              </a:avLst>
            </a:prstGeom>
            <a:noFill/>
            <a:ln w="31750">
              <a:solidFill>
                <a:srgbClr val="FF0000"/>
              </a:solidFill>
              <a:miter lim="800000"/>
              <a:headEnd/>
              <a:tailEnd type="triangle" w="lg" len="med"/>
            </a:ln>
            <a:effectLst/>
          </p:spPr>
        </p:cxnSp>
        <p:grpSp>
          <p:nvGrpSpPr>
            <p:cNvPr id="5" name="Group 44"/>
            <p:cNvGrpSpPr>
              <a:grpSpLocks/>
            </p:cNvGrpSpPr>
            <p:nvPr/>
          </p:nvGrpSpPr>
          <p:grpSpPr bwMode="auto">
            <a:xfrm>
              <a:off x="3264" y="2496"/>
              <a:ext cx="1008" cy="240"/>
              <a:chOff x="3264" y="2496"/>
              <a:chExt cx="1008" cy="240"/>
            </a:xfrm>
          </p:grpSpPr>
          <p:sp>
            <p:nvSpPr>
              <p:cNvPr id="24614" name="Rectangle 38"/>
              <p:cNvSpPr>
                <a:spLocks noChangeArrowheads="1"/>
              </p:cNvSpPr>
              <p:nvPr/>
            </p:nvSpPr>
            <p:spPr bwMode="auto">
              <a:xfrm>
                <a:off x="3264" y="2496"/>
                <a:ext cx="1008" cy="240"/>
              </a:xfrm>
              <a:prstGeom prst="rect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15" name="Text Box 39"/>
              <p:cNvSpPr txBox="1">
                <a:spLocks noChangeArrowheads="1"/>
              </p:cNvSpPr>
              <p:nvPr/>
            </p:nvSpPr>
            <p:spPr bwMode="auto">
              <a:xfrm>
                <a:off x="3297" y="2496"/>
                <a:ext cx="944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800" b="1">
                    <a:latin typeface="Arial Unicode MS" pitchFamily="-65" charset="0"/>
                  </a:rPr>
                  <a:t>statement2</a:t>
                </a:r>
                <a:endParaRPr lang="en-US">
                  <a:latin typeface="Arial Unicode MS" pitchFamily="-65" charset="0"/>
                </a:endParaRP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4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4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If – The Conditional Statement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400"/>
              <a:t>The if statement evaluates an expression and if that evaluation is true then the specified action is taken</a:t>
            </a:r>
          </a:p>
          <a:p>
            <a:pPr lvl="2">
              <a:buFontTx/>
              <a:buNone/>
            </a:pPr>
            <a:r>
              <a:rPr lang="en-GB" sz="2000">
                <a:solidFill>
                  <a:srgbClr val="FF9900"/>
                </a:solidFill>
              </a:rPr>
              <a:t>if ( x &lt; 10 ) x = 10;</a:t>
            </a:r>
          </a:p>
          <a:p>
            <a:r>
              <a:rPr lang="en-GB" sz="2400"/>
              <a:t>If the value of x is less than 10, make x equal to 10</a:t>
            </a:r>
          </a:p>
          <a:p>
            <a:r>
              <a:rPr lang="en-GB" sz="2400"/>
              <a:t>It could have been written:</a:t>
            </a:r>
          </a:p>
          <a:p>
            <a:pPr lvl="2">
              <a:buFontTx/>
              <a:buNone/>
            </a:pPr>
            <a:r>
              <a:rPr lang="en-GB" sz="2000">
                <a:solidFill>
                  <a:srgbClr val="FF9900"/>
                </a:solidFill>
              </a:rPr>
              <a:t>if ( x &lt; 10 )</a:t>
            </a:r>
          </a:p>
          <a:p>
            <a:pPr lvl="2">
              <a:buFontTx/>
              <a:buNone/>
            </a:pPr>
            <a:r>
              <a:rPr lang="en-GB" sz="2000">
                <a:solidFill>
                  <a:srgbClr val="FF9900"/>
                </a:solidFill>
              </a:rPr>
              <a:t>x = 10;</a:t>
            </a:r>
          </a:p>
          <a:p>
            <a:r>
              <a:rPr lang="en-GB" sz="2400"/>
              <a:t>Or, alternatively:</a:t>
            </a:r>
          </a:p>
          <a:p>
            <a:pPr lvl="2">
              <a:buFontTx/>
              <a:buNone/>
            </a:pPr>
            <a:r>
              <a:rPr lang="en-GB" sz="2000">
                <a:solidFill>
                  <a:srgbClr val="FF9900"/>
                </a:solidFill>
              </a:rPr>
              <a:t>if ( x &lt; 10 ) { x = 10; }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Indentation Revisited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219200"/>
            <a:ext cx="7924800" cy="1143000"/>
          </a:xfrm>
        </p:spPr>
        <p:txBody>
          <a:bodyPr>
            <a:normAutofit fontScale="92500"/>
          </a:bodyPr>
          <a:lstStyle/>
          <a:p>
            <a:r>
              <a:rPr lang="en-US"/>
              <a:t>Remember that indentation is for the human reader, and is ignored by the computer</a:t>
            </a:r>
          </a:p>
        </p:txBody>
      </p:sp>
      <p:sp>
        <p:nvSpPr>
          <p:cNvPr id="102404" name="Text Box 4"/>
          <p:cNvSpPr txBox="1">
            <a:spLocks noChangeArrowheads="1"/>
          </p:cNvSpPr>
          <p:nvPr/>
        </p:nvSpPr>
        <p:spPr bwMode="auto">
          <a:xfrm>
            <a:off x="2133600" y="2438400"/>
            <a:ext cx="536575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Courier New" pitchFamily="-65" charset="0"/>
              </a:rPr>
              <a:t>if (total &gt; MAX)</a:t>
            </a:r>
          </a:p>
          <a:p>
            <a:r>
              <a:rPr lang="en-US" sz="2000" b="1">
                <a:latin typeface="Courier New" pitchFamily="-65" charset="0"/>
              </a:rPr>
              <a:t>   System.out.println ("Error!!");</a:t>
            </a:r>
          </a:p>
          <a:p>
            <a:r>
              <a:rPr lang="en-US" sz="2000" b="1">
                <a:latin typeface="Courier New" pitchFamily="-65" charset="0"/>
              </a:rPr>
              <a:t>   errorCount++;</a:t>
            </a:r>
            <a:endParaRPr lang="en-US">
              <a:latin typeface="Times New Roman" pitchFamily="-65" charset="0"/>
            </a:endParaRPr>
          </a:p>
        </p:txBody>
      </p:sp>
      <p:sp>
        <p:nvSpPr>
          <p:cNvPr id="102405" name="Text Box 5"/>
          <p:cNvSpPr txBox="1">
            <a:spLocks noChangeArrowheads="1"/>
          </p:cNvSpPr>
          <p:nvPr/>
        </p:nvSpPr>
        <p:spPr bwMode="auto">
          <a:xfrm>
            <a:off x="1752600" y="4114800"/>
            <a:ext cx="6096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 b="1">
                <a:solidFill>
                  <a:schemeClr val="hlink"/>
                </a:solidFill>
                <a:latin typeface="Arial" pitchFamily="-65" charset="0"/>
              </a:rPr>
              <a:t>Despite what is implied by the indentation, the increment will occur whether the condition is true or not</a:t>
            </a:r>
          </a:p>
        </p:txBody>
      </p:sp>
      <p:sp>
        <p:nvSpPr>
          <p:cNvPr id="102407" name="AutoShape 7"/>
          <p:cNvSpPr>
            <a:spLocks noChangeArrowheads="1"/>
          </p:cNvSpPr>
          <p:nvPr/>
        </p:nvSpPr>
        <p:spPr bwMode="auto">
          <a:xfrm>
            <a:off x="3276600" y="2209800"/>
            <a:ext cx="1828800" cy="1600200"/>
          </a:xfrm>
          <a:custGeom>
            <a:avLst/>
            <a:gdLst>
              <a:gd name="G0" fmla="+- 1816 0 0"/>
              <a:gd name="G1" fmla="*/ G0 2 1"/>
              <a:gd name="G2" fmla="+- 21600 0 G1"/>
              <a:gd name="G3" fmla="*/ G2 G2 1"/>
              <a:gd name="G4" fmla="*/ G0 G0 1"/>
              <a:gd name="G5" fmla="+- G3 0 G4"/>
              <a:gd name="G6" fmla="*/ G5 1 8"/>
              <a:gd name="G7" fmla="sqrt G6"/>
              <a:gd name="G8" fmla="*/ G4 1 8"/>
              <a:gd name="G9" fmla="sqrt G8"/>
              <a:gd name="G10" fmla="+- G7 G9 0"/>
              <a:gd name="G11" fmla="+- G7 0 G9"/>
              <a:gd name="G12" fmla="+- G10 10800 0"/>
              <a:gd name="G13" fmla="+- 10800 0 G10"/>
              <a:gd name="G14" fmla="+- G11 10800 0"/>
              <a:gd name="G15" fmla="+- 10800 0 G11"/>
              <a:gd name="G16" fmla="+- 21600 0 G0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762" y="16478"/>
                </a:moveTo>
                <a:cubicBezTo>
                  <a:pt x="19069" y="14874"/>
                  <a:pt x="19784" y="12869"/>
                  <a:pt x="19784" y="10800"/>
                </a:cubicBezTo>
                <a:cubicBezTo>
                  <a:pt x="19784" y="5838"/>
                  <a:pt x="15761" y="1816"/>
                  <a:pt x="10800" y="1816"/>
                </a:cubicBezTo>
                <a:cubicBezTo>
                  <a:pt x="8730" y="1815"/>
                  <a:pt x="6725" y="2530"/>
                  <a:pt x="5121" y="3837"/>
                </a:cubicBezTo>
                <a:close/>
                <a:moveTo>
                  <a:pt x="3837" y="5121"/>
                </a:moveTo>
                <a:cubicBezTo>
                  <a:pt x="2530" y="6725"/>
                  <a:pt x="1815" y="8730"/>
                  <a:pt x="1815" y="10799"/>
                </a:cubicBezTo>
                <a:cubicBezTo>
                  <a:pt x="1816" y="15761"/>
                  <a:pt x="5838" y="19784"/>
                  <a:pt x="10800" y="19784"/>
                </a:cubicBezTo>
                <a:cubicBezTo>
                  <a:pt x="12869" y="19784"/>
                  <a:pt x="14874" y="19069"/>
                  <a:pt x="16478" y="17762"/>
                </a:cubicBezTo>
                <a:close/>
              </a:path>
            </a:pathLst>
          </a:custGeom>
          <a:gradFill rotWithShape="0">
            <a:gsLst>
              <a:gs pos="0">
                <a:srgbClr val="FF0000">
                  <a:alpha val="39999"/>
                </a:srgbClr>
              </a:gs>
              <a:gs pos="100000">
                <a:srgbClr val="FF0000">
                  <a:gamma/>
                  <a:shade val="46275"/>
                  <a:invGamma/>
                  <a:alpha val="39999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500"/>
                                        <p:tgtEl>
                                          <p:spTgt spid="102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4" grpId="0" autoUpdateAnimBg="0"/>
      <p:bldP spid="102405" grpId="0" autoUpdateAnimBg="0"/>
      <p:bldP spid="102407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Block Statements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219200"/>
            <a:ext cx="7924800" cy="990600"/>
          </a:xfrm>
          <a:noFill/>
          <a:ln/>
        </p:spPr>
        <p:txBody>
          <a:bodyPr lIns="92075" tIns="46038" rIns="92075" bIns="46038">
            <a:normAutofit fontScale="85000" lnSpcReduction="10000"/>
          </a:bodyPr>
          <a:lstStyle/>
          <a:p>
            <a:pPr>
              <a:spcBef>
                <a:spcPct val="75000"/>
              </a:spcBef>
            </a:pPr>
            <a:r>
              <a:rPr lang="en-US"/>
              <a:t>In an </a:t>
            </a:r>
            <a:r>
              <a:rPr lang="en-US">
                <a:latin typeface="Courier New" pitchFamily="-65" charset="0"/>
              </a:rPr>
              <a:t>if-else</a:t>
            </a:r>
            <a:r>
              <a:rPr lang="en-US"/>
              <a:t> statement, the </a:t>
            </a:r>
            <a:r>
              <a:rPr lang="en-US">
                <a:latin typeface="Courier New" pitchFamily="-65" charset="0"/>
              </a:rPr>
              <a:t>if</a:t>
            </a:r>
            <a:r>
              <a:rPr lang="en-US"/>
              <a:t> portion, or the </a:t>
            </a:r>
            <a:r>
              <a:rPr lang="en-US">
                <a:latin typeface="Courier New" pitchFamily="-65" charset="0"/>
              </a:rPr>
              <a:t>else</a:t>
            </a:r>
            <a:r>
              <a:rPr lang="en-US"/>
              <a:t> portion, or both, could be block statements</a:t>
            </a:r>
          </a:p>
        </p:txBody>
      </p:sp>
      <p:sp>
        <p:nvSpPr>
          <p:cNvPr id="103429" name="Text Box 5"/>
          <p:cNvSpPr txBox="1">
            <a:spLocks noChangeArrowheads="1"/>
          </p:cNvSpPr>
          <p:nvPr/>
        </p:nvSpPr>
        <p:spPr bwMode="auto">
          <a:xfrm>
            <a:off x="1905000" y="2286000"/>
            <a:ext cx="6584950" cy="31400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Courier New" pitchFamily="-65" charset="0"/>
              </a:rPr>
              <a:t>if (total &gt; MAX)</a:t>
            </a:r>
          </a:p>
          <a:p>
            <a:r>
              <a:rPr lang="en-US" sz="2000" b="1">
                <a:latin typeface="Courier New" pitchFamily="-65" charset="0"/>
              </a:rPr>
              <a:t>{</a:t>
            </a:r>
          </a:p>
          <a:p>
            <a:r>
              <a:rPr lang="en-US" sz="2000" b="1">
                <a:latin typeface="Courier New" pitchFamily="-65" charset="0"/>
              </a:rPr>
              <a:t>   System.out.println ("Error!!");</a:t>
            </a:r>
          </a:p>
          <a:p>
            <a:r>
              <a:rPr lang="en-US" sz="2000" b="1">
                <a:latin typeface="Courier New" pitchFamily="-65" charset="0"/>
              </a:rPr>
              <a:t>   errorCount++;</a:t>
            </a:r>
          </a:p>
          <a:p>
            <a:r>
              <a:rPr lang="en-US" sz="2000" b="1">
                <a:latin typeface="Courier New" pitchFamily="-65" charset="0"/>
              </a:rPr>
              <a:t>}</a:t>
            </a:r>
          </a:p>
          <a:p>
            <a:r>
              <a:rPr lang="en-US" sz="2000" b="1">
                <a:latin typeface="Courier New" pitchFamily="-65" charset="0"/>
              </a:rPr>
              <a:t>else</a:t>
            </a:r>
          </a:p>
          <a:p>
            <a:r>
              <a:rPr lang="en-US" sz="2000" b="1">
                <a:latin typeface="Courier New" pitchFamily="-65" charset="0"/>
              </a:rPr>
              <a:t>{</a:t>
            </a:r>
          </a:p>
          <a:p>
            <a:r>
              <a:rPr lang="en-US" sz="2000" b="1">
                <a:latin typeface="Courier New" pitchFamily="-65" charset="0"/>
              </a:rPr>
              <a:t>   System.out.println ("Total: " + total);</a:t>
            </a:r>
          </a:p>
          <a:p>
            <a:r>
              <a:rPr lang="en-US" sz="2000" b="1">
                <a:latin typeface="Courier New" pitchFamily="-65" charset="0"/>
              </a:rPr>
              <a:t>   current = total*2;</a:t>
            </a:r>
          </a:p>
          <a:p>
            <a:r>
              <a:rPr lang="en-US" sz="2000" b="1">
                <a:latin typeface="Courier New" pitchFamily="-65" charset="0"/>
              </a:rPr>
              <a:t>}</a:t>
            </a:r>
            <a:endParaRPr lang="en-US">
              <a:latin typeface="Times New Roman" pitchFamily="-65" charset="0"/>
            </a:endParaRPr>
          </a:p>
        </p:txBody>
      </p:sp>
      <p:sp>
        <p:nvSpPr>
          <p:cNvPr id="103430" name="Rectangle 6"/>
          <p:cNvSpPr>
            <a:spLocks noChangeArrowheads="1"/>
          </p:cNvSpPr>
          <p:nvPr/>
        </p:nvSpPr>
        <p:spPr bwMode="auto">
          <a:xfrm>
            <a:off x="990600" y="5638800"/>
            <a:ext cx="7924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342900" indent="-342900" eaLnBrk="1" hangingPunct="1">
              <a:spcBef>
                <a:spcPct val="75000"/>
              </a:spcBef>
              <a:buFontTx/>
              <a:buChar char="•"/>
            </a:pPr>
            <a:endParaRPr lang="en-US" b="1">
              <a:latin typeface="Courier New" pitchFamily="-65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03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9" grpId="0" autoUpdateAnimBg="0"/>
      <p:bldP spid="103430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Nested if Statements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>
            <a:normAutofit fontScale="92500" lnSpcReduction="20000"/>
          </a:bodyPr>
          <a:lstStyle/>
          <a:p>
            <a:pPr>
              <a:spcBef>
                <a:spcPct val="75000"/>
              </a:spcBef>
            </a:pPr>
            <a:r>
              <a:rPr lang="en-US"/>
              <a:t>The statement executed as a result of an </a:t>
            </a:r>
            <a:r>
              <a:rPr lang="en-US">
                <a:latin typeface="Courier" pitchFamily="-65" charset="0"/>
              </a:rPr>
              <a:t>if</a:t>
            </a:r>
            <a:r>
              <a:rPr lang="en-US"/>
              <a:t> statement or </a:t>
            </a:r>
            <a:r>
              <a:rPr lang="en-US">
                <a:latin typeface="Courier" pitchFamily="-65" charset="0"/>
              </a:rPr>
              <a:t>else</a:t>
            </a:r>
            <a:r>
              <a:rPr lang="en-US"/>
              <a:t> clause could be another </a:t>
            </a:r>
            <a:r>
              <a:rPr lang="en-US">
                <a:latin typeface="Courier" pitchFamily="-65" charset="0"/>
              </a:rPr>
              <a:t>if</a:t>
            </a:r>
            <a:r>
              <a:rPr lang="en-US"/>
              <a:t> statement</a:t>
            </a:r>
          </a:p>
          <a:p>
            <a:pPr>
              <a:spcBef>
                <a:spcPct val="75000"/>
              </a:spcBef>
            </a:pPr>
            <a:r>
              <a:rPr lang="en-US"/>
              <a:t>These are called </a:t>
            </a:r>
            <a:r>
              <a:rPr lang="en-US" i="1"/>
              <a:t>nested if statements</a:t>
            </a:r>
          </a:p>
          <a:p>
            <a:pPr>
              <a:spcBef>
                <a:spcPct val="75000"/>
              </a:spcBef>
            </a:pPr>
            <a:endParaRPr lang="en-US"/>
          </a:p>
          <a:p>
            <a:pPr>
              <a:spcBef>
                <a:spcPct val="75000"/>
              </a:spcBef>
            </a:pPr>
            <a:r>
              <a:rPr lang="en-US"/>
              <a:t>An </a:t>
            </a:r>
            <a:r>
              <a:rPr lang="en-US">
                <a:latin typeface="Courier" pitchFamily="-65" charset="0"/>
              </a:rPr>
              <a:t>else</a:t>
            </a:r>
            <a:r>
              <a:rPr lang="en-US"/>
              <a:t> clause is matched to the last unmatched </a:t>
            </a:r>
            <a:r>
              <a:rPr lang="en-US">
                <a:latin typeface="Courier" pitchFamily="-65" charset="0"/>
              </a:rPr>
              <a:t>if</a:t>
            </a:r>
            <a:r>
              <a:rPr lang="en-US"/>
              <a:t> (no matter what the indentation implies)</a:t>
            </a:r>
          </a:p>
          <a:p>
            <a:pPr>
              <a:spcBef>
                <a:spcPct val="75000"/>
              </a:spcBef>
            </a:pPr>
            <a:r>
              <a:rPr lang="en-US"/>
              <a:t>Braces can be used to specify the </a:t>
            </a:r>
            <a:r>
              <a:rPr lang="en-US">
                <a:latin typeface="Courier" pitchFamily="-65" charset="0"/>
              </a:rPr>
              <a:t>if</a:t>
            </a:r>
            <a:r>
              <a:rPr lang="en-US"/>
              <a:t> statement to which an </a:t>
            </a:r>
            <a:r>
              <a:rPr lang="en-US">
                <a:latin typeface="Courier" pitchFamily="-65" charset="0"/>
              </a:rPr>
              <a:t>else</a:t>
            </a:r>
            <a:r>
              <a:rPr lang="en-US"/>
              <a:t> clause belongs</a:t>
            </a:r>
          </a:p>
          <a:p>
            <a:pPr lvl="3" algn="ctr"/>
            <a:endParaRPr lang="en-US"/>
          </a:p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MinOfThree.java</a:t>
            </a:r>
          </a:p>
        </p:txBody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noProof="1">
                <a:solidFill>
                  <a:srgbClr val="0000FF"/>
                </a:solidFill>
              </a:rPr>
              <a:t>import java.util.Scanner;</a:t>
            </a:r>
          </a:p>
          <a:p>
            <a:pPr>
              <a:lnSpc>
                <a:spcPct val="90000"/>
              </a:lnSpc>
              <a:buFontTx/>
              <a:buNone/>
            </a:pPr>
            <a:endParaRPr noProof="1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noProof="1">
                <a:solidFill>
                  <a:srgbClr val="0000FF"/>
                </a:solidFill>
              </a:rPr>
              <a:t>public class MinOfThree</a:t>
            </a:r>
            <a:r>
              <a:rPr lang="en-US" dirty="0">
                <a:solidFill>
                  <a:srgbClr val="0000FF"/>
                </a:solidFill>
              </a:rPr>
              <a:t>  </a:t>
            </a:r>
            <a:r>
              <a:rPr noProof="1">
                <a:solidFill>
                  <a:srgbClr val="0000FF"/>
                </a:solidFill>
              </a:rPr>
              <a:t>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>
                <a:solidFill>
                  <a:srgbClr val="0000FF"/>
                </a:solidFill>
              </a:rPr>
              <a:t>   </a:t>
            </a:r>
            <a:r>
              <a:rPr noProof="1">
                <a:solidFill>
                  <a:srgbClr val="0000FF"/>
                </a:solidFill>
              </a:rPr>
              <a:t>public static void main (</a:t>
            </a:r>
            <a:r>
              <a:rPr noProof="1">
                <a:solidFill>
                  <a:srgbClr val="008080"/>
                </a:solidFill>
              </a:rPr>
              <a:t>String[</a:t>
            </a:r>
            <a:r>
              <a:rPr lang="en-US" dirty="0">
                <a:solidFill>
                  <a:srgbClr val="008080"/>
                </a:solidFill>
              </a:rPr>
              <a:t> </a:t>
            </a:r>
            <a:r>
              <a:rPr noProof="1">
                <a:solidFill>
                  <a:srgbClr val="008080"/>
                </a:solidFill>
              </a:rPr>
              <a:t>] args)   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noProof="1">
                <a:solidFill>
                  <a:srgbClr val="008080"/>
                </a:solidFill>
              </a:rPr>
              <a:t>      </a:t>
            </a:r>
            <a:r>
              <a:rPr noProof="1">
                <a:solidFill>
                  <a:srgbClr val="0000FF"/>
                </a:solidFill>
              </a:rPr>
              <a:t>int num1, num2, num3, min = 0;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noProof="1">
                <a:solidFill>
                  <a:srgbClr val="0000FF"/>
                </a:solidFill>
              </a:rPr>
              <a:t>      Scanner scan = new Scanner (</a:t>
            </a:r>
            <a:r>
              <a:rPr noProof="1">
                <a:solidFill>
                  <a:srgbClr val="008080"/>
                </a:solidFill>
              </a:rPr>
              <a:t>System.in);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noProof="1">
                <a:solidFill>
                  <a:srgbClr val="008080"/>
                </a:solidFill>
              </a:rPr>
              <a:t>      System.out.println (</a:t>
            </a:r>
            <a:r>
              <a:rPr noProof="1">
                <a:solidFill>
                  <a:srgbClr val="800000"/>
                </a:solidFill>
              </a:rPr>
              <a:t>"Enter three integers: ");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noProof="1">
                <a:solidFill>
                  <a:srgbClr val="800000"/>
                </a:solidFill>
              </a:rPr>
              <a:t>      num1 = scan.nextInt();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noProof="1">
                <a:solidFill>
                  <a:srgbClr val="800000"/>
                </a:solidFill>
              </a:rPr>
              <a:t>      num2 = scan.nextInt();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noProof="1">
                <a:solidFill>
                  <a:srgbClr val="800000"/>
                </a:solidFill>
              </a:rPr>
              <a:t>      num3 = scan.nextInt();</a:t>
            </a:r>
          </a:p>
          <a:p>
            <a:pPr>
              <a:lnSpc>
                <a:spcPct val="90000"/>
              </a:lnSpc>
              <a:buFontTx/>
              <a:buNone/>
            </a:pPr>
            <a:endParaRPr noProof="1">
              <a:solidFill>
                <a:srgbClr val="800000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noProof="1">
                <a:solidFill>
                  <a:srgbClr val="800000"/>
                </a:solidFill>
              </a:rPr>
              <a:t>      </a:t>
            </a:r>
            <a:endParaRPr lang="en-US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MinOfThree.java</a:t>
            </a:r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000" dirty="0">
                <a:solidFill>
                  <a:srgbClr val="0000FF"/>
                </a:solidFill>
              </a:rPr>
              <a:t>      </a:t>
            </a:r>
            <a:r>
              <a:rPr sz="2000" noProof="1">
                <a:solidFill>
                  <a:srgbClr val="0000FF"/>
                </a:solidFill>
              </a:rPr>
              <a:t>if (num1 &lt; num2)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if (num1 &lt; num3)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   min = num1;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else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   min = num3;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else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if (num2 &lt; num3)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   min = num2;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else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   min = num3;</a:t>
            </a:r>
          </a:p>
          <a:p>
            <a:pPr>
              <a:lnSpc>
                <a:spcPct val="90000"/>
              </a:lnSpc>
              <a:buFontTx/>
              <a:buNone/>
            </a:pPr>
            <a:endParaRPr sz="2000" noProof="1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</a:t>
            </a:r>
            <a:r>
              <a:rPr sz="2000" noProof="1">
                <a:solidFill>
                  <a:srgbClr val="008080"/>
                </a:solidFill>
              </a:rPr>
              <a:t>System.out.println (</a:t>
            </a:r>
            <a:r>
              <a:rPr sz="2000" noProof="1">
                <a:solidFill>
                  <a:srgbClr val="800000"/>
                </a:solidFill>
              </a:rPr>
              <a:t>"Minimum value: " + min);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}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}</a:t>
            </a:r>
            <a:endParaRPr lang="en-US" sz="2000" dirty="0">
              <a:solidFill>
                <a:srgbClr val="800000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The switch Statement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>
            <a:normAutofit fontScale="92500"/>
          </a:bodyPr>
          <a:lstStyle/>
          <a:p>
            <a:pPr>
              <a:spcBef>
                <a:spcPct val="75000"/>
              </a:spcBef>
            </a:pPr>
            <a:r>
              <a:rPr lang="en-US"/>
              <a:t>The </a:t>
            </a:r>
            <a:r>
              <a:rPr lang="en-US" i="1"/>
              <a:t>switch statement</a:t>
            </a:r>
            <a:r>
              <a:rPr lang="en-US"/>
              <a:t> provides another way to decide which statement to execute next</a:t>
            </a:r>
          </a:p>
          <a:p>
            <a:pPr>
              <a:spcBef>
                <a:spcPct val="75000"/>
              </a:spcBef>
            </a:pPr>
            <a:r>
              <a:rPr lang="en-US"/>
              <a:t>The </a:t>
            </a:r>
            <a:r>
              <a:rPr lang="en-US">
                <a:latin typeface="Courier" pitchFamily="-65" charset="0"/>
              </a:rPr>
              <a:t>switch</a:t>
            </a:r>
            <a:r>
              <a:rPr lang="en-US"/>
              <a:t> statement evaluates an expression, then attempts to match the result to one of several possible </a:t>
            </a:r>
            <a:r>
              <a:rPr lang="en-US" i="1"/>
              <a:t>cases</a:t>
            </a:r>
            <a:endParaRPr lang="en-US"/>
          </a:p>
          <a:p>
            <a:pPr>
              <a:spcBef>
                <a:spcPct val="75000"/>
              </a:spcBef>
            </a:pPr>
            <a:r>
              <a:rPr lang="en-US"/>
              <a:t>Each case contains a value and a list of statements</a:t>
            </a:r>
          </a:p>
          <a:p>
            <a:pPr>
              <a:spcBef>
                <a:spcPct val="75000"/>
              </a:spcBef>
            </a:pPr>
            <a:r>
              <a:rPr lang="en-US"/>
              <a:t>The flow of control transfers to statement associated with the first case value that matches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switch Statement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219200"/>
            <a:ext cx="7924800" cy="644525"/>
          </a:xfrm>
        </p:spPr>
        <p:txBody>
          <a:bodyPr>
            <a:normAutofit fontScale="92500"/>
          </a:bodyPr>
          <a:lstStyle/>
          <a:p>
            <a:r>
              <a:rPr lang="en-US"/>
              <a:t>The general syntax of a </a:t>
            </a:r>
            <a:r>
              <a:rPr lang="en-US">
                <a:latin typeface="Courier New" pitchFamily="-65" charset="0"/>
              </a:rPr>
              <a:t>switch</a:t>
            </a:r>
            <a:r>
              <a:rPr lang="en-US"/>
              <a:t> statement is:</a:t>
            </a: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2863850" y="2057400"/>
            <a:ext cx="3384550" cy="3444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Courier New" pitchFamily="-65" charset="0"/>
              </a:rPr>
              <a:t>switch ( </a:t>
            </a:r>
            <a:r>
              <a:rPr lang="en-US" sz="2000" b="1" i="1">
                <a:solidFill>
                  <a:schemeClr val="hlink"/>
                </a:solidFill>
                <a:latin typeface="Courier New" pitchFamily="-65" charset="0"/>
              </a:rPr>
              <a:t>expression</a:t>
            </a:r>
            <a:r>
              <a:rPr lang="en-US" sz="2000" b="1">
                <a:latin typeface="Courier New" pitchFamily="-65" charset="0"/>
              </a:rPr>
              <a:t> )</a:t>
            </a:r>
          </a:p>
          <a:p>
            <a:r>
              <a:rPr lang="en-US" sz="2000" b="1">
                <a:latin typeface="Courier New" pitchFamily="-65" charset="0"/>
              </a:rPr>
              <a:t>{</a:t>
            </a:r>
          </a:p>
          <a:p>
            <a:r>
              <a:rPr lang="en-US" sz="2000" b="1">
                <a:latin typeface="Courier New" pitchFamily="-65" charset="0"/>
              </a:rPr>
              <a:t>   case </a:t>
            </a:r>
            <a:r>
              <a:rPr lang="en-US" sz="2000" b="1" i="1">
                <a:solidFill>
                  <a:schemeClr val="hlink"/>
                </a:solidFill>
                <a:latin typeface="Courier New" pitchFamily="-65" charset="0"/>
              </a:rPr>
              <a:t>value1</a:t>
            </a:r>
            <a:r>
              <a:rPr lang="en-US" sz="2000" b="1" i="1">
                <a:solidFill>
                  <a:srgbClr val="FFFF99"/>
                </a:solidFill>
                <a:latin typeface="Courier New" pitchFamily="-65" charset="0"/>
              </a:rPr>
              <a:t> </a:t>
            </a:r>
            <a:r>
              <a:rPr lang="en-US" sz="2000" b="1">
                <a:latin typeface="Courier New" pitchFamily="-65" charset="0"/>
              </a:rPr>
              <a:t>:</a:t>
            </a:r>
          </a:p>
          <a:p>
            <a:r>
              <a:rPr lang="en-US" sz="2000" b="1">
                <a:latin typeface="Courier New" pitchFamily="-65" charset="0"/>
              </a:rPr>
              <a:t>      </a:t>
            </a:r>
            <a:r>
              <a:rPr lang="en-US" sz="2000" b="1" i="1">
                <a:solidFill>
                  <a:schemeClr val="hlink"/>
                </a:solidFill>
                <a:latin typeface="Courier New" pitchFamily="-65" charset="0"/>
              </a:rPr>
              <a:t>statement-list1</a:t>
            </a:r>
            <a:endParaRPr lang="en-US" sz="2000" b="1">
              <a:latin typeface="Courier New" pitchFamily="-65" charset="0"/>
            </a:endParaRPr>
          </a:p>
          <a:p>
            <a:r>
              <a:rPr lang="en-US" sz="2000" b="1">
                <a:latin typeface="Courier New" pitchFamily="-65" charset="0"/>
              </a:rPr>
              <a:t>   case </a:t>
            </a:r>
            <a:r>
              <a:rPr lang="en-US" sz="2000" b="1" i="1">
                <a:solidFill>
                  <a:schemeClr val="hlink"/>
                </a:solidFill>
                <a:latin typeface="Courier New" pitchFamily="-65" charset="0"/>
              </a:rPr>
              <a:t>value2</a:t>
            </a:r>
            <a:r>
              <a:rPr lang="en-US" sz="2000" b="1" i="1">
                <a:solidFill>
                  <a:srgbClr val="FFFF99"/>
                </a:solidFill>
                <a:latin typeface="Courier New" pitchFamily="-65" charset="0"/>
              </a:rPr>
              <a:t> </a:t>
            </a:r>
            <a:r>
              <a:rPr lang="en-US" sz="2000" b="1">
                <a:latin typeface="Courier New" pitchFamily="-65" charset="0"/>
              </a:rPr>
              <a:t>:</a:t>
            </a:r>
          </a:p>
          <a:p>
            <a:r>
              <a:rPr lang="en-US" sz="2000" b="1">
                <a:latin typeface="Courier New" pitchFamily="-65" charset="0"/>
              </a:rPr>
              <a:t>      </a:t>
            </a:r>
            <a:r>
              <a:rPr lang="en-US" sz="2000" b="1" i="1">
                <a:solidFill>
                  <a:schemeClr val="hlink"/>
                </a:solidFill>
                <a:latin typeface="Courier New" pitchFamily="-65" charset="0"/>
              </a:rPr>
              <a:t>statement-list2</a:t>
            </a:r>
            <a:endParaRPr lang="en-US" sz="2000" b="1">
              <a:latin typeface="Courier New" pitchFamily="-65" charset="0"/>
            </a:endParaRPr>
          </a:p>
          <a:p>
            <a:r>
              <a:rPr lang="en-US" sz="2000" b="1">
                <a:latin typeface="Courier New" pitchFamily="-65" charset="0"/>
              </a:rPr>
              <a:t>   case </a:t>
            </a:r>
            <a:r>
              <a:rPr lang="en-US" sz="2000" b="1">
                <a:solidFill>
                  <a:schemeClr val="hlink"/>
                </a:solidFill>
                <a:latin typeface="Courier New" pitchFamily="-65" charset="0"/>
              </a:rPr>
              <a:t>value3</a:t>
            </a:r>
            <a:r>
              <a:rPr lang="en-US" sz="2000" b="1">
                <a:latin typeface="Courier New" pitchFamily="-65" charset="0"/>
              </a:rPr>
              <a:t> :</a:t>
            </a:r>
            <a:endParaRPr lang="en-US" sz="2000" b="1">
              <a:solidFill>
                <a:srgbClr val="FFFF99"/>
              </a:solidFill>
              <a:latin typeface="Courier New" pitchFamily="-65" charset="0"/>
            </a:endParaRPr>
          </a:p>
          <a:p>
            <a:r>
              <a:rPr lang="en-US" sz="2000" b="1">
                <a:solidFill>
                  <a:srgbClr val="FFFF99"/>
                </a:solidFill>
                <a:latin typeface="Courier New" pitchFamily="-65" charset="0"/>
              </a:rPr>
              <a:t>      </a:t>
            </a:r>
            <a:r>
              <a:rPr lang="en-US" sz="2000" b="1">
                <a:solidFill>
                  <a:schemeClr val="hlink"/>
                </a:solidFill>
                <a:latin typeface="Courier New" pitchFamily="-65" charset="0"/>
              </a:rPr>
              <a:t>statement-list3</a:t>
            </a:r>
          </a:p>
          <a:p>
            <a:r>
              <a:rPr lang="en-US" sz="2000" b="1">
                <a:solidFill>
                  <a:srgbClr val="FFFF99"/>
                </a:solidFill>
                <a:latin typeface="Courier New" pitchFamily="-65" charset="0"/>
              </a:rPr>
              <a:t>   </a:t>
            </a:r>
            <a:r>
              <a:rPr lang="en-US" sz="2000" b="1">
                <a:latin typeface="Courier New" pitchFamily="-65" charset="0"/>
              </a:rPr>
              <a:t>case</a:t>
            </a:r>
            <a:r>
              <a:rPr lang="en-US" sz="2000" b="1">
                <a:solidFill>
                  <a:srgbClr val="FFFF99"/>
                </a:solidFill>
                <a:latin typeface="Courier New" pitchFamily="-65" charset="0"/>
              </a:rPr>
              <a:t>  </a:t>
            </a:r>
            <a:r>
              <a:rPr lang="en-US" sz="2000" b="1">
                <a:solidFill>
                  <a:schemeClr val="hlink"/>
                </a:solidFill>
                <a:latin typeface="Courier New" pitchFamily="-65" charset="0"/>
              </a:rPr>
              <a:t>...</a:t>
            </a:r>
            <a:endParaRPr lang="en-US" sz="2000" b="1">
              <a:latin typeface="Courier New" pitchFamily="-65" charset="0"/>
            </a:endParaRPr>
          </a:p>
          <a:p>
            <a:endParaRPr lang="en-US" sz="2000" b="1">
              <a:latin typeface="Courier New" pitchFamily="-65" charset="0"/>
            </a:endParaRPr>
          </a:p>
          <a:p>
            <a:r>
              <a:rPr lang="en-US" sz="2000" b="1">
                <a:latin typeface="Courier New" pitchFamily="-65" charset="0"/>
              </a:rPr>
              <a:t>}</a:t>
            </a: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030288" y="2041525"/>
            <a:ext cx="1789112" cy="1920875"/>
            <a:chOff x="649" y="1286"/>
            <a:chExt cx="1127" cy="1210"/>
          </a:xfrm>
        </p:grpSpPr>
        <p:sp>
          <p:nvSpPr>
            <p:cNvPr id="28678" name="Text Box 6"/>
            <p:cNvSpPr txBox="1">
              <a:spLocks noChangeArrowheads="1"/>
            </p:cNvSpPr>
            <p:nvPr/>
          </p:nvSpPr>
          <p:spPr bwMode="auto">
            <a:xfrm>
              <a:off x="649" y="1286"/>
              <a:ext cx="791" cy="121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2000" b="1">
                  <a:latin typeface="Courier New" pitchFamily="-65" charset="0"/>
                </a:rPr>
                <a:t>switch</a:t>
              </a:r>
            </a:p>
            <a:p>
              <a:pPr algn="ctr"/>
              <a:r>
                <a:rPr lang="en-US" sz="2000" b="1">
                  <a:solidFill>
                    <a:schemeClr val="hlink"/>
                  </a:solidFill>
                  <a:latin typeface="Arial Unicode MS" pitchFamily="-65" charset="0"/>
                </a:rPr>
                <a:t>and</a:t>
              </a:r>
            </a:p>
            <a:p>
              <a:pPr algn="ctr"/>
              <a:r>
                <a:rPr lang="en-US" sz="2000" b="1">
                  <a:latin typeface="Courier New" pitchFamily="-65" charset="0"/>
                </a:rPr>
                <a:t>case</a:t>
              </a:r>
            </a:p>
            <a:p>
              <a:pPr algn="ctr"/>
              <a:r>
                <a:rPr lang="en-US" sz="2000" b="1">
                  <a:solidFill>
                    <a:schemeClr val="hlink"/>
                  </a:solidFill>
                  <a:latin typeface="Arial Unicode MS" pitchFamily="-65" charset="0"/>
                </a:rPr>
                <a:t>are</a:t>
              </a:r>
            </a:p>
            <a:p>
              <a:pPr algn="ctr"/>
              <a:r>
                <a:rPr lang="en-US" sz="2000" b="1">
                  <a:solidFill>
                    <a:schemeClr val="hlink"/>
                  </a:solidFill>
                  <a:latin typeface="Arial Unicode MS" pitchFamily="-65" charset="0"/>
                </a:rPr>
                <a:t>reserved</a:t>
              </a:r>
            </a:p>
            <a:p>
              <a:pPr algn="ctr"/>
              <a:r>
                <a:rPr lang="en-US" sz="2000" b="1">
                  <a:solidFill>
                    <a:schemeClr val="hlink"/>
                  </a:solidFill>
                  <a:latin typeface="Arial Unicode MS" pitchFamily="-65" charset="0"/>
                </a:rPr>
                <a:t>words</a:t>
              </a:r>
            </a:p>
          </p:txBody>
        </p:sp>
        <p:sp>
          <p:nvSpPr>
            <p:cNvPr id="28679" name="Line 7"/>
            <p:cNvSpPr>
              <a:spLocks noChangeShapeType="1"/>
            </p:cNvSpPr>
            <p:nvPr/>
          </p:nvSpPr>
          <p:spPr bwMode="auto">
            <a:xfrm>
              <a:off x="1296" y="1776"/>
              <a:ext cx="480" cy="0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 type="none" w="sm" len="sm"/>
              <a:tailEnd type="triangle" w="lg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680" name="Line 8"/>
            <p:cNvSpPr>
              <a:spLocks noChangeShapeType="1"/>
            </p:cNvSpPr>
            <p:nvPr/>
          </p:nvSpPr>
          <p:spPr bwMode="auto">
            <a:xfrm flipV="1">
              <a:off x="1296" y="1584"/>
              <a:ext cx="432" cy="192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 type="none" w="sm" len="sm"/>
              <a:tailEnd type="triangle" w="lg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6553200" y="3733800"/>
            <a:ext cx="2303463" cy="1768475"/>
            <a:chOff x="4272" y="2448"/>
            <a:chExt cx="1451" cy="1114"/>
          </a:xfrm>
        </p:grpSpPr>
        <p:sp>
          <p:nvSpPr>
            <p:cNvPr id="28682" name="Text Box 10"/>
            <p:cNvSpPr txBox="1">
              <a:spLocks noChangeArrowheads="1"/>
            </p:cNvSpPr>
            <p:nvPr/>
          </p:nvSpPr>
          <p:spPr bwMode="auto">
            <a:xfrm>
              <a:off x="4272" y="2736"/>
              <a:ext cx="1451" cy="82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r>
                <a:rPr lang="en-US" sz="2000" b="1">
                  <a:solidFill>
                    <a:schemeClr val="hlink"/>
                  </a:solidFill>
                  <a:latin typeface="Arial Unicode MS" pitchFamily="-65" charset="0"/>
                </a:rPr>
                <a:t>If </a:t>
              </a:r>
              <a:r>
                <a:rPr lang="en-US" sz="2000" b="1" i="1">
                  <a:solidFill>
                    <a:schemeClr val="hlink"/>
                  </a:solidFill>
                  <a:latin typeface="Courier New" pitchFamily="-65" charset="0"/>
                </a:rPr>
                <a:t>expression</a:t>
              </a:r>
              <a:endParaRPr lang="en-US" sz="2000" b="1">
                <a:solidFill>
                  <a:srgbClr val="FFFF99"/>
                </a:solidFill>
                <a:latin typeface="Courier New" pitchFamily="-65" charset="0"/>
              </a:endParaRPr>
            </a:p>
            <a:p>
              <a:r>
                <a:rPr lang="en-US" sz="2000" b="1">
                  <a:solidFill>
                    <a:schemeClr val="hlink"/>
                  </a:solidFill>
                  <a:latin typeface="Arial Unicode MS" pitchFamily="-65" charset="0"/>
                </a:rPr>
                <a:t>matches </a:t>
              </a:r>
              <a:r>
                <a:rPr lang="en-US" sz="2000" b="1" i="1">
                  <a:solidFill>
                    <a:schemeClr val="hlink"/>
                  </a:solidFill>
                  <a:latin typeface="Courier New" pitchFamily="-65" charset="0"/>
                </a:rPr>
                <a:t>value2</a:t>
              </a:r>
              <a:r>
                <a:rPr lang="en-US" sz="2000" b="1">
                  <a:solidFill>
                    <a:schemeClr val="hlink"/>
                  </a:solidFill>
                  <a:latin typeface="Arial Unicode MS" pitchFamily="-65" charset="0"/>
                </a:rPr>
                <a:t>,</a:t>
              </a:r>
            </a:p>
            <a:p>
              <a:r>
                <a:rPr lang="en-US" sz="2000" b="1">
                  <a:solidFill>
                    <a:schemeClr val="hlink"/>
                  </a:solidFill>
                  <a:latin typeface="Arial Unicode MS" pitchFamily="-65" charset="0"/>
                </a:rPr>
                <a:t>control jumps</a:t>
              </a:r>
            </a:p>
            <a:p>
              <a:r>
                <a:rPr lang="en-US" sz="2000" b="1">
                  <a:solidFill>
                    <a:schemeClr val="hlink"/>
                  </a:solidFill>
                  <a:latin typeface="Arial Unicode MS" pitchFamily="-65" charset="0"/>
                </a:rPr>
                <a:t>to here</a:t>
              </a:r>
            </a:p>
          </p:txBody>
        </p:sp>
        <p:cxnSp>
          <p:nvCxnSpPr>
            <p:cNvPr id="28683" name="AutoShape 11"/>
            <p:cNvCxnSpPr>
              <a:cxnSpLocks noChangeShapeType="1"/>
              <a:stCxn id="28682" idx="0"/>
            </p:cNvCxnSpPr>
            <p:nvPr/>
          </p:nvCxnSpPr>
          <p:spPr bwMode="auto">
            <a:xfrm rot="5400000" flipH="1">
              <a:off x="4426" y="2294"/>
              <a:ext cx="288" cy="595"/>
            </a:xfrm>
            <a:prstGeom prst="bentConnector2">
              <a:avLst/>
            </a:prstGeom>
            <a:noFill/>
            <a:ln w="31750">
              <a:solidFill>
                <a:srgbClr val="FF0000"/>
              </a:solidFill>
              <a:miter lim="800000"/>
              <a:headEnd type="none" w="sm" len="sm"/>
              <a:tailEnd type="triangle" w="lg" len="med"/>
            </a:ln>
            <a:effectLst/>
          </p:spPr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autoUpdateAnimBg="0"/>
      <p:bldP spid="28675" grpId="0" build="p" bldLvl="2" autoUpdateAnimBg="0"/>
      <p:bldP spid="28676" grpId="0" autoUpdateAnimBg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switch Statement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>
              <a:spcBef>
                <a:spcPct val="75000"/>
              </a:spcBef>
            </a:pPr>
            <a:r>
              <a:rPr lang="en-US"/>
              <a:t>Often a </a:t>
            </a:r>
            <a:r>
              <a:rPr lang="en-US" i="1"/>
              <a:t>break statement</a:t>
            </a:r>
            <a:r>
              <a:rPr lang="en-US"/>
              <a:t> is used as the last statement in each case's statement list</a:t>
            </a:r>
          </a:p>
          <a:p>
            <a:pPr>
              <a:spcBef>
                <a:spcPct val="75000"/>
              </a:spcBef>
            </a:pPr>
            <a:r>
              <a:rPr lang="en-US"/>
              <a:t>A </a:t>
            </a:r>
            <a:r>
              <a:rPr lang="en-US">
                <a:latin typeface="Courier" pitchFamily="-65" charset="0"/>
              </a:rPr>
              <a:t>break</a:t>
            </a:r>
            <a:r>
              <a:rPr lang="en-US"/>
              <a:t> statement causes control to transfer to the end of the </a:t>
            </a:r>
            <a:r>
              <a:rPr lang="en-US">
                <a:latin typeface="Courier" pitchFamily="-65" charset="0"/>
              </a:rPr>
              <a:t>switch</a:t>
            </a:r>
            <a:r>
              <a:rPr lang="en-US"/>
              <a:t> statement</a:t>
            </a:r>
          </a:p>
          <a:p>
            <a:pPr>
              <a:spcBef>
                <a:spcPct val="75000"/>
              </a:spcBef>
            </a:pPr>
            <a:r>
              <a:rPr lang="en-US"/>
              <a:t>If a </a:t>
            </a:r>
            <a:r>
              <a:rPr lang="en-US">
                <a:latin typeface="Courier" pitchFamily="-65" charset="0"/>
              </a:rPr>
              <a:t>break</a:t>
            </a:r>
            <a:r>
              <a:rPr lang="en-US"/>
              <a:t> statement is not used, the flow of control will continue into the next case</a:t>
            </a:r>
          </a:p>
          <a:p>
            <a:pPr>
              <a:spcBef>
                <a:spcPct val="75000"/>
              </a:spcBef>
            </a:pPr>
            <a:r>
              <a:rPr lang="en-US"/>
              <a:t>Sometimes this may be appropriate, but often we want to execute only the statements associated with one case</a:t>
            </a:r>
          </a:p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switch Statement</a:t>
            </a:r>
          </a:p>
        </p:txBody>
      </p:sp>
      <p:sp>
        <p:nvSpPr>
          <p:cNvPr id="109572" name="Text Box 4"/>
          <p:cNvSpPr txBox="1">
            <a:spLocks noChangeArrowheads="1"/>
          </p:cNvSpPr>
          <p:nvPr/>
        </p:nvSpPr>
        <p:spPr bwMode="auto">
          <a:xfrm>
            <a:off x="3200400" y="1905000"/>
            <a:ext cx="2470150" cy="3749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Courier New" pitchFamily="-65" charset="0"/>
              </a:rPr>
              <a:t>switch (option)</a:t>
            </a:r>
          </a:p>
          <a:p>
            <a:r>
              <a:rPr lang="en-US" sz="2000" b="1">
                <a:latin typeface="Courier New" pitchFamily="-65" charset="0"/>
              </a:rPr>
              <a:t>{</a:t>
            </a:r>
          </a:p>
          <a:p>
            <a:r>
              <a:rPr lang="en-US" sz="2000" b="1">
                <a:latin typeface="Courier New" pitchFamily="-65" charset="0"/>
              </a:rPr>
              <a:t>   case 'A':</a:t>
            </a:r>
          </a:p>
          <a:p>
            <a:r>
              <a:rPr lang="en-US" sz="2000" b="1">
                <a:latin typeface="Courier New" pitchFamily="-65" charset="0"/>
              </a:rPr>
              <a:t>      aCount++;</a:t>
            </a:r>
          </a:p>
          <a:p>
            <a:r>
              <a:rPr lang="en-US" sz="2000" b="1">
                <a:latin typeface="Courier New" pitchFamily="-65" charset="0"/>
              </a:rPr>
              <a:t>      break;</a:t>
            </a:r>
          </a:p>
          <a:p>
            <a:r>
              <a:rPr lang="en-US" sz="2000">
                <a:latin typeface="Courier New" pitchFamily="-65" charset="0"/>
              </a:rPr>
              <a:t>   </a:t>
            </a:r>
            <a:r>
              <a:rPr lang="en-US" sz="2000" b="1">
                <a:latin typeface="Courier New" pitchFamily="-65" charset="0"/>
              </a:rPr>
              <a:t>case 'B':</a:t>
            </a:r>
          </a:p>
          <a:p>
            <a:r>
              <a:rPr lang="en-US" sz="2000" b="1">
                <a:latin typeface="Courier New" pitchFamily="-65" charset="0"/>
              </a:rPr>
              <a:t>      bCount++;</a:t>
            </a:r>
          </a:p>
          <a:p>
            <a:r>
              <a:rPr lang="en-US" sz="2000" b="1">
                <a:latin typeface="Courier New" pitchFamily="-65" charset="0"/>
              </a:rPr>
              <a:t>      break;</a:t>
            </a:r>
          </a:p>
          <a:p>
            <a:r>
              <a:rPr lang="en-US" sz="2000" b="1">
                <a:latin typeface="Courier New" pitchFamily="-65" charset="0"/>
              </a:rPr>
              <a:t>   case 'C':</a:t>
            </a:r>
          </a:p>
          <a:p>
            <a:r>
              <a:rPr lang="en-US" sz="2000" b="1">
                <a:latin typeface="Courier New" pitchFamily="-65" charset="0"/>
              </a:rPr>
              <a:t>      cCount++;</a:t>
            </a:r>
          </a:p>
          <a:p>
            <a:r>
              <a:rPr lang="en-US" sz="2000" b="1">
                <a:latin typeface="Courier New" pitchFamily="-65" charset="0"/>
              </a:rPr>
              <a:t>      break;</a:t>
            </a:r>
          </a:p>
          <a:p>
            <a:r>
              <a:rPr lang="en-US" sz="2000" b="1">
                <a:latin typeface="Courier New" pitchFamily="-65" charset="0"/>
              </a:rPr>
              <a:t>}</a:t>
            </a:r>
          </a:p>
        </p:txBody>
      </p:sp>
      <p:sp>
        <p:nvSpPr>
          <p:cNvPr id="10957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990600" y="1219200"/>
            <a:ext cx="7924800" cy="609600"/>
          </a:xfrm>
          <a:noFill/>
          <a:ln/>
        </p:spPr>
        <p:txBody>
          <a:bodyPr/>
          <a:lstStyle/>
          <a:p>
            <a:r>
              <a:rPr lang="en-US"/>
              <a:t>An example of a switch statement: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2" grpId="0" autoUpdateAnimBg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switch Statement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>
              <a:spcBef>
                <a:spcPct val="75000"/>
              </a:spcBef>
            </a:pPr>
            <a:r>
              <a:rPr lang="en-US"/>
              <a:t>A </a:t>
            </a:r>
            <a:r>
              <a:rPr lang="en-US">
                <a:latin typeface="Courier New" pitchFamily="-65" charset="0"/>
              </a:rPr>
              <a:t>switch</a:t>
            </a:r>
            <a:r>
              <a:rPr lang="en-US"/>
              <a:t> statement can have an optional </a:t>
            </a:r>
            <a:r>
              <a:rPr lang="en-US" i="1"/>
              <a:t>default case</a:t>
            </a:r>
            <a:endParaRPr lang="en-US"/>
          </a:p>
          <a:p>
            <a:pPr>
              <a:spcBef>
                <a:spcPct val="75000"/>
              </a:spcBef>
            </a:pPr>
            <a:r>
              <a:rPr lang="en-US"/>
              <a:t>The default case has no associated value and simply uses the reserved word </a:t>
            </a:r>
            <a:r>
              <a:rPr lang="en-US">
                <a:latin typeface="Courier New" pitchFamily="-65" charset="0"/>
              </a:rPr>
              <a:t>default</a:t>
            </a:r>
            <a:endParaRPr lang="en-US"/>
          </a:p>
          <a:p>
            <a:pPr>
              <a:spcBef>
                <a:spcPct val="75000"/>
              </a:spcBef>
            </a:pPr>
            <a:r>
              <a:rPr lang="en-US"/>
              <a:t>If the default case is present, control will transfer to it if no other case value matches</a:t>
            </a:r>
          </a:p>
          <a:p>
            <a:pPr>
              <a:spcBef>
                <a:spcPct val="75000"/>
              </a:spcBef>
            </a:pPr>
            <a:r>
              <a:rPr lang="en-US"/>
              <a:t>If there is no default case, and no other value matches, control falls through to the statement after the switch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Flow of Control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143000"/>
            <a:ext cx="8001000" cy="5105400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ct val="50000"/>
              </a:spcBef>
            </a:pPr>
            <a:r>
              <a:rPr lang="en-US"/>
              <a:t>Unless specified otherwise, the order of statement execution through a method is linear: one statement after another in sequence</a:t>
            </a:r>
          </a:p>
          <a:p>
            <a:pPr>
              <a:spcBef>
                <a:spcPct val="70000"/>
              </a:spcBef>
            </a:pPr>
            <a:r>
              <a:rPr lang="en-US"/>
              <a:t>Some programming statements allow us to:</a:t>
            </a:r>
          </a:p>
          <a:p>
            <a:pPr lvl="1">
              <a:spcBef>
                <a:spcPct val="50000"/>
              </a:spcBef>
            </a:pPr>
            <a:r>
              <a:rPr lang="en-US"/>
              <a:t>decide whether or not to execute a particular statement</a:t>
            </a:r>
          </a:p>
          <a:p>
            <a:pPr lvl="1"/>
            <a:r>
              <a:rPr lang="en-US"/>
              <a:t>execute a statement over and over, repetitively</a:t>
            </a:r>
          </a:p>
          <a:p>
            <a:pPr>
              <a:spcBef>
                <a:spcPct val="70000"/>
              </a:spcBef>
            </a:pPr>
            <a:r>
              <a:rPr lang="en-US"/>
              <a:t>These decisions are based on </a:t>
            </a:r>
            <a:r>
              <a:rPr lang="en-US" i="1"/>
              <a:t>boolean expressions</a:t>
            </a:r>
            <a:r>
              <a:rPr lang="en-US"/>
              <a:t> (or </a:t>
            </a:r>
            <a:r>
              <a:rPr lang="en-US" i="1"/>
              <a:t>conditions</a:t>
            </a:r>
            <a:r>
              <a:rPr lang="en-US"/>
              <a:t>) that evaluate to true or false</a:t>
            </a:r>
          </a:p>
          <a:p>
            <a:pPr>
              <a:spcBef>
                <a:spcPct val="70000"/>
              </a:spcBef>
            </a:pPr>
            <a:r>
              <a:rPr lang="en-US"/>
              <a:t>The order of statement execution is called the </a:t>
            </a:r>
            <a:r>
              <a:rPr lang="en-US" i="1"/>
              <a:t>flow of control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switch Statement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>
              <a:spcBef>
                <a:spcPct val="75000"/>
              </a:spcBef>
            </a:pPr>
            <a:r>
              <a:rPr lang="en-US"/>
              <a:t>The expression of a </a:t>
            </a:r>
            <a:r>
              <a:rPr lang="en-US">
                <a:latin typeface="Courier New" pitchFamily="-65" charset="0"/>
              </a:rPr>
              <a:t>switch</a:t>
            </a:r>
            <a:r>
              <a:rPr lang="en-US"/>
              <a:t> statement must result in an </a:t>
            </a:r>
            <a:r>
              <a:rPr lang="en-US" i="1"/>
              <a:t>integral type</a:t>
            </a:r>
            <a:r>
              <a:rPr lang="en-US"/>
              <a:t>, meaning an integer (</a:t>
            </a:r>
            <a:r>
              <a:rPr lang="en-US">
                <a:latin typeface="Courier New" pitchFamily="-65" charset="0"/>
              </a:rPr>
              <a:t>byte</a:t>
            </a:r>
            <a:r>
              <a:rPr lang="en-US"/>
              <a:t>, </a:t>
            </a:r>
            <a:r>
              <a:rPr lang="en-US">
                <a:latin typeface="Courier New" pitchFamily="-65" charset="0"/>
              </a:rPr>
              <a:t>short</a:t>
            </a:r>
            <a:r>
              <a:rPr lang="en-US"/>
              <a:t>, </a:t>
            </a:r>
            <a:r>
              <a:rPr lang="en-US">
                <a:latin typeface="Courier New" pitchFamily="-65" charset="0"/>
              </a:rPr>
              <a:t>int</a:t>
            </a:r>
            <a:r>
              <a:rPr lang="en-US"/>
              <a:t>, </a:t>
            </a:r>
            <a:r>
              <a:rPr lang="en-US">
                <a:latin typeface="Courier New" pitchFamily="-65" charset="0"/>
              </a:rPr>
              <a:t>long</a:t>
            </a:r>
            <a:r>
              <a:rPr lang="en-US"/>
              <a:t>) or a </a:t>
            </a:r>
            <a:r>
              <a:rPr lang="en-US">
                <a:latin typeface="Courier New" pitchFamily="-65" charset="0"/>
              </a:rPr>
              <a:t>char</a:t>
            </a:r>
          </a:p>
          <a:p>
            <a:pPr>
              <a:spcBef>
                <a:spcPct val="75000"/>
              </a:spcBef>
            </a:pPr>
            <a:r>
              <a:rPr lang="en-US"/>
              <a:t>It cannot be a </a:t>
            </a:r>
            <a:r>
              <a:rPr lang="en-US">
                <a:latin typeface="Courier New" pitchFamily="-65" charset="0"/>
              </a:rPr>
              <a:t>boolean</a:t>
            </a:r>
            <a:r>
              <a:rPr lang="en-US"/>
              <a:t> value or a floating point value (</a:t>
            </a:r>
            <a:r>
              <a:rPr lang="en-US">
                <a:latin typeface="Courier New" pitchFamily="-65" charset="0"/>
              </a:rPr>
              <a:t>float</a:t>
            </a:r>
            <a:r>
              <a:rPr lang="en-US"/>
              <a:t> or </a:t>
            </a:r>
            <a:r>
              <a:rPr lang="en-US">
                <a:latin typeface="Courier New" pitchFamily="-65" charset="0"/>
              </a:rPr>
              <a:t>double</a:t>
            </a:r>
            <a:r>
              <a:rPr lang="en-US"/>
              <a:t>)</a:t>
            </a:r>
            <a:endParaRPr lang="en-US">
              <a:latin typeface="Courier New" pitchFamily="-65" charset="0"/>
            </a:endParaRPr>
          </a:p>
          <a:p>
            <a:pPr>
              <a:spcBef>
                <a:spcPct val="75000"/>
              </a:spcBef>
            </a:pPr>
            <a:r>
              <a:rPr lang="en-US"/>
              <a:t>The implicit boolean condition in a </a:t>
            </a:r>
            <a:r>
              <a:rPr lang="en-US">
                <a:latin typeface="Courier New" pitchFamily="-65" charset="0"/>
              </a:rPr>
              <a:t>switch</a:t>
            </a:r>
            <a:r>
              <a:rPr lang="en-US"/>
              <a:t> statement is equality</a:t>
            </a:r>
          </a:p>
          <a:p>
            <a:pPr>
              <a:spcBef>
                <a:spcPct val="75000"/>
              </a:spcBef>
            </a:pPr>
            <a:r>
              <a:rPr lang="en-US"/>
              <a:t>You cannot perform relational checks with a </a:t>
            </a:r>
            <a:r>
              <a:rPr lang="en-US">
                <a:latin typeface="Courier New" pitchFamily="-65" charset="0"/>
              </a:rPr>
              <a:t>switch</a:t>
            </a:r>
            <a:r>
              <a:rPr lang="en-US"/>
              <a:t> statement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GradeReport.java</a:t>
            </a:r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import java.util.Scanner;</a:t>
            </a:r>
          </a:p>
          <a:p>
            <a:pPr>
              <a:lnSpc>
                <a:spcPct val="80000"/>
              </a:lnSpc>
              <a:buFontTx/>
              <a:buNone/>
            </a:pPr>
            <a:endParaRPr sz="2000" noProof="1">
              <a:solidFill>
                <a:srgbClr val="0000FF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public class GradeRepor</a:t>
            </a:r>
            <a:r>
              <a:rPr lang="en-US" sz="2000" dirty="0" err="1">
                <a:solidFill>
                  <a:srgbClr val="0000FF"/>
                </a:solidFill>
              </a:rPr>
              <a:t>t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sz="2000" noProof="1">
                <a:solidFill>
                  <a:srgbClr val="0000FF"/>
                </a:solidFill>
              </a:rPr>
              <a:t>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>
                <a:solidFill>
                  <a:srgbClr val="0000FF"/>
                </a:solidFill>
              </a:rPr>
              <a:t>   </a:t>
            </a:r>
            <a:r>
              <a:rPr sz="2000" noProof="1">
                <a:solidFill>
                  <a:srgbClr val="0000FF"/>
                </a:solidFill>
              </a:rPr>
              <a:t>public static void main (</a:t>
            </a:r>
            <a:r>
              <a:rPr sz="2000" noProof="1">
                <a:solidFill>
                  <a:srgbClr val="008080"/>
                </a:solidFill>
              </a:rPr>
              <a:t>String[</a:t>
            </a:r>
            <a:r>
              <a:rPr lang="en-US" sz="2000" dirty="0">
                <a:solidFill>
                  <a:srgbClr val="008080"/>
                </a:solidFill>
              </a:rPr>
              <a:t> </a:t>
            </a:r>
            <a:r>
              <a:rPr sz="2000" noProof="1">
                <a:solidFill>
                  <a:srgbClr val="008080"/>
                </a:solidFill>
              </a:rPr>
              <a:t>] args)</a:t>
            </a:r>
            <a:r>
              <a:rPr lang="en-US" sz="2000" dirty="0">
                <a:solidFill>
                  <a:srgbClr val="008080"/>
                </a:solidFill>
              </a:rPr>
              <a:t>  </a:t>
            </a:r>
            <a:r>
              <a:rPr sz="2000" noProof="1">
                <a:solidFill>
                  <a:srgbClr val="008080"/>
                </a:solidFill>
              </a:rPr>
              <a:t> 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008080"/>
                </a:solidFill>
              </a:rPr>
              <a:t>      </a:t>
            </a:r>
            <a:r>
              <a:rPr sz="2000" noProof="1">
                <a:solidFill>
                  <a:srgbClr val="0000FF"/>
                </a:solidFill>
              </a:rPr>
              <a:t>int grade, category;</a:t>
            </a:r>
          </a:p>
          <a:p>
            <a:pPr>
              <a:lnSpc>
                <a:spcPct val="80000"/>
              </a:lnSpc>
              <a:buFontTx/>
              <a:buNone/>
            </a:pPr>
            <a:endParaRPr sz="2000" noProof="1">
              <a:solidFill>
                <a:srgbClr val="0000FF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Scanner scan = new Scanner (</a:t>
            </a:r>
            <a:r>
              <a:rPr sz="2000" noProof="1">
                <a:solidFill>
                  <a:srgbClr val="008080"/>
                </a:solidFill>
              </a:rPr>
              <a:t>System.in);</a:t>
            </a:r>
          </a:p>
          <a:p>
            <a:pPr>
              <a:lnSpc>
                <a:spcPct val="80000"/>
              </a:lnSpc>
              <a:buFontTx/>
              <a:buNone/>
            </a:pPr>
            <a:endParaRPr sz="2000" noProof="1">
              <a:solidFill>
                <a:srgbClr val="00808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008080"/>
                </a:solidFill>
              </a:rPr>
              <a:t>      System.out.print (</a:t>
            </a:r>
            <a:r>
              <a:rPr sz="2000" noProof="1">
                <a:solidFill>
                  <a:srgbClr val="800000"/>
                </a:solidFill>
              </a:rPr>
              <a:t>"Enter a numeric grade (0 to 100): ");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   grade = scan.nextInt();</a:t>
            </a:r>
          </a:p>
          <a:p>
            <a:pPr>
              <a:lnSpc>
                <a:spcPct val="80000"/>
              </a:lnSpc>
              <a:buFontTx/>
              <a:buNone/>
            </a:pPr>
            <a:endParaRPr sz="2000" noProof="1">
              <a:solidFill>
                <a:srgbClr val="80000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   category = grade / 10;</a:t>
            </a:r>
          </a:p>
          <a:p>
            <a:pPr>
              <a:lnSpc>
                <a:spcPct val="80000"/>
              </a:lnSpc>
              <a:buFontTx/>
              <a:buNone/>
            </a:pPr>
            <a:endParaRPr sz="2000" noProof="1">
              <a:solidFill>
                <a:srgbClr val="80000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   </a:t>
            </a:r>
            <a:r>
              <a:rPr sz="2000" noProof="1">
                <a:solidFill>
                  <a:srgbClr val="008080"/>
                </a:solidFill>
              </a:rPr>
              <a:t>System.out.print (</a:t>
            </a:r>
            <a:r>
              <a:rPr sz="2000" noProof="1">
                <a:solidFill>
                  <a:srgbClr val="800000"/>
                </a:solidFill>
              </a:rPr>
              <a:t>"That grade is ");</a:t>
            </a:r>
          </a:p>
          <a:p>
            <a:pPr>
              <a:lnSpc>
                <a:spcPct val="80000"/>
              </a:lnSpc>
              <a:buFontTx/>
              <a:buNone/>
            </a:pPr>
            <a:endParaRPr sz="2000" noProof="1">
              <a:solidFill>
                <a:srgbClr val="80000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   </a:t>
            </a:r>
            <a:endParaRPr lang="en-US" sz="2000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GradeReport.java</a:t>
            </a:r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switch (category)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{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case 10: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   </a:t>
            </a:r>
            <a:r>
              <a:rPr sz="2000" noProof="1">
                <a:solidFill>
                  <a:srgbClr val="008080"/>
                </a:solidFill>
              </a:rPr>
              <a:t>System.out.println (</a:t>
            </a:r>
            <a:r>
              <a:rPr sz="2000" noProof="1">
                <a:solidFill>
                  <a:srgbClr val="800000"/>
                </a:solidFill>
              </a:rPr>
              <a:t>"a perfect score. Well done.");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         </a:t>
            </a:r>
            <a:r>
              <a:rPr sz="2000" noProof="1">
                <a:solidFill>
                  <a:srgbClr val="0000FF"/>
                </a:solidFill>
              </a:rPr>
              <a:t>break;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case 9: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   </a:t>
            </a:r>
            <a:r>
              <a:rPr sz="2000" noProof="1">
                <a:solidFill>
                  <a:srgbClr val="008080"/>
                </a:solidFill>
              </a:rPr>
              <a:t>System.out.println (</a:t>
            </a:r>
            <a:r>
              <a:rPr sz="2000" noProof="1">
                <a:solidFill>
                  <a:srgbClr val="800000"/>
                </a:solidFill>
              </a:rPr>
              <a:t>"well above average. Excellent.");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         </a:t>
            </a:r>
            <a:r>
              <a:rPr sz="2000" noProof="1">
                <a:solidFill>
                  <a:srgbClr val="0000FF"/>
                </a:solidFill>
              </a:rPr>
              <a:t>break;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case 8: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   </a:t>
            </a:r>
            <a:r>
              <a:rPr sz="2000" noProof="1">
                <a:solidFill>
                  <a:srgbClr val="008080"/>
                </a:solidFill>
              </a:rPr>
              <a:t>System.out.println (</a:t>
            </a:r>
            <a:r>
              <a:rPr sz="2000" noProof="1">
                <a:solidFill>
                  <a:srgbClr val="800000"/>
                </a:solidFill>
              </a:rPr>
              <a:t>"above average. Nice job.");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         </a:t>
            </a:r>
            <a:r>
              <a:rPr sz="2000" noProof="1">
                <a:solidFill>
                  <a:srgbClr val="0000FF"/>
                </a:solidFill>
              </a:rPr>
              <a:t>break;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</a:t>
            </a:r>
            <a:endParaRPr lang="en-US" sz="2000" dirty="0"/>
          </a:p>
        </p:txBody>
      </p:sp>
    </p:spTree>
  </p:cSld>
  <p:clrMapOvr>
    <a:masterClrMapping/>
  </p:clrMapOvr>
  <p:transition/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GradeReport.java</a:t>
            </a:r>
          </a:p>
        </p:txBody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en-US" sz="2000" dirty="0">
                <a:solidFill>
                  <a:srgbClr val="0000FF"/>
                </a:solidFill>
              </a:rPr>
              <a:t>         </a:t>
            </a:r>
            <a:r>
              <a:rPr sz="2000" noProof="1">
                <a:solidFill>
                  <a:srgbClr val="0000FF"/>
                </a:solidFill>
              </a:rPr>
              <a:t>case 7: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   </a:t>
            </a:r>
            <a:r>
              <a:rPr sz="2000" noProof="1">
                <a:solidFill>
                  <a:srgbClr val="008080"/>
                </a:solidFill>
              </a:rPr>
              <a:t>System.out.println (</a:t>
            </a:r>
            <a:r>
              <a:rPr sz="2000" noProof="1">
                <a:solidFill>
                  <a:srgbClr val="800000"/>
                </a:solidFill>
              </a:rPr>
              <a:t>"average.");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         </a:t>
            </a:r>
            <a:r>
              <a:rPr sz="2000" noProof="1">
                <a:solidFill>
                  <a:srgbClr val="0000FF"/>
                </a:solidFill>
              </a:rPr>
              <a:t>break;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case 6: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sz="2000" noProof="1">
                <a:solidFill>
                  <a:srgbClr val="008080"/>
                </a:solidFill>
              </a:rPr>
              <a:t>System.out.println (</a:t>
            </a:r>
            <a:r>
              <a:rPr sz="2000" noProof="1">
                <a:solidFill>
                  <a:srgbClr val="800000"/>
                </a:solidFill>
              </a:rPr>
              <a:t>"below average. You should see the");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         </a:t>
            </a:r>
            <a:r>
              <a:rPr sz="2000" noProof="1">
                <a:solidFill>
                  <a:srgbClr val="008080"/>
                </a:solidFill>
              </a:rPr>
              <a:t>System.out.println (</a:t>
            </a:r>
            <a:r>
              <a:rPr sz="2000" noProof="1">
                <a:solidFill>
                  <a:srgbClr val="800000"/>
                </a:solidFill>
              </a:rPr>
              <a:t>"instructor to clarify the material "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                             + "presented in class.");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         </a:t>
            </a:r>
            <a:r>
              <a:rPr sz="2000" noProof="1">
                <a:solidFill>
                  <a:srgbClr val="0000FF"/>
                </a:solidFill>
              </a:rPr>
              <a:t>break;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default: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   </a:t>
            </a:r>
            <a:r>
              <a:rPr sz="2000" noProof="1">
                <a:solidFill>
                  <a:srgbClr val="008080"/>
                </a:solidFill>
              </a:rPr>
              <a:t>System.out.println (</a:t>
            </a:r>
            <a:r>
              <a:rPr sz="2000" noProof="1">
                <a:solidFill>
                  <a:srgbClr val="800000"/>
                </a:solidFill>
              </a:rPr>
              <a:t>"not passing.");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   }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}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}</a:t>
            </a:r>
            <a:endParaRPr lang="en-US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Comparing Data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70000"/>
              </a:spcBef>
            </a:pPr>
            <a:r>
              <a:rPr lang="en-US"/>
              <a:t>When comparing data using boolean expressions, it's important to understand the nuances of certain data types</a:t>
            </a:r>
          </a:p>
          <a:p>
            <a:pPr>
              <a:spcBef>
                <a:spcPct val="70000"/>
              </a:spcBef>
            </a:pPr>
            <a:r>
              <a:rPr lang="en-US"/>
              <a:t>Let's examine some key situations:</a:t>
            </a:r>
          </a:p>
          <a:p>
            <a:pPr lvl="1">
              <a:spcBef>
                <a:spcPct val="70000"/>
              </a:spcBef>
            </a:pPr>
            <a:r>
              <a:rPr lang="en-US"/>
              <a:t>Comparing floating point values for equality</a:t>
            </a:r>
          </a:p>
          <a:p>
            <a:pPr lvl="1"/>
            <a:r>
              <a:rPr lang="en-US"/>
              <a:t>Comparing characters</a:t>
            </a:r>
          </a:p>
          <a:p>
            <a:pPr lvl="1"/>
            <a:r>
              <a:rPr lang="en-US"/>
              <a:t>Comparing strings (alphabetical order)</a:t>
            </a:r>
          </a:p>
          <a:p>
            <a:pPr lvl="1"/>
            <a:r>
              <a:rPr lang="en-US"/>
              <a:t>Comparing object vs. comparing object references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Comparing Float Values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spcBef>
                <a:spcPct val="70000"/>
              </a:spcBef>
            </a:pPr>
            <a:r>
              <a:rPr lang="en-US"/>
              <a:t>You should rarely use the equality operator (</a:t>
            </a:r>
            <a:r>
              <a:rPr lang="en-US">
                <a:latin typeface="Courier New" pitchFamily="-65" charset="0"/>
              </a:rPr>
              <a:t>==</a:t>
            </a:r>
            <a:r>
              <a:rPr lang="en-US"/>
              <a:t>) when comparing two floating point values (</a:t>
            </a:r>
            <a:r>
              <a:rPr lang="en-US">
                <a:latin typeface="Courier New" pitchFamily="-65" charset="0"/>
              </a:rPr>
              <a:t>float</a:t>
            </a:r>
            <a:r>
              <a:rPr lang="en-US"/>
              <a:t> or </a:t>
            </a:r>
            <a:r>
              <a:rPr lang="en-US">
                <a:latin typeface="Courier New" pitchFamily="-65" charset="0"/>
              </a:rPr>
              <a:t>double</a:t>
            </a:r>
            <a:r>
              <a:rPr lang="en-US"/>
              <a:t>)</a:t>
            </a:r>
          </a:p>
          <a:p>
            <a:pPr>
              <a:spcBef>
                <a:spcPct val="70000"/>
              </a:spcBef>
            </a:pPr>
            <a:r>
              <a:rPr lang="en-US"/>
              <a:t>Two floating point values are equal only if their underlying binary representations match exactly</a:t>
            </a:r>
          </a:p>
          <a:p>
            <a:pPr>
              <a:spcBef>
                <a:spcPct val="70000"/>
              </a:spcBef>
            </a:pPr>
            <a:r>
              <a:rPr lang="en-US"/>
              <a:t>Computations often result in slight differences that may be irrelevant</a:t>
            </a:r>
          </a:p>
          <a:p>
            <a:pPr>
              <a:spcBef>
                <a:spcPct val="70000"/>
              </a:spcBef>
            </a:pPr>
            <a:r>
              <a:rPr lang="en-US"/>
              <a:t>In many situations, you might consider two floating point numbers to be "close enough" even if they aren't exactly equal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Comparing Float Values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219200"/>
            <a:ext cx="7924800" cy="990600"/>
          </a:xfrm>
        </p:spPr>
        <p:txBody>
          <a:bodyPr/>
          <a:lstStyle/>
          <a:p>
            <a:r>
              <a:rPr lang="en-US"/>
              <a:t>To determine the equality of two floats, you may want to use the following technique:</a:t>
            </a:r>
          </a:p>
        </p:txBody>
      </p:sp>
      <p:sp>
        <p:nvSpPr>
          <p:cNvPr id="111620" name="Text Box 4"/>
          <p:cNvSpPr txBox="1">
            <a:spLocks noChangeArrowheads="1"/>
          </p:cNvSpPr>
          <p:nvPr/>
        </p:nvSpPr>
        <p:spPr bwMode="auto">
          <a:xfrm>
            <a:off x="1447800" y="2362200"/>
            <a:ext cx="6889750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Courier New" pitchFamily="-65" charset="0"/>
              </a:rPr>
              <a:t>if (Math.abs(f1 - f2) &lt; TOLERANCE)</a:t>
            </a:r>
          </a:p>
          <a:p>
            <a:r>
              <a:rPr lang="en-US" sz="2000" b="1">
                <a:latin typeface="Courier New" pitchFamily="-65" charset="0"/>
              </a:rPr>
              <a:t>   System.out.println ("Essentially equal");</a:t>
            </a:r>
            <a:endParaRPr lang="en-US">
              <a:latin typeface="Times New Roman" pitchFamily="-65" charset="0"/>
            </a:endParaRPr>
          </a:p>
        </p:txBody>
      </p:sp>
      <p:sp>
        <p:nvSpPr>
          <p:cNvPr id="111621" name="Rectangle 5"/>
          <p:cNvSpPr>
            <a:spLocks noChangeArrowheads="1"/>
          </p:cNvSpPr>
          <p:nvPr/>
        </p:nvSpPr>
        <p:spPr bwMode="auto">
          <a:xfrm>
            <a:off x="1066800" y="3429000"/>
            <a:ext cx="79248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 eaLnBrk="1" hangingPunct="1">
              <a:spcBef>
                <a:spcPct val="70000"/>
              </a:spcBef>
              <a:buFontTx/>
              <a:buChar char="•"/>
            </a:pPr>
            <a:r>
              <a:rPr lang="en-US" b="1">
                <a:latin typeface="Arial" pitchFamily="-65" charset="0"/>
              </a:rPr>
              <a:t>If the difference between the two floating point values is less than the tolerance, they are considered to be equal</a:t>
            </a:r>
          </a:p>
          <a:p>
            <a:pPr marL="342900" indent="-342900" eaLnBrk="1" hangingPunct="1">
              <a:spcBef>
                <a:spcPct val="70000"/>
              </a:spcBef>
              <a:buFontTx/>
              <a:buChar char="•"/>
            </a:pPr>
            <a:r>
              <a:rPr lang="en-US" b="1">
                <a:latin typeface="Arial" pitchFamily="-65" charset="0"/>
              </a:rPr>
              <a:t>The tolerance could be set to any appropriate level, such as 0.000001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116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116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20" grpId="0" autoUpdateAnimBg="0"/>
      <p:bldP spid="111621" grpId="0" build="p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Comparing Characters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219200"/>
            <a:ext cx="7924800" cy="4572000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ct val="50000"/>
              </a:spcBef>
            </a:pPr>
            <a:r>
              <a:rPr lang="en-US"/>
              <a:t>As we've discussed, Java character data is based on the Unicode character set</a:t>
            </a:r>
          </a:p>
          <a:p>
            <a:pPr>
              <a:spcBef>
                <a:spcPct val="50000"/>
              </a:spcBef>
            </a:pPr>
            <a:r>
              <a:rPr lang="en-US"/>
              <a:t>Unicode establishes a particular numeric value for each character, and therefore an ordering</a:t>
            </a:r>
          </a:p>
          <a:p>
            <a:pPr>
              <a:spcBef>
                <a:spcPct val="50000"/>
              </a:spcBef>
            </a:pPr>
            <a:r>
              <a:rPr lang="en-US"/>
              <a:t>We can use relational operators on character data based on this ordering</a:t>
            </a:r>
            <a:endParaRPr lang="en-US" i="1"/>
          </a:p>
          <a:p>
            <a:pPr>
              <a:spcBef>
                <a:spcPct val="50000"/>
              </a:spcBef>
            </a:pPr>
            <a:r>
              <a:rPr lang="en-US"/>
              <a:t>For example, the character </a:t>
            </a:r>
            <a:r>
              <a:rPr lang="en-US">
                <a:latin typeface="Courier New" pitchFamily="-65" charset="0"/>
              </a:rPr>
              <a:t>'+'</a:t>
            </a:r>
            <a:r>
              <a:rPr lang="en-US"/>
              <a:t> is less than the character '</a:t>
            </a:r>
            <a:r>
              <a:rPr lang="en-US">
                <a:latin typeface="Courier New" pitchFamily="-65" charset="0"/>
              </a:rPr>
              <a:t>J'</a:t>
            </a:r>
            <a:r>
              <a:rPr lang="en-US"/>
              <a:t> because it comes before it in the Unicode character set</a:t>
            </a:r>
          </a:p>
          <a:p>
            <a:pPr>
              <a:spcBef>
                <a:spcPct val="50000"/>
              </a:spcBef>
            </a:pPr>
            <a:r>
              <a:rPr lang="en-US"/>
              <a:t>Appendix C provides an overview of Unicode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Comparing Strings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143000"/>
            <a:ext cx="7924800" cy="3048000"/>
          </a:xfrm>
        </p:spPr>
        <p:txBody>
          <a:bodyPr>
            <a:normAutofit fontScale="92500"/>
          </a:bodyPr>
          <a:lstStyle/>
          <a:p>
            <a:pPr>
              <a:spcBef>
                <a:spcPct val="75000"/>
              </a:spcBef>
            </a:pPr>
            <a:r>
              <a:rPr lang="en-US"/>
              <a:t>Remember that in Java a character string is an object</a:t>
            </a:r>
          </a:p>
          <a:p>
            <a:pPr>
              <a:spcBef>
                <a:spcPct val="75000"/>
              </a:spcBef>
            </a:pPr>
            <a:r>
              <a:rPr lang="en-US"/>
              <a:t>The </a:t>
            </a:r>
            <a:r>
              <a:rPr lang="en-US">
                <a:latin typeface="Courier New" pitchFamily="-65" charset="0"/>
              </a:rPr>
              <a:t>equals</a:t>
            </a:r>
            <a:r>
              <a:rPr lang="en-US"/>
              <a:t> method can be called with strings to determine if two strings contain exactly the same characters in the same order</a:t>
            </a:r>
          </a:p>
          <a:p>
            <a:pPr>
              <a:spcBef>
                <a:spcPct val="75000"/>
              </a:spcBef>
            </a:pPr>
            <a:r>
              <a:rPr lang="en-US"/>
              <a:t>The </a:t>
            </a:r>
            <a:r>
              <a:rPr lang="en-US">
                <a:latin typeface="Courier New" pitchFamily="-65" charset="0"/>
              </a:rPr>
              <a:t>equals</a:t>
            </a:r>
            <a:r>
              <a:rPr lang="en-US"/>
              <a:t> method returns a boolean result</a:t>
            </a:r>
          </a:p>
        </p:txBody>
      </p:sp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2057400" y="4343400"/>
            <a:ext cx="5670550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Courier New" pitchFamily="-65" charset="0"/>
              </a:rPr>
              <a:t>if (name1.equals(name2))</a:t>
            </a:r>
          </a:p>
          <a:p>
            <a:r>
              <a:rPr lang="en-US" sz="2000" b="1">
                <a:latin typeface="Courier New" pitchFamily="-65" charset="0"/>
              </a:rPr>
              <a:t>   System.out.println ("Same name");</a:t>
            </a:r>
            <a:endParaRPr lang="en-US">
              <a:latin typeface="Times New Roman" pitchFamily="-65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4" grpId="0" autoUpdateAnimBg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Comparing Strings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>
              <a:spcBef>
                <a:spcPct val="75000"/>
              </a:spcBef>
            </a:pPr>
            <a:r>
              <a:rPr lang="en-US"/>
              <a:t>We cannot use the relational operators to compare strings</a:t>
            </a:r>
          </a:p>
          <a:p>
            <a:pPr>
              <a:spcBef>
                <a:spcPct val="75000"/>
              </a:spcBef>
            </a:pPr>
            <a:r>
              <a:rPr lang="en-US"/>
              <a:t>The </a:t>
            </a:r>
            <a:r>
              <a:rPr lang="en-US">
                <a:latin typeface="Courier New" pitchFamily="-65" charset="0"/>
              </a:rPr>
              <a:t>String</a:t>
            </a:r>
            <a:r>
              <a:rPr lang="en-US"/>
              <a:t> class contains a method called </a:t>
            </a:r>
            <a:r>
              <a:rPr lang="en-US">
                <a:latin typeface="Courier New" pitchFamily="-65" charset="0"/>
              </a:rPr>
              <a:t>compareTo</a:t>
            </a:r>
            <a:r>
              <a:rPr lang="en-US"/>
              <a:t> to determine if one string comes before another</a:t>
            </a:r>
          </a:p>
          <a:p>
            <a:pPr>
              <a:spcBef>
                <a:spcPct val="75000"/>
              </a:spcBef>
            </a:pPr>
            <a:r>
              <a:rPr lang="en-US"/>
              <a:t>A call to </a:t>
            </a:r>
            <a:r>
              <a:rPr lang="en-US">
                <a:latin typeface="Courier New" pitchFamily="-65" charset="0"/>
              </a:rPr>
              <a:t>name1.compareTo(name2)</a:t>
            </a:r>
          </a:p>
          <a:p>
            <a:pPr lvl="1">
              <a:spcBef>
                <a:spcPct val="75000"/>
              </a:spcBef>
            </a:pPr>
            <a:r>
              <a:rPr lang="en-US"/>
              <a:t>returns zero if </a:t>
            </a:r>
            <a:r>
              <a:rPr lang="en-US">
                <a:latin typeface="Courier New" pitchFamily="-65" charset="0"/>
              </a:rPr>
              <a:t>name1</a:t>
            </a:r>
            <a:r>
              <a:rPr lang="en-US"/>
              <a:t> and </a:t>
            </a:r>
            <a:r>
              <a:rPr lang="en-US">
                <a:latin typeface="Courier New" pitchFamily="-65" charset="0"/>
              </a:rPr>
              <a:t>name2</a:t>
            </a:r>
            <a:r>
              <a:rPr lang="en-US"/>
              <a:t> are equal (contain the same characters)</a:t>
            </a:r>
          </a:p>
          <a:p>
            <a:pPr lvl="1">
              <a:spcBef>
                <a:spcPct val="75000"/>
              </a:spcBef>
            </a:pPr>
            <a:r>
              <a:rPr lang="en-US"/>
              <a:t>returns a negative value if </a:t>
            </a:r>
            <a:r>
              <a:rPr lang="en-US">
                <a:latin typeface="Courier New" pitchFamily="-65" charset="0"/>
              </a:rPr>
              <a:t>name1</a:t>
            </a:r>
            <a:r>
              <a:rPr lang="en-US"/>
              <a:t> is less than </a:t>
            </a:r>
            <a:r>
              <a:rPr lang="en-US">
                <a:latin typeface="Courier New" pitchFamily="-65" charset="0"/>
              </a:rPr>
              <a:t>name2</a:t>
            </a:r>
          </a:p>
          <a:p>
            <a:pPr lvl="1">
              <a:spcBef>
                <a:spcPct val="75000"/>
              </a:spcBef>
            </a:pPr>
            <a:r>
              <a:rPr lang="en-US"/>
              <a:t>returns a positive value if </a:t>
            </a:r>
            <a:r>
              <a:rPr lang="en-US">
                <a:latin typeface="Courier New" pitchFamily="-65" charset="0"/>
              </a:rPr>
              <a:t>name1</a:t>
            </a:r>
            <a:r>
              <a:rPr lang="en-US"/>
              <a:t> is greater than </a:t>
            </a:r>
            <a:r>
              <a:rPr lang="en-US">
                <a:latin typeface="Courier New" pitchFamily="-65" charset="0"/>
              </a:rPr>
              <a:t>name2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Conditional Statements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219200"/>
            <a:ext cx="7696200" cy="4905375"/>
          </a:xfrm>
        </p:spPr>
        <p:txBody>
          <a:bodyPr>
            <a:normAutofit fontScale="92500"/>
          </a:bodyPr>
          <a:lstStyle/>
          <a:p>
            <a:pPr>
              <a:spcBef>
                <a:spcPct val="75000"/>
              </a:spcBef>
            </a:pPr>
            <a:r>
              <a:rPr lang="en-US"/>
              <a:t>A </a:t>
            </a:r>
            <a:r>
              <a:rPr lang="en-US" i="1"/>
              <a:t>conditional statement</a:t>
            </a:r>
            <a:r>
              <a:rPr lang="en-US"/>
              <a:t> lets us choose which statement will be executed next</a:t>
            </a:r>
          </a:p>
          <a:p>
            <a:pPr>
              <a:spcBef>
                <a:spcPct val="75000"/>
              </a:spcBef>
            </a:pPr>
            <a:r>
              <a:rPr lang="en-US"/>
              <a:t>Therefore they are sometimes called </a:t>
            </a:r>
            <a:r>
              <a:rPr lang="en-US" i="1"/>
              <a:t>selection statements</a:t>
            </a:r>
          </a:p>
          <a:p>
            <a:pPr>
              <a:spcBef>
                <a:spcPct val="75000"/>
              </a:spcBef>
            </a:pPr>
            <a:r>
              <a:rPr lang="en-US"/>
              <a:t>Conditional statements give us the power to make basic decisions</a:t>
            </a:r>
          </a:p>
          <a:p>
            <a:pPr>
              <a:spcBef>
                <a:spcPct val="75000"/>
              </a:spcBef>
            </a:pPr>
            <a:r>
              <a:rPr lang="en-US"/>
              <a:t>The Java conditional statements are the:</a:t>
            </a:r>
          </a:p>
          <a:p>
            <a:pPr lvl="1">
              <a:spcBef>
                <a:spcPct val="70000"/>
              </a:spcBef>
            </a:pPr>
            <a:r>
              <a:rPr lang="en-US" i="1"/>
              <a:t>if statement</a:t>
            </a:r>
            <a:endParaRPr lang="en-US"/>
          </a:p>
          <a:p>
            <a:pPr lvl="1"/>
            <a:r>
              <a:rPr lang="en-US" i="1"/>
              <a:t>if-else statement</a:t>
            </a:r>
            <a:endParaRPr lang="en-US"/>
          </a:p>
          <a:p>
            <a:pPr lvl="1"/>
            <a:r>
              <a:rPr lang="en-US" i="1"/>
              <a:t>switch statement</a:t>
            </a:r>
            <a:endParaRPr lang="en-US"/>
          </a:p>
        </p:txBody>
      </p:sp>
    </p:spTree>
  </p:cSld>
  <p:clrMapOvr>
    <a:masterClrMapping/>
  </p:clrMapOvr>
  <p:transition/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Comparing Strings</a:t>
            </a:r>
          </a:p>
        </p:txBody>
      </p:sp>
      <p:sp>
        <p:nvSpPr>
          <p:cNvPr id="115716" name="Text Box 4"/>
          <p:cNvSpPr txBox="1">
            <a:spLocks noChangeArrowheads="1"/>
          </p:cNvSpPr>
          <p:nvPr/>
        </p:nvSpPr>
        <p:spPr bwMode="auto">
          <a:xfrm>
            <a:off x="1219200" y="1371600"/>
            <a:ext cx="7651750" cy="2225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Courier New" pitchFamily="-65" charset="0"/>
              </a:rPr>
              <a:t>if (name1.compareTo(name2) &lt; 0)</a:t>
            </a:r>
          </a:p>
          <a:p>
            <a:r>
              <a:rPr lang="en-US" sz="2000" b="1">
                <a:latin typeface="Courier New" pitchFamily="-65" charset="0"/>
              </a:rPr>
              <a:t>   System.out.println (name1 + "comes first");</a:t>
            </a:r>
          </a:p>
          <a:p>
            <a:r>
              <a:rPr lang="en-US" sz="2000" b="1">
                <a:latin typeface="Courier New" pitchFamily="-65" charset="0"/>
              </a:rPr>
              <a:t>else</a:t>
            </a:r>
          </a:p>
          <a:p>
            <a:r>
              <a:rPr lang="en-US" sz="2000" b="1">
                <a:latin typeface="Courier New" pitchFamily="-65" charset="0"/>
              </a:rPr>
              <a:t>   if (name1.compareTo(name2) == 0)</a:t>
            </a:r>
          </a:p>
          <a:p>
            <a:r>
              <a:rPr lang="en-US" sz="2000" b="1">
                <a:latin typeface="Courier New" pitchFamily="-65" charset="0"/>
              </a:rPr>
              <a:t>      System.out.println ("Same name");</a:t>
            </a:r>
          </a:p>
          <a:p>
            <a:r>
              <a:rPr lang="en-US" sz="2000" b="1">
                <a:latin typeface="Courier New" pitchFamily="-65" charset="0"/>
              </a:rPr>
              <a:t>   else</a:t>
            </a:r>
          </a:p>
          <a:p>
            <a:r>
              <a:rPr lang="en-US" sz="2000" b="1">
                <a:latin typeface="Courier New" pitchFamily="-65" charset="0"/>
              </a:rPr>
              <a:t>      System.out.println (name2 + "comes first");</a:t>
            </a:r>
            <a:endParaRPr lang="en-US">
              <a:latin typeface="Times New Roman" pitchFamily="-65" charset="0"/>
            </a:endParaRPr>
          </a:p>
        </p:txBody>
      </p:sp>
      <p:sp>
        <p:nvSpPr>
          <p:cNvPr id="115717" name="Rectangle 5"/>
          <p:cNvSpPr>
            <a:spLocks noChangeArrowheads="1"/>
          </p:cNvSpPr>
          <p:nvPr/>
        </p:nvSpPr>
        <p:spPr bwMode="auto">
          <a:xfrm>
            <a:off x="1066800" y="4114800"/>
            <a:ext cx="7924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 eaLnBrk="1" hangingPunct="1">
              <a:spcBef>
                <a:spcPct val="75000"/>
              </a:spcBef>
              <a:buFontTx/>
              <a:buChar char="•"/>
            </a:pPr>
            <a:r>
              <a:rPr lang="en-US" b="1">
                <a:latin typeface="Arial" pitchFamily="-65" charset="0"/>
              </a:rPr>
              <a:t>Because comparing characters and strings is based on a character set, it is called a </a:t>
            </a:r>
            <a:r>
              <a:rPr lang="en-US" b="1" i="1">
                <a:latin typeface="Arial" pitchFamily="-65" charset="0"/>
              </a:rPr>
              <a:t>lexicographic ordering</a:t>
            </a:r>
            <a:endParaRPr lang="en-US" b="1">
              <a:latin typeface="Arial" pitchFamily="-65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15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6" grpId="0" autoUpdateAnimBg="0"/>
      <p:bldP spid="115717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Lexicographic Ordering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143000"/>
            <a:ext cx="7848600" cy="4905375"/>
          </a:xfrm>
        </p:spPr>
        <p:txBody>
          <a:bodyPr>
            <a:normAutofit fontScale="92500"/>
          </a:bodyPr>
          <a:lstStyle/>
          <a:p>
            <a:pPr>
              <a:spcBef>
                <a:spcPct val="75000"/>
              </a:spcBef>
            </a:pPr>
            <a:r>
              <a:rPr lang="en-US"/>
              <a:t>Lexicographic ordering is not strictly alphabetical when uppercase and lowercase characters are mixed</a:t>
            </a:r>
          </a:p>
          <a:p>
            <a:pPr>
              <a:spcBef>
                <a:spcPct val="75000"/>
              </a:spcBef>
            </a:pPr>
            <a:r>
              <a:rPr lang="en-US"/>
              <a:t>For example, the string </a:t>
            </a:r>
            <a:r>
              <a:rPr lang="en-US">
                <a:latin typeface="Courier New" pitchFamily="-65" charset="0"/>
              </a:rPr>
              <a:t>"Great"</a:t>
            </a:r>
            <a:r>
              <a:rPr lang="en-US"/>
              <a:t> comes before the string </a:t>
            </a:r>
            <a:r>
              <a:rPr lang="en-US">
                <a:latin typeface="Courier New" pitchFamily="-65" charset="0"/>
              </a:rPr>
              <a:t>"fantastic"</a:t>
            </a:r>
            <a:r>
              <a:rPr lang="en-US"/>
              <a:t> because all of the uppercase letters come before all of the lowercase letters in Unicode</a:t>
            </a:r>
          </a:p>
          <a:p>
            <a:pPr>
              <a:spcBef>
                <a:spcPct val="75000"/>
              </a:spcBef>
            </a:pPr>
            <a:r>
              <a:rPr lang="en-US"/>
              <a:t>Also, short strings come before longer strings with the same prefix (lexicographically)</a:t>
            </a:r>
          </a:p>
          <a:p>
            <a:pPr>
              <a:spcBef>
                <a:spcPct val="75000"/>
              </a:spcBef>
            </a:pPr>
            <a:r>
              <a:rPr lang="en-US"/>
              <a:t>Therefore </a:t>
            </a:r>
            <a:r>
              <a:rPr lang="en-US">
                <a:latin typeface="Courier New" pitchFamily="-65" charset="0"/>
              </a:rPr>
              <a:t>"book"</a:t>
            </a:r>
            <a:r>
              <a:rPr lang="en-US"/>
              <a:t> comes before </a:t>
            </a:r>
            <a:r>
              <a:rPr lang="en-US">
                <a:latin typeface="Courier New" pitchFamily="-65" charset="0"/>
              </a:rPr>
              <a:t>"bookcase"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Comparing Objects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>
              <a:spcBef>
                <a:spcPct val="80000"/>
              </a:spcBef>
            </a:pPr>
            <a:r>
              <a:rPr lang="en-US"/>
              <a:t>The == operator can be applied to objects – it returns true if the two references are aliases of each other</a:t>
            </a:r>
          </a:p>
          <a:p>
            <a:pPr>
              <a:spcBef>
                <a:spcPct val="80000"/>
              </a:spcBef>
            </a:pPr>
            <a:r>
              <a:rPr lang="en-US"/>
              <a:t>The </a:t>
            </a:r>
            <a:r>
              <a:rPr lang="en-US">
                <a:latin typeface="Courier New" pitchFamily="-65" charset="0"/>
              </a:rPr>
              <a:t>equals</a:t>
            </a:r>
            <a:r>
              <a:rPr lang="en-US"/>
              <a:t> method is defined for all objects, but unless we redefine it when we write a class, it has the same semantics as the == operator</a:t>
            </a:r>
          </a:p>
          <a:p>
            <a:pPr>
              <a:spcBef>
                <a:spcPct val="80000"/>
              </a:spcBef>
            </a:pPr>
            <a:r>
              <a:rPr lang="en-US"/>
              <a:t>It has been redefined in the </a:t>
            </a:r>
            <a:r>
              <a:rPr lang="en-US">
                <a:latin typeface="Courier New" pitchFamily="-65" charset="0"/>
              </a:rPr>
              <a:t>String</a:t>
            </a:r>
            <a:r>
              <a:rPr lang="en-US"/>
              <a:t> class to compare the characters in the two strings</a:t>
            </a:r>
          </a:p>
          <a:p>
            <a:pPr>
              <a:spcBef>
                <a:spcPct val="80000"/>
              </a:spcBef>
            </a:pPr>
            <a:r>
              <a:rPr lang="en-US"/>
              <a:t>When you write a class, you can redefine the </a:t>
            </a:r>
            <a:r>
              <a:rPr lang="en-US">
                <a:latin typeface="Courier New" pitchFamily="-65" charset="0"/>
              </a:rPr>
              <a:t>equals</a:t>
            </a:r>
            <a:r>
              <a:rPr lang="en-US"/>
              <a:t> method to return true under whatever conditions are appropriate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Repetition Statements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50000"/>
              </a:spcBef>
            </a:pPr>
            <a:r>
              <a:rPr lang="en-US"/>
              <a:t>Java has three kinds of repetition statements:</a:t>
            </a:r>
          </a:p>
          <a:p>
            <a:pPr lvl="1">
              <a:spcBef>
                <a:spcPct val="50000"/>
              </a:spcBef>
            </a:pPr>
            <a:r>
              <a:rPr lang="en-US"/>
              <a:t>the </a:t>
            </a:r>
            <a:r>
              <a:rPr lang="en-US" i="1"/>
              <a:t>while loop</a:t>
            </a:r>
            <a:endParaRPr lang="en-US"/>
          </a:p>
          <a:p>
            <a:pPr lvl="1"/>
            <a:r>
              <a:rPr lang="en-US"/>
              <a:t>the </a:t>
            </a:r>
            <a:r>
              <a:rPr lang="en-US" i="1"/>
              <a:t>do loop</a:t>
            </a:r>
            <a:endParaRPr lang="en-US"/>
          </a:p>
          <a:p>
            <a:pPr lvl="1"/>
            <a:r>
              <a:rPr lang="en-US"/>
              <a:t>the </a:t>
            </a:r>
            <a:r>
              <a:rPr lang="en-US" i="1"/>
              <a:t>for loop</a:t>
            </a:r>
          </a:p>
          <a:p>
            <a:pPr>
              <a:spcBef>
                <a:spcPct val="50000"/>
              </a:spcBef>
            </a:pPr>
            <a:r>
              <a:rPr lang="en-US"/>
              <a:t>The programmer should choose the right kind of loop for the situation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The while Statement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219200"/>
            <a:ext cx="7924800" cy="798513"/>
          </a:xfrm>
          <a:noFill/>
          <a:ln/>
        </p:spPr>
        <p:txBody>
          <a:bodyPr lIns="92075" tIns="46038" rIns="92075" bIns="46038"/>
          <a:lstStyle/>
          <a:p>
            <a:pPr>
              <a:lnSpc>
                <a:spcPct val="90000"/>
              </a:lnSpc>
            </a:pPr>
            <a:r>
              <a:rPr lang="en-US"/>
              <a:t>A </a:t>
            </a:r>
            <a:r>
              <a:rPr lang="en-US" i="1"/>
              <a:t>while statement</a:t>
            </a:r>
            <a:r>
              <a:rPr lang="en-US"/>
              <a:t> has the following syntax:</a:t>
            </a:r>
          </a:p>
          <a:p>
            <a:pPr>
              <a:lnSpc>
                <a:spcPct val="90000"/>
              </a:lnSpc>
            </a:pPr>
            <a:endParaRPr lang="en-US" sz="2000"/>
          </a:p>
        </p:txBody>
      </p:sp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3046413" y="1997075"/>
            <a:ext cx="3659187" cy="8223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b="1">
                <a:latin typeface="Courier New" pitchFamily="-65" charset="0"/>
              </a:rPr>
              <a:t>while ( </a:t>
            </a:r>
            <a:r>
              <a:rPr lang="en-US" b="1" i="1">
                <a:solidFill>
                  <a:schemeClr val="hlink"/>
                </a:solidFill>
                <a:latin typeface="Courier New" pitchFamily="-65" charset="0"/>
              </a:rPr>
              <a:t>condition</a:t>
            </a:r>
            <a:r>
              <a:rPr lang="en-US" b="1">
                <a:latin typeface="Courier New" pitchFamily="-65" charset="0"/>
              </a:rPr>
              <a:t> )</a:t>
            </a:r>
          </a:p>
          <a:p>
            <a:r>
              <a:rPr lang="en-US" b="1">
                <a:latin typeface="Courier New" pitchFamily="-65" charset="0"/>
              </a:rPr>
              <a:t>   </a:t>
            </a:r>
            <a:r>
              <a:rPr lang="en-US" b="1" i="1">
                <a:solidFill>
                  <a:schemeClr val="hlink"/>
                </a:solidFill>
                <a:latin typeface="Courier New" pitchFamily="-65" charset="0"/>
              </a:rPr>
              <a:t>statement</a:t>
            </a:r>
            <a:r>
              <a:rPr lang="en-US" b="1">
                <a:latin typeface="Courier New" pitchFamily="-65" charset="0"/>
              </a:rPr>
              <a:t>;</a:t>
            </a:r>
            <a:endParaRPr lang="en-US" sz="2000" b="1">
              <a:latin typeface="Courier New" pitchFamily="-65" charset="0"/>
            </a:endParaRPr>
          </a:p>
        </p:txBody>
      </p:sp>
      <p:sp>
        <p:nvSpPr>
          <p:cNvPr id="57356" name="Rectangle 12"/>
          <p:cNvSpPr>
            <a:spLocks noChangeArrowheads="1"/>
          </p:cNvSpPr>
          <p:nvPr/>
        </p:nvSpPr>
        <p:spPr bwMode="auto">
          <a:xfrm>
            <a:off x="990600" y="3124200"/>
            <a:ext cx="79248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342900" indent="-342900" eaLnBrk="1" hangingPunct="1">
              <a:spcBef>
                <a:spcPct val="70000"/>
              </a:spcBef>
              <a:buFontTx/>
              <a:buChar char="•"/>
            </a:pPr>
            <a:r>
              <a:rPr lang="en-US" b="1">
                <a:latin typeface="Arial" pitchFamily="-65" charset="0"/>
              </a:rPr>
              <a:t>The statement is executed repeatedly until the condition becomes false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73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8" grpId="0" autoUpdateAnimBg="0"/>
      <p:bldP spid="57356" grpId="0" build="p" bldLvl="2" autoUpdateAnimBg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Logic of a while Loop</a:t>
            </a:r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3768725" y="3124200"/>
            <a:ext cx="1600200" cy="1295400"/>
            <a:chOff x="2112" y="1968"/>
            <a:chExt cx="1008" cy="816"/>
          </a:xfrm>
        </p:grpSpPr>
        <p:grpSp>
          <p:nvGrpSpPr>
            <p:cNvPr id="3" name="Group 19"/>
            <p:cNvGrpSpPr>
              <a:grpSpLocks/>
            </p:cNvGrpSpPr>
            <p:nvPr/>
          </p:nvGrpSpPr>
          <p:grpSpPr bwMode="auto">
            <a:xfrm>
              <a:off x="2112" y="2544"/>
              <a:ext cx="1008" cy="240"/>
              <a:chOff x="2112" y="2544"/>
              <a:chExt cx="1008" cy="240"/>
            </a:xfrm>
          </p:grpSpPr>
          <p:sp>
            <p:nvSpPr>
              <p:cNvPr id="58373" name="Rectangle 5"/>
              <p:cNvSpPr>
                <a:spLocks noChangeArrowheads="1"/>
              </p:cNvSpPr>
              <p:nvPr/>
            </p:nvSpPr>
            <p:spPr bwMode="auto">
              <a:xfrm>
                <a:off x="2112" y="2544"/>
                <a:ext cx="1008" cy="240"/>
              </a:xfrm>
              <a:prstGeom prst="rect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374" name="Text Box 6"/>
              <p:cNvSpPr txBox="1">
                <a:spLocks noChangeArrowheads="1"/>
              </p:cNvSpPr>
              <p:nvPr/>
            </p:nvSpPr>
            <p:spPr bwMode="auto">
              <a:xfrm>
                <a:off x="2193" y="2544"/>
                <a:ext cx="847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800" b="1">
                    <a:latin typeface="Arial Unicode MS" pitchFamily="-65" charset="0"/>
                  </a:rPr>
                  <a:t>statement</a:t>
                </a:r>
                <a:endParaRPr lang="en-US">
                  <a:latin typeface="Arial Unicode MS" pitchFamily="-65" charset="0"/>
                </a:endParaRPr>
              </a:p>
            </p:txBody>
          </p:sp>
        </p:grpSp>
        <p:cxnSp>
          <p:nvCxnSpPr>
            <p:cNvPr id="58375" name="AutoShape 7"/>
            <p:cNvCxnSpPr>
              <a:cxnSpLocks noChangeShapeType="1"/>
              <a:stCxn id="58380" idx="2"/>
              <a:endCxn id="58373" idx="0"/>
            </p:cNvCxnSpPr>
            <p:nvPr/>
          </p:nvCxnSpPr>
          <p:spPr bwMode="auto">
            <a:xfrm>
              <a:off x="2616" y="1968"/>
              <a:ext cx="0" cy="576"/>
            </a:xfrm>
            <a:prstGeom prst="straightConnector1">
              <a:avLst/>
            </a:prstGeom>
            <a:noFill/>
            <a:ln w="31750">
              <a:solidFill>
                <a:srgbClr val="FF0000"/>
              </a:solidFill>
              <a:round/>
              <a:headEnd type="none" w="sm" len="sm"/>
              <a:tailEnd type="triangle" w="lg" len="med"/>
            </a:ln>
            <a:effectLst/>
          </p:spPr>
        </p:cxnSp>
        <p:sp>
          <p:nvSpPr>
            <p:cNvPr id="58376" name="Text Box 8"/>
            <p:cNvSpPr txBox="1">
              <a:spLocks noChangeArrowheads="1"/>
            </p:cNvSpPr>
            <p:nvPr/>
          </p:nvSpPr>
          <p:spPr bwMode="auto">
            <a:xfrm>
              <a:off x="2635" y="2112"/>
              <a:ext cx="406" cy="23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800" b="1">
                  <a:solidFill>
                    <a:schemeClr val="hlink"/>
                  </a:solidFill>
                  <a:latin typeface="Arial Unicode MS" pitchFamily="-65" charset="0"/>
                </a:rPr>
                <a:t>true</a:t>
              </a:r>
              <a:endParaRPr lang="en-US">
                <a:solidFill>
                  <a:schemeClr val="hlink"/>
                </a:solidFill>
                <a:latin typeface="Arial Unicode MS" pitchFamily="-65" charset="0"/>
              </a:endParaRPr>
            </a:p>
          </p:txBody>
        </p:sp>
      </p:grpSp>
      <p:cxnSp>
        <p:nvCxnSpPr>
          <p:cNvPr id="58377" name="AutoShape 9"/>
          <p:cNvCxnSpPr>
            <a:cxnSpLocks noChangeShapeType="1"/>
            <a:stCxn id="58373" idx="1"/>
            <a:endCxn id="58380" idx="1"/>
          </p:cNvCxnSpPr>
          <p:nvPr/>
        </p:nvCxnSpPr>
        <p:spPr bwMode="auto">
          <a:xfrm rot="10800000">
            <a:off x="3540125" y="2590800"/>
            <a:ext cx="228600" cy="1638300"/>
          </a:xfrm>
          <a:prstGeom prst="bentConnector3">
            <a:avLst>
              <a:gd name="adj1" fmla="val 250694"/>
            </a:avLst>
          </a:prstGeom>
          <a:noFill/>
          <a:ln w="31750">
            <a:solidFill>
              <a:srgbClr val="FF0000"/>
            </a:solidFill>
            <a:miter lim="800000"/>
            <a:headEnd type="none" w="sm" len="sm"/>
            <a:tailEnd type="triangle" w="lg" len="med"/>
          </a:ln>
          <a:effectLst/>
        </p:spPr>
      </p:cxn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4508500" y="2590800"/>
            <a:ext cx="1968500" cy="2590800"/>
            <a:chOff x="2578" y="1680"/>
            <a:chExt cx="1240" cy="1584"/>
          </a:xfrm>
        </p:grpSpPr>
        <p:cxnSp>
          <p:nvCxnSpPr>
            <p:cNvPr id="58384" name="AutoShape 16"/>
            <p:cNvCxnSpPr>
              <a:cxnSpLocks noChangeShapeType="1"/>
              <a:stCxn id="58380" idx="3"/>
            </p:cNvCxnSpPr>
            <p:nvPr/>
          </p:nvCxnSpPr>
          <p:spPr bwMode="auto">
            <a:xfrm flipH="1">
              <a:off x="2578" y="1680"/>
              <a:ext cx="638" cy="1584"/>
            </a:xfrm>
            <a:prstGeom prst="bentConnector4">
              <a:avLst>
                <a:gd name="adj1" fmla="val -22569"/>
                <a:gd name="adj2" fmla="val 83458"/>
              </a:avLst>
            </a:prstGeom>
            <a:noFill/>
            <a:ln w="31750">
              <a:solidFill>
                <a:srgbClr val="FF0000"/>
              </a:solidFill>
              <a:miter lim="800000"/>
              <a:headEnd type="none" w="sm" len="sm"/>
              <a:tailEnd type="triangle" w="lg" len="med"/>
            </a:ln>
            <a:effectLst/>
          </p:spPr>
        </p:cxnSp>
        <p:sp>
          <p:nvSpPr>
            <p:cNvPr id="58385" name="Text Box 17"/>
            <p:cNvSpPr txBox="1">
              <a:spLocks noChangeArrowheads="1"/>
            </p:cNvSpPr>
            <p:nvPr/>
          </p:nvSpPr>
          <p:spPr bwMode="auto">
            <a:xfrm>
              <a:off x="3371" y="2115"/>
              <a:ext cx="447" cy="224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800" b="1">
                  <a:solidFill>
                    <a:schemeClr val="hlink"/>
                  </a:solidFill>
                  <a:latin typeface="Arial Unicode MS" pitchFamily="-65" charset="0"/>
                </a:rPr>
                <a:t>false</a:t>
              </a:r>
              <a:endParaRPr lang="en-US">
                <a:solidFill>
                  <a:schemeClr val="hlink"/>
                </a:solidFill>
                <a:latin typeface="Arial Unicode MS" pitchFamily="-65" charset="0"/>
              </a:endParaRPr>
            </a:p>
          </p:txBody>
        </p:sp>
      </p:grpSp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3540125" y="1371600"/>
            <a:ext cx="2057400" cy="1752600"/>
            <a:chOff x="1968" y="864"/>
            <a:chExt cx="1296" cy="1104"/>
          </a:xfrm>
        </p:grpSpPr>
        <p:cxnSp>
          <p:nvCxnSpPr>
            <p:cNvPr id="58382" name="AutoShape 14"/>
            <p:cNvCxnSpPr>
              <a:cxnSpLocks noChangeShapeType="1"/>
              <a:endCxn id="58380" idx="0"/>
            </p:cNvCxnSpPr>
            <p:nvPr/>
          </p:nvCxnSpPr>
          <p:spPr bwMode="auto">
            <a:xfrm>
              <a:off x="2616" y="864"/>
              <a:ext cx="0" cy="432"/>
            </a:xfrm>
            <a:prstGeom prst="straightConnector1">
              <a:avLst/>
            </a:prstGeom>
            <a:noFill/>
            <a:ln w="31750">
              <a:solidFill>
                <a:srgbClr val="FF0000"/>
              </a:solidFill>
              <a:round/>
              <a:headEnd type="none" w="sm" len="sm"/>
              <a:tailEnd type="triangle" w="lg" len="med"/>
            </a:ln>
            <a:effectLst/>
          </p:spPr>
        </p:cxnSp>
        <p:grpSp>
          <p:nvGrpSpPr>
            <p:cNvPr id="6" name="Group 18"/>
            <p:cNvGrpSpPr>
              <a:grpSpLocks/>
            </p:cNvGrpSpPr>
            <p:nvPr/>
          </p:nvGrpSpPr>
          <p:grpSpPr bwMode="auto">
            <a:xfrm>
              <a:off x="1968" y="1296"/>
              <a:ext cx="1296" cy="672"/>
              <a:chOff x="1968" y="1296"/>
              <a:chExt cx="1296" cy="672"/>
            </a:xfrm>
          </p:grpSpPr>
          <p:sp>
            <p:nvSpPr>
              <p:cNvPr id="58380" name="AutoShape 12"/>
              <p:cNvSpPr>
                <a:spLocks noChangeArrowheads="1"/>
              </p:cNvSpPr>
              <p:nvPr/>
            </p:nvSpPr>
            <p:spPr bwMode="auto">
              <a:xfrm>
                <a:off x="1968" y="1296"/>
                <a:ext cx="1296" cy="672"/>
              </a:xfrm>
              <a:prstGeom prst="diamond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381" name="Text Box 13"/>
              <p:cNvSpPr txBox="1">
                <a:spLocks noChangeArrowheads="1"/>
              </p:cNvSpPr>
              <p:nvPr/>
            </p:nvSpPr>
            <p:spPr bwMode="auto">
              <a:xfrm>
                <a:off x="2217" y="1430"/>
                <a:ext cx="799" cy="404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800" b="1">
                    <a:latin typeface="Arial Unicode MS" pitchFamily="-65" charset="0"/>
                  </a:rPr>
                  <a:t>condition</a:t>
                </a:r>
              </a:p>
              <a:p>
                <a:pPr algn="ctr"/>
                <a:r>
                  <a:rPr lang="en-US" sz="1800" b="1">
                    <a:latin typeface="Arial Unicode MS" pitchFamily="-65" charset="0"/>
                  </a:rPr>
                  <a:t>evaluated</a:t>
                </a:r>
                <a:endParaRPr lang="en-US">
                  <a:latin typeface="Arial Unicode MS" pitchFamily="-65" charset="0"/>
                </a:endParaRP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8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0" grpId="0" autoUpdateAnimBg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while Statement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219200"/>
            <a:ext cx="7924800" cy="609600"/>
          </a:xfrm>
        </p:spPr>
        <p:txBody>
          <a:bodyPr/>
          <a:lstStyle/>
          <a:p>
            <a:r>
              <a:rPr lang="en-US"/>
              <a:t>An example of a while statement:</a:t>
            </a:r>
          </a:p>
        </p:txBody>
      </p:sp>
      <p:sp>
        <p:nvSpPr>
          <p:cNvPr id="117764" name="Text Box 4"/>
          <p:cNvSpPr txBox="1">
            <a:spLocks noChangeArrowheads="1"/>
          </p:cNvSpPr>
          <p:nvPr/>
        </p:nvSpPr>
        <p:spPr bwMode="auto">
          <a:xfrm>
            <a:off x="2286000" y="1905000"/>
            <a:ext cx="4756150" cy="1920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Courier New" pitchFamily="-65" charset="0"/>
              </a:rPr>
              <a:t>int count = 1;</a:t>
            </a:r>
          </a:p>
          <a:p>
            <a:r>
              <a:rPr lang="en-US" sz="2000" b="1">
                <a:latin typeface="Courier New" pitchFamily="-65" charset="0"/>
              </a:rPr>
              <a:t>while (count &lt;= 5)</a:t>
            </a:r>
          </a:p>
          <a:p>
            <a:r>
              <a:rPr lang="en-US" sz="2000" b="1">
                <a:latin typeface="Courier New" pitchFamily="-65" charset="0"/>
              </a:rPr>
              <a:t>{</a:t>
            </a:r>
          </a:p>
          <a:p>
            <a:r>
              <a:rPr lang="en-US" sz="2000" b="1">
                <a:latin typeface="Courier New" pitchFamily="-65" charset="0"/>
              </a:rPr>
              <a:t>   System.out.println (count);</a:t>
            </a:r>
          </a:p>
          <a:p>
            <a:r>
              <a:rPr lang="en-US" sz="2000" b="1">
                <a:latin typeface="Courier New" pitchFamily="-65" charset="0"/>
              </a:rPr>
              <a:t>   count++;</a:t>
            </a:r>
          </a:p>
          <a:p>
            <a:r>
              <a:rPr lang="en-US" sz="2000" b="1">
                <a:latin typeface="Courier New" pitchFamily="-65" charset="0"/>
              </a:rPr>
              <a:t>}</a:t>
            </a:r>
            <a:endParaRPr lang="en-US">
              <a:latin typeface="Times New Roman" pitchFamily="-65" charset="0"/>
            </a:endParaRPr>
          </a:p>
        </p:txBody>
      </p:sp>
      <p:sp>
        <p:nvSpPr>
          <p:cNvPr id="117765" name="Rectangle 5"/>
          <p:cNvSpPr>
            <a:spLocks noChangeArrowheads="1"/>
          </p:cNvSpPr>
          <p:nvPr/>
        </p:nvSpPr>
        <p:spPr bwMode="auto">
          <a:xfrm>
            <a:off x="990600" y="4114800"/>
            <a:ext cx="7924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 eaLnBrk="1" hangingPunct="1">
              <a:spcBef>
                <a:spcPct val="60000"/>
              </a:spcBef>
              <a:buFontTx/>
              <a:buChar char="•"/>
            </a:pPr>
            <a:r>
              <a:rPr lang="en-US" b="1">
                <a:latin typeface="Arial" pitchFamily="-65" charset="0"/>
              </a:rPr>
              <a:t>If the condition of a </a:t>
            </a:r>
            <a:r>
              <a:rPr lang="en-US" b="1">
                <a:latin typeface="Courier New" pitchFamily="-65" charset="0"/>
              </a:rPr>
              <a:t>while</a:t>
            </a:r>
            <a:r>
              <a:rPr lang="en-US" b="1">
                <a:latin typeface="Arial" pitchFamily="-65" charset="0"/>
              </a:rPr>
              <a:t> loop is false initially, the statement is never executed</a:t>
            </a:r>
          </a:p>
          <a:p>
            <a:pPr marL="342900" indent="-342900" eaLnBrk="1" hangingPunct="1">
              <a:spcBef>
                <a:spcPct val="60000"/>
              </a:spcBef>
              <a:buFontTx/>
              <a:buChar char="•"/>
            </a:pPr>
            <a:r>
              <a:rPr lang="en-US" b="1">
                <a:latin typeface="Arial" pitchFamily="-65" charset="0"/>
              </a:rPr>
              <a:t>Therefore, the body of a </a:t>
            </a:r>
            <a:r>
              <a:rPr lang="en-US" b="1">
                <a:latin typeface="Courier New" pitchFamily="-65" charset="0"/>
              </a:rPr>
              <a:t>while</a:t>
            </a:r>
            <a:r>
              <a:rPr lang="en-US" b="1">
                <a:latin typeface="Arial" pitchFamily="-65" charset="0"/>
              </a:rPr>
              <a:t> loop will execute zero or more times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77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77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177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177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4" grpId="0" autoUpdateAnimBg="0"/>
      <p:bldP spid="117765" grpId="0" build="p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Usages of a while loop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219200"/>
            <a:ext cx="7772400" cy="4343400"/>
          </a:xfrm>
          <a:noFill/>
          <a:ln/>
        </p:spPr>
        <p:txBody>
          <a:bodyPr lIns="92075" tIns="46038" rIns="92075" bIns="46038"/>
          <a:lstStyle/>
          <a:p>
            <a:pPr marL="457200" indent="-457200">
              <a:spcBef>
                <a:spcPct val="60000"/>
              </a:spcBef>
              <a:buFontTx/>
              <a:buAutoNum type="arabicPeriod"/>
            </a:pPr>
            <a:r>
              <a:rPr lang="en-US"/>
              <a:t>A loop can be used to maintain a </a:t>
            </a:r>
            <a:r>
              <a:rPr lang="en-US" i="1"/>
              <a:t>running sum</a:t>
            </a:r>
          </a:p>
          <a:p>
            <a:pPr marL="457200" indent="-457200">
              <a:spcBef>
                <a:spcPct val="60000"/>
              </a:spcBef>
              <a:buFontTx/>
              <a:buAutoNum type="arabicPeriod"/>
            </a:pPr>
            <a:r>
              <a:rPr lang="en-US"/>
              <a:t>A </a:t>
            </a:r>
            <a:r>
              <a:rPr lang="en-US" i="1"/>
              <a:t>sentinel value</a:t>
            </a:r>
            <a:r>
              <a:rPr lang="en-US"/>
              <a:t> is a special input value that represents the end of input</a:t>
            </a:r>
          </a:p>
          <a:p>
            <a:pPr marL="457200" indent="-457200">
              <a:spcBef>
                <a:spcPct val="60000"/>
              </a:spcBef>
              <a:buFontTx/>
              <a:buAutoNum type="arabicPeriod"/>
            </a:pPr>
            <a:r>
              <a:rPr lang="en-US"/>
              <a:t>A loop can also be used for </a:t>
            </a:r>
            <a:r>
              <a:rPr lang="en-US" i="1"/>
              <a:t>input validation</a:t>
            </a:r>
            <a:r>
              <a:rPr lang="en-US"/>
              <a:t>, making a program more </a:t>
            </a:r>
            <a:r>
              <a:rPr lang="en-US" i="1"/>
              <a:t>robust</a:t>
            </a:r>
          </a:p>
          <a:p>
            <a:pPr marL="457200" indent="-457200">
              <a:spcBef>
                <a:spcPct val="60000"/>
              </a:spcBef>
            </a:pP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Average.java</a:t>
            </a:r>
          </a:p>
        </p:txBody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noProof="1">
                <a:solidFill>
                  <a:srgbClr val="0000FF"/>
                </a:solidFill>
              </a:rPr>
              <a:t>import java.text.</a:t>
            </a:r>
            <a:r>
              <a:rPr noProof="1">
                <a:solidFill>
                  <a:srgbClr val="008080"/>
                </a:solidFill>
              </a:rPr>
              <a:t>DecimalFormat;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noProof="1">
                <a:solidFill>
                  <a:srgbClr val="0000FF"/>
                </a:solidFill>
              </a:rPr>
              <a:t>import java.util.Scanner;</a:t>
            </a:r>
          </a:p>
          <a:p>
            <a:pPr>
              <a:lnSpc>
                <a:spcPct val="90000"/>
              </a:lnSpc>
              <a:buFontTx/>
              <a:buNone/>
            </a:pPr>
            <a:endParaRPr noProof="1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noProof="1">
                <a:solidFill>
                  <a:srgbClr val="0000FF"/>
                </a:solidFill>
              </a:rPr>
              <a:t>public class Average</a:t>
            </a:r>
            <a:r>
              <a:rPr lang="en-US" dirty="0">
                <a:solidFill>
                  <a:srgbClr val="0000FF"/>
                </a:solidFill>
              </a:rPr>
              <a:t>  </a:t>
            </a:r>
            <a:r>
              <a:rPr noProof="1">
                <a:solidFill>
                  <a:srgbClr val="0000FF"/>
                </a:solidFill>
              </a:rPr>
              <a:t>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>
                <a:solidFill>
                  <a:srgbClr val="0000FF"/>
                </a:solidFill>
              </a:rPr>
              <a:t>   </a:t>
            </a:r>
            <a:r>
              <a:rPr noProof="1">
                <a:solidFill>
                  <a:srgbClr val="0000FF"/>
                </a:solidFill>
              </a:rPr>
              <a:t>public static void main (</a:t>
            </a:r>
            <a:r>
              <a:rPr noProof="1">
                <a:solidFill>
                  <a:srgbClr val="008080"/>
                </a:solidFill>
              </a:rPr>
              <a:t>String[</a:t>
            </a:r>
            <a:r>
              <a:rPr lang="en-US" dirty="0">
                <a:solidFill>
                  <a:srgbClr val="008080"/>
                </a:solidFill>
              </a:rPr>
              <a:t> </a:t>
            </a:r>
            <a:r>
              <a:rPr noProof="1">
                <a:solidFill>
                  <a:srgbClr val="008080"/>
                </a:solidFill>
              </a:rPr>
              <a:t>] args)</a:t>
            </a:r>
            <a:r>
              <a:rPr lang="en-US" dirty="0">
                <a:solidFill>
                  <a:srgbClr val="008080"/>
                </a:solidFill>
              </a:rPr>
              <a:t> </a:t>
            </a:r>
            <a:r>
              <a:rPr noProof="1">
                <a:solidFill>
                  <a:srgbClr val="008080"/>
                </a:solidFill>
              </a:rPr>
              <a:t>   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noProof="1">
                <a:solidFill>
                  <a:srgbClr val="008080"/>
                </a:solidFill>
              </a:rPr>
              <a:t>      </a:t>
            </a:r>
            <a:r>
              <a:rPr noProof="1">
                <a:solidFill>
                  <a:srgbClr val="0000FF"/>
                </a:solidFill>
              </a:rPr>
              <a:t>int sum = 0, value, count = 0;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noProof="1">
                <a:solidFill>
                  <a:srgbClr val="0000FF"/>
                </a:solidFill>
              </a:rPr>
              <a:t>      double average;</a:t>
            </a:r>
          </a:p>
          <a:p>
            <a:pPr>
              <a:lnSpc>
                <a:spcPct val="90000"/>
              </a:lnSpc>
              <a:buFontTx/>
              <a:buNone/>
            </a:pPr>
            <a:endParaRPr noProof="1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noProof="1">
                <a:solidFill>
                  <a:srgbClr val="0000FF"/>
                </a:solidFill>
              </a:rPr>
              <a:t>      Scanner scan = new Scanner (</a:t>
            </a:r>
            <a:r>
              <a:rPr noProof="1">
                <a:solidFill>
                  <a:srgbClr val="008080"/>
                </a:solidFill>
              </a:rPr>
              <a:t>System.in);</a:t>
            </a:r>
          </a:p>
          <a:p>
            <a:pPr>
              <a:lnSpc>
                <a:spcPct val="90000"/>
              </a:lnSpc>
              <a:buFontTx/>
              <a:buNone/>
            </a:pPr>
            <a:endParaRPr noProof="1">
              <a:solidFill>
                <a:srgbClr val="008080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noProof="1">
                <a:solidFill>
                  <a:srgbClr val="008080"/>
                </a:solidFill>
              </a:rPr>
              <a:t>      System.out.print (</a:t>
            </a:r>
            <a:r>
              <a:rPr noProof="1">
                <a:solidFill>
                  <a:srgbClr val="800000"/>
                </a:solidFill>
              </a:rPr>
              <a:t>"Enter an integer (0 to quit): ");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noProof="1">
                <a:solidFill>
                  <a:srgbClr val="800000"/>
                </a:solidFill>
              </a:rPr>
              <a:t>      value = scan.nextInt();</a:t>
            </a:r>
          </a:p>
          <a:p>
            <a:pPr>
              <a:lnSpc>
                <a:spcPct val="90000"/>
              </a:lnSpc>
              <a:buFontTx/>
              <a:buNone/>
            </a:pPr>
            <a:endParaRPr noProof="1">
              <a:solidFill>
                <a:srgbClr val="8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Average.java</a:t>
            </a:r>
          </a:p>
        </p:txBody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Tx/>
              <a:buNone/>
            </a:pPr>
            <a:r>
              <a:rPr noProof="1">
                <a:solidFill>
                  <a:srgbClr val="800000"/>
                </a:solidFill>
              </a:rPr>
              <a:t> </a:t>
            </a:r>
            <a:r>
              <a:rPr noProof="1">
                <a:solidFill>
                  <a:srgbClr val="0000FF"/>
                </a:solidFill>
              </a:rPr>
              <a:t>while (value != 0)  </a:t>
            </a:r>
            <a:r>
              <a:rPr noProof="1">
                <a:solidFill>
                  <a:srgbClr val="008000"/>
                </a:solidFill>
              </a:rPr>
              <a:t>// sentinel value of 0 to terminate</a:t>
            </a:r>
            <a:endParaRPr lang="en-US" dirty="0">
              <a:solidFill>
                <a:srgbClr val="008000"/>
              </a:solidFill>
            </a:endParaRPr>
          </a:p>
          <a:p>
            <a:pPr>
              <a:buFontTx/>
              <a:buNone/>
            </a:pPr>
            <a:r>
              <a:rPr noProof="1">
                <a:solidFill>
                  <a:srgbClr val="008000"/>
                </a:solidFill>
              </a:rPr>
              <a:t> {</a:t>
            </a:r>
          </a:p>
          <a:p>
            <a:pPr>
              <a:buFontTx/>
              <a:buNone/>
            </a:pPr>
            <a:r>
              <a:rPr noProof="1">
                <a:solidFill>
                  <a:srgbClr val="008000"/>
                </a:solidFill>
              </a:rPr>
              <a:t>         count++;</a:t>
            </a:r>
          </a:p>
          <a:p>
            <a:pPr>
              <a:buFontTx/>
              <a:buNone/>
            </a:pPr>
            <a:r>
              <a:rPr noProof="1">
                <a:solidFill>
                  <a:srgbClr val="008000"/>
                </a:solidFill>
              </a:rPr>
              <a:t>         sum += value;</a:t>
            </a:r>
          </a:p>
          <a:p>
            <a:pPr>
              <a:buFontTx/>
              <a:buNone/>
            </a:pPr>
            <a:r>
              <a:rPr noProof="1">
                <a:solidFill>
                  <a:srgbClr val="008000"/>
                </a:solidFill>
              </a:rPr>
              <a:t>         </a:t>
            </a:r>
            <a:r>
              <a:rPr noProof="1">
                <a:solidFill>
                  <a:srgbClr val="008080"/>
                </a:solidFill>
              </a:rPr>
              <a:t>System.out.println (</a:t>
            </a:r>
            <a:r>
              <a:rPr noProof="1">
                <a:solidFill>
                  <a:srgbClr val="800000"/>
                </a:solidFill>
              </a:rPr>
              <a:t>"The sum so far is " + sum);</a:t>
            </a:r>
          </a:p>
          <a:p>
            <a:pPr>
              <a:buFontTx/>
              <a:buNone/>
            </a:pPr>
            <a:r>
              <a:rPr noProof="1">
                <a:solidFill>
                  <a:srgbClr val="800000"/>
                </a:solidFill>
              </a:rPr>
              <a:t>         </a:t>
            </a:r>
            <a:r>
              <a:rPr noProof="1">
                <a:solidFill>
                  <a:srgbClr val="008080"/>
                </a:solidFill>
              </a:rPr>
              <a:t>System.out.print (</a:t>
            </a:r>
            <a:r>
              <a:rPr noProof="1">
                <a:solidFill>
                  <a:srgbClr val="800000"/>
                </a:solidFill>
              </a:rPr>
              <a:t>"Enter an integer (0 to quit):");</a:t>
            </a:r>
          </a:p>
          <a:p>
            <a:pPr>
              <a:buFontTx/>
              <a:buNone/>
            </a:pPr>
            <a:r>
              <a:rPr noProof="1">
                <a:solidFill>
                  <a:srgbClr val="800000"/>
                </a:solidFill>
              </a:rPr>
              <a:t>         value = scan.nextInt();</a:t>
            </a:r>
          </a:p>
          <a:p>
            <a:pPr>
              <a:buFontTx/>
              <a:buNone/>
            </a:pPr>
            <a:r>
              <a:rPr noProof="1">
                <a:solidFill>
                  <a:srgbClr val="800000"/>
                </a:solidFill>
              </a:rPr>
              <a:t>      }</a:t>
            </a:r>
            <a:endParaRPr lang="en-US" dirty="0">
              <a:solidFill>
                <a:srgbClr val="800000"/>
              </a:solidFill>
            </a:endParaRPr>
          </a:p>
          <a:p>
            <a:pPr>
              <a:buFontTx/>
              <a:buNone/>
            </a:pP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The if Statement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219200"/>
            <a:ext cx="7924800" cy="798513"/>
          </a:xfrm>
          <a:noFill/>
          <a:ln/>
        </p:spPr>
        <p:txBody>
          <a:bodyPr lIns="92075" tIns="46038" rIns="92075" bIns="46038"/>
          <a:lstStyle/>
          <a:p>
            <a:r>
              <a:rPr lang="en-US"/>
              <a:t>The </a:t>
            </a:r>
            <a:r>
              <a:rPr lang="en-US" i="1"/>
              <a:t>if statement</a:t>
            </a:r>
            <a:r>
              <a:rPr lang="en-US"/>
              <a:t> has the following syntax:</a:t>
            </a:r>
          </a:p>
          <a:p>
            <a:endParaRPr lang="en-US"/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3522663" y="3489325"/>
            <a:ext cx="2622550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Courier New" pitchFamily="-65" charset="0"/>
              </a:rPr>
              <a:t>if ( </a:t>
            </a:r>
            <a:r>
              <a:rPr lang="en-US" sz="2000" b="1" i="1">
                <a:solidFill>
                  <a:schemeClr val="hlink"/>
                </a:solidFill>
                <a:latin typeface="Courier New" pitchFamily="-65" charset="0"/>
              </a:rPr>
              <a:t>condition</a:t>
            </a:r>
            <a:r>
              <a:rPr lang="en-US" sz="2000" b="1">
                <a:latin typeface="Courier New" pitchFamily="-65" charset="0"/>
              </a:rPr>
              <a:t> )</a:t>
            </a:r>
          </a:p>
          <a:p>
            <a:r>
              <a:rPr lang="en-US" sz="2000" b="1">
                <a:latin typeface="Courier New" pitchFamily="-65" charset="0"/>
              </a:rPr>
              <a:t>   </a:t>
            </a:r>
            <a:r>
              <a:rPr lang="en-US" sz="2000" b="1" i="1">
                <a:solidFill>
                  <a:schemeClr val="hlink"/>
                </a:solidFill>
                <a:latin typeface="Courier New" pitchFamily="-65" charset="0"/>
              </a:rPr>
              <a:t>statement</a:t>
            </a:r>
            <a:r>
              <a:rPr lang="en-US" sz="2000" b="1">
                <a:latin typeface="Courier New" pitchFamily="-65" charset="0"/>
              </a:rPr>
              <a:t>;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1292225" y="2498725"/>
            <a:ext cx="2154238" cy="990600"/>
            <a:chOff x="515" y="1488"/>
            <a:chExt cx="1357" cy="624"/>
          </a:xfrm>
        </p:grpSpPr>
        <p:sp>
          <p:nvSpPr>
            <p:cNvPr id="19462" name="Text Box 6"/>
            <p:cNvSpPr txBox="1">
              <a:spLocks noChangeArrowheads="1"/>
            </p:cNvSpPr>
            <p:nvPr/>
          </p:nvSpPr>
          <p:spPr bwMode="auto">
            <a:xfrm>
              <a:off x="515" y="1488"/>
              <a:ext cx="1220" cy="44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r>
                <a:rPr lang="en-US" sz="2000" b="1">
                  <a:latin typeface="Courier New" pitchFamily="-65" charset="0"/>
                </a:rPr>
                <a:t>if</a:t>
              </a:r>
              <a:r>
                <a:rPr lang="en-US" sz="2000" b="1">
                  <a:solidFill>
                    <a:schemeClr val="hlink"/>
                  </a:solidFill>
                  <a:latin typeface="Arial Unicode MS" pitchFamily="-65" charset="0"/>
                </a:rPr>
                <a:t> is a Java</a:t>
              </a:r>
            </a:p>
            <a:p>
              <a:r>
                <a:rPr lang="en-US" sz="2000" b="1">
                  <a:solidFill>
                    <a:schemeClr val="hlink"/>
                  </a:solidFill>
                  <a:latin typeface="Arial Unicode MS" pitchFamily="-65" charset="0"/>
                </a:rPr>
                <a:t>reserved word</a:t>
              </a:r>
            </a:p>
          </p:txBody>
        </p:sp>
        <p:sp>
          <p:nvSpPr>
            <p:cNvPr id="19463" name="Line 7"/>
            <p:cNvSpPr>
              <a:spLocks noChangeShapeType="1"/>
            </p:cNvSpPr>
            <p:nvPr/>
          </p:nvSpPr>
          <p:spPr bwMode="auto">
            <a:xfrm>
              <a:off x="1536" y="1968"/>
              <a:ext cx="336" cy="144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 type="none" w="sm" len="sm"/>
              <a:tailEnd type="triangle" w="lg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14"/>
          <p:cNvGrpSpPr>
            <a:grpSpLocks/>
          </p:cNvGrpSpPr>
          <p:nvPr/>
        </p:nvGrpSpPr>
        <p:grpSpPr bwMode="auto">
          <a:xfrm>
            <a:off x="4105275" y="1905000"/>
            <a:ext cx="4200525" cy="1508125"/>
            <a:chOff x="2443" y="1200"/>
            <a:chExt cx="2646" cy="950"/>
          </a:xfrm>
        </p:grpSpPr>
        <p:sp>
          <p:nvSpPr>
            <p:cNvPr id="19465" name="Text Box 9"/>
            <p:cNvSpPr txBox="1">
              <a:spLocks noChangeArrowheads="1"/>
            </p:cNvSpPr>
            <p:nvPr/>
          </p:nvSpPr>
          <p:spPr bwMode="auto">
            <a:xfrm>
              <a:off x="2443" y="1200"/>
              <a:ext cx="2646" cy="634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r>
                <a:rPr lang="en-US" sz="2000" b="1">
                  <a:solidFill>
                    <a:schemeClr val="hlink"/>
                  </a:solidFill>
                  <a:latin typeface="Arial Unicode MS" pitchFamily="-65" charset="0"/>
                </a:rPr>
                <a:t>The </a:t>
              </a:r>
              <a:r>
                <a:rPr lang="en-US" sz="2000" b="1" i="1">
                  <a:solidFill>
                    <a:schemeClr val="hlink"/>
                  </a:solidFill>
                  <a:latin typeface="Courier New" pitchFamily="-65" charset="0"/>
                </a:rPr>
                <a:t>condition</a:t>
              </a:r>
              <a:r>
                <a:rPr lang="en-US" sz="2000" b="1">
                  <a:solidFill>
                    <a:schemeClr val="hlink"/>
                  </a:solidFill>
                  <a:latin typeface="Arial Unicode MS" pitchFamily="-65" charset="0"/>
                </a:rPr>
                <a:t> must be a</a:t>
              </a:r>
            </a:p>
            <a:p>
              <a:r>
                <a:rPr lang="en-US" sz="2000" b="1">
                  <a:solidFill>
                    <a:schemeClr val="hlink"/>
                  </a:solidFill>
                  <a:latin typeface="Arial Unicode MS" pitchFamily="-65" charset="0"/>
                </a:rPr>
                <a:t>boolean expression. It must</a:t>
              </a:r>
            </a:p>
            <a:p>
              <a:r>
                <a:rPr lang="en-US" sz="2000" b="1">
                  <a:solidFill>
                    <a:schemeClr val="hlink"/>
                  </a:solidFill>
                  <a:latin typeface="Arial Unicode MS" pitchFamily="-65" charset="0"/>
                </a:rPr>
                <a:t>evaluate to either true or false.</a:t>
              </a:r>
            </a:p>
          </p:txBody>
        </p:sp>
        <p:sp>
          <p:nvSpPr>
            <p:cNvPr id="19466" name="Line 10"/>
            <p:cNvSpPr>
              <a:spLocks noChangeShapeType="1"/>
            </p:cNvSpPr>
            <p:nvPr/>
          </p:nvSpPr>
          <p:spPr bwMode="auto">
            <a:xfrm flipH="1">
              <a:off x="3065" y="1862"/>
              <a:ext cx="96" cy="288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 type="none" w="sm" len="sm"/>
              <a:tailEnd type="triangle" w="lg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1628775" y="4327525"/>
            <a:ext cx="6677025" cy="1235075"/>
            <a:chOff x="727" y="2640"/>
            <a:chExt cx="4206" cy="778"/>
          </a:xfrm>
        </p:grpSpPr>
        <p:sp>
          <p:nvSpPr>
            <p:cNvPr id="19468" name="Text Box 12"/>
            <p:cNvSpPr txBox="1">
              <a:spLocks noChangeArrowheads="1"/>
            </p:cNvSpPr>
            <p:nvPr/>
          </p:nvSpPr>
          <p:spPr bwMode="auto">
            <a:xfrm>
              <a:off x="727" y="2976"/>
              <a:ext cx="4206" cy="44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r>
                <a:rPr lang="en-US" sz="2000" b="1">
                  <a:solidFill>
                    <a:schemeClr val="hlink"/>
                  </a:solidFill>
                  <a:latin typeface="Arial Unicode MS" pitchFamily="-65" charset="0"/>
                </a:rPr>
                <a:t>If the </a:t>
              </a:r>
              <a:r>
                <a:rPr lang="en-US" sz="2000" b="1" i="1">
                  <a:solidFill>
                    <a:schemeClr val="hlink"/>
                  </a:solidFill>
                  <a:latin typeface="Courier New" pitchFamily="-65" charset="0"/>
                </a:rPr>
                <a:t>condition</a:t>
              </a:r>
              <a:r>
                <a:rPr lang="en-US" sz="2000" b="1">
                  <a:solidFill>
                    <a:schemeClr val="hlink"/>
                  </a:solidFill>
                  <a:latin typeface="Arial Unicode MS" pitchFamily="-65" charset="0"/>
                </a:rPr>
                <a:t> is true, the </a:t>
              </a:r>
              <a:r>
                <a:rPr lang="en-US" sz="2000" b="1" i="1">
                  <a:solidFill>
                    <a:schemeClr val="hlink"/>
                  </a:solidFill>
                  <a:latin typeface="Courier New" pitchFamily="-65" charset="0"/>
                </a:rPr>
                <a:t>statement</a:t>
              </a:r>
              <a:r>
                <a:rPr lang="en-US" sz="2000" b="1">
                  <a:solidFill>
                    <a:schemeClr val="hlink"/>
                  </a:solidFill>
                  <a:latin typeface="Arial Unicode MS" pitchFamily="-65" charset="0"/>
                </a:rPr>
                <a:t> is executed.</a:t>
              </a:r>
            </a:p>
            <a:p>
              <a:r>
                <a:rPr lang="en-US" sz="2000" b="1">
                  <a:solidFill>
                    <a:schemeClr val="hlink"/>
                  </a:solidFill>
                  <a:latin typeface="Arial Unicode MS" pitchFamily="-65" charset="0"/>
                </a:rPr>
                <a:t>If it is false, the </a:t>
              </a:r>
              <a:r>
                <a:rPr lang="en-US" sz="2000" b="1" i="1">
                  <a:solidFill>
                    <a:schemeClr val="hlink"/>
                  </a:solidFill>
                  <a:latin typeface="Courier New" pitchFamily="-65" charset="0"/>
                </a:rPr>
                <a:t>statement</a:t>
              </a:r>
              <a:r>
                <a:rPr lang="en-US" sz="2000" b="1">
                  <a:solidFill>
                    <a:schemeClr val="hlink"/>
                  </a:solidFill>
                  <a:latin typeface="Arial Unicode MS" pitchFamily="-65" charset="0"/>
                </a:rPr>
                <a:t> is skipped.</a:t>
              </a:r>
            </a:p>
          </p:txBody>
        </p:sp>
        <p:sp>
          <p:nvSpPr>
            <p:cNvPr id="19469" name="Line 13"/>
            <p:cNvSpPr>
              <a:spLocks noChangeShapeType="1"/>
            </p:cNvSpPr>
            <p:nvPr/>
          </p:nvSpPr>
          <p:spPr bwMode="auto">
            <a:xfrm flipV="1">
              <a:off x="2736" y="2640"/>
              <a:ext cx="0" cy="288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 type="none" w="sm" len="sm"/>
              <a:tailEnd type="triangle" w="lg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nimBg="1" autoUpdateAnimBg="0"/>
      <p:bldP spid="19459" grpId="0" build="p" bldLvl="2" autoUpdateAnimBg="0"/>
      <p:bldP spid="19460" grpId="0" autoUpdateAnimBg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Average.java</a:t>
            </a:r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</a:t>
            </a:r>
            <a:r>
              <a:rPr lang="en-US" sz="2000" dirty="0">
                <a:solidFill>
                  <a:srgbClr val="800000"/>
                </a:solidFill>
              </a:rPr>
              <a:t>    </a:t>
            </a:r>
            <a:r>
              <a:rPr sz="2000" noProof="1">
                <a:solidFill>
                  <a:srgbClr val="008080"/>
                </a:solidFill>
              </a:rPr>
              <a:t>System.out.println ();</a:t>
            </a:r>
          </a:p>
          <a:p>
            <a:pPr>
              <a:buFontTx/>
              <a:buNone/>
            </a:pPr>
            <a:endParaRPr sz="2000" noProof="1">
              <a:solidFill>
                <a:srgbClr val="008080"/>
              </a:solidFill>
            </a:endParaRPr>
          </a:p>
          <a:p>
            <a:pPr>
              <a:buFontTx/>
              <a:buNone/>
            </a:pPr>
            <a:r>
              <a:rPr sz="2000" noProof="1">
                <a:solidFill>
                  <a:srgbClr val="008080"/>
                </a:solidFill>
              </a:rPr>
              <a:t>      </a:t>
            </a:r>
            <a:r>
              <a:rPr sz="2000" noProof="1">
                <a:solidFill>
                  <a:srgbClr val="0000FF"/>
                </a:solidFill>
              </a:rPr>
              <a:t>if (count == 0)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</a:t>
            </a:r>
            <a:r>
              <a:rPr sz="2000" noProof="1">
                <a:solidFill>
                  <a:srgbClr val="008080"/>
                </a:solidFill>
              </a:rPr>
              <a:t>System.out.println (</a:t>
            </a:r>
            <a:r>
              <a:rPr sz="2000" noProof="1">
                <a:solidFill>
                  <a:srgbClr val="800000"/>
                </a:solidFill>
              </a:rPr>
              <a:t>"No values were entered.");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   </a:t>
            </a:r>
            <a:r>
              <a:rPr sz="2000" noProof="1">
                <a:solidFill>
                  <a:srgbClr val="0000FF"/>
                </a:solidFill>
              </a:rPr>
              <a:t>else</a:t>
            </a:r>
            <a:r>
              <a:rPr lang="en-US" sz="2000" dirty="0">
                <a:solidFill>
                  <a:srgbClr val="0000FF"/>
                </a:solidFill>
              </a:rPr>
              <a:t>  </a:t>
            </a:r>
            <a:r>
              <a:rPr sz="2000" noProof="1">
                <a:solidFill>
                  <a:srgbClr val="0000FF"/>
                </a:solidFill>
              </a:rPr>
              <a:t>{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average = (double)sum / count;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</a:t>
            </a:r>
            <a:r>
              <a:rPr sz="2000" noProof="1">
                <a:solidFill>
                  <a:srgbClr val="008080"/>
                </a:solidFill>
              </a:rPr>
              <a:t>DecimalFormat fmt = </a:t>
            </a:r>
            <a:r>
              <a:rPr sz="2000" noProof="1">
                <a:solidFill>
                  <a:srgbClr val="0000FF"/>
                </a:solidFill>
              </a:rPr>
              <a:t>new </a:t>
            </a:r>
            <a:r>
              <a:rPr sz="2000" noProof="1">
                <a:solidFill>
                  <a:srgbClr val="008080"/>
                </a:solidFill>
              </a:rPr>
              <a:t>DecimalFormat (</a:t>
            </a:r>
            <a:r>
              <a:rPr sz="2000" noProof="1">
                <a:solidFill>
                  <a:srgbClr val="800000"/>
                </a:solidFill>
              </a:rPr>
              <a:t>"0.###");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      </a:t>
            </a:r>
            <a:r>
              <a:rPr sz="2000" noProof="1">
                <a:solidFill>
                  <a:srgbClr val="008080"/>
                </a:solidFill>
              </a:rPr>
              <a:t>System.out.println (</a:t>
            </a:r>
            <a:r>
              <a:rPr sz="2000" noProof="1">
                <a:solidFill>
                  <a:srgbClr val="800000"/>
                </a:solidFill>
              </a:rPr>
              <a:t>"The average is " + </a:t>
            </a:r>
            <a:r>
              <a:rPr lang="en-US" sz="2000" dirty="0">
                <a:solidFill>
                  <a:srgbClr val="800000"/>
                </a:solidFill>
              </a:rPr>
              <a:t>				</a:t>
            </a:r>
            <a:r>
              <a:rPr sz="2000" noProof="1">
                <a:solidFill>
                  <a:srgbClr val="800000"/>
                </a:solidFill>
              </a:rPr>
              <a:t>fmt.format(average));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   }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}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}</a:t>
            </a:r>
            <a:endParaRPr lang="en-US" sz="2000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WinPercentage.java</a:t>
            </a:r>
          </a:p>
        </p:txBody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import java.text.</a:t>
            </a:r>
            <a:r>
              <a:rPr sz="2000" noProof="1">
                <a:solidFill>
                  <a:srgbClr val="008080"/>
                </a:solidFill>
              </a:rPr>
              <a:t>NumberFormat;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import java.util.Scanner;</a:t>
            </a:r>
          </a:p>
          <a:p>
            <a:pPr>
              <a:lnSpc>
                <a:spcPct val="90000"/>
              </a:lnSpc>
              <a:buFontTx/>
              <a:buNone/>
            </a:pPr>
            <a:endParaRPr sz="2000" noProof="1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public class WinPercentage 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000" dirty="0">
                <a:solidFill>
                  <a:srgbClr val="0000FF"/>
                </a:solidFill>
              </a:rPr>
              <a:t>   </a:t>
            </a:r>
            <a:r>
              <a:rPr sz="2000" noProof="1">
                <a:solidFill>
                  <a:srgbClr val="0000FF"/>
                </a:solidFill>
              </a:rPr>
              <a:t>public static void main (</a:t>
            </a:r>
            <a:r>
              <a:rPr sz="2000" noProof="1">
                <a:solidFill>
                  <a:srgbClr val="008080"/>
                </a:solidFill>
              </a:rPr>
              <a:t>String[] args)</a:t>
            </a:r>
            <a:r>
              <a:rPr lang="en-US" sz="2000" dirty="0">
                <a:solidFill>
                  <a:srgbClr val="008080"/>
                </a:solidFill>
              </a:rPr>
              <a:t> </a:t>
            </a:r>
            <a:r>
              <a:rPr sz="2000" noProof="1">
                <a:solidFill>
                  <a:srgbClr val="008080"/>
                </a:solidFill>
              </a:rPr>
              <a:t> 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sz="2000" noProof="1">
                <a:solidFill>
                  <a:srgbClr val="008080"/>
                </a:solidFill>
              </a:rPr>
              <a:t>      </a:t>
            </a:r>
            <a:r>
              <a:rPr sz="2000" noProof="1">
                <a:solidFill>
                  <a:srgbClr val="0000FF"/>
                </a:solidFill>
              </a:rPr>
              <a:t>final int NUM_GAMES = 12;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int won;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double ratio;</a:t>
            </a:r>
          </a:p>
          <a:p>
            <a:pPr>
              <a:lnSpc>
                <a:spcPct val="90000"/>
              </a:lnSpc>
              <a:buFontTx/>
              <a:buNone/>
            </a:pPr>
            <a:endParaRPr sz="2000" noProof="1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Scanner scan = new Scanner (</a:t>
            </a:r>
            <a:r>
              <a:rPr sz="2000" noProof="1">
                <a:solidFill>
                  <a:srgbClr val="008080"/>
                </a:solidFill>
              </a:rPr>
              <a:t>System.in);</a:t>
            </a:r>
          </a:p>
          <a:p>
            <a:pPr>
              <a:lnSpc>
                <a:spcPct val="90000"/>
              </a:lnSpc>
              <a:buFontTx/>
              <a:buNone/>
            </a:pPr>
            <a:endParaRPr sz="2000" noProof="1">
              <a:solidFill>
                <a:srgbClr val="008080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sz="2000" noProof="1">
                <a:solidFill>
                  <a:srgbClr val="008080"/>
                </a:solidFill>
              </a:rPr>
              <a:t>      System.out.print (</a:t>
            </a:r>
            <a:r>
              <a:rPr sz="2000" noProof="1">
                <a:solidFill>
                  <a:srgbClr val="800000"/>
                </a:solidFill>
              </a:rPr>
              <a:t>"Enter the number of games won (0 to "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                     + NUM_GAMES + "): ");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   won = scan.nextInt();</a:t>
            </a:r>
          </a:p>
          <a:p>
            <a:pPr>
              <a:lnSpc>
                <a:spcPct val="90000"/>
              </a:lnSpc>
              <a:buFontTx/>
              <a:buNone/>
            </a:pPr>
            <a:endParaRPr sz="2000" noProof="1">
              <a:solidFill>
                <a:srgbClr val="800000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sz="2000" dirty="0"/>
          </a:p>
        </p:txBody>
      </p:sp>
    </p:spTree>
  </p:cSld>
  <p:clrMapOvr>
    <a:masterClrMapping/>
  </p:clrMapOvr>
  <p:transition/>
</p:sld>
</file>

<file path=ppt/slides/slide7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WinPercentage.java</a:t>
            </a:r>
          </a:p>
        </p:txBody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000" dirty="0">
                <a:solidFill>
                  <a:srgbClr val="800000"/>
                </a:solidFill>
              </a:rPr>
              <a:t>   </a:t>
            </a:r>
            <a:r>
              <a:rPr sz="2000" noProof="1">
                <a:solidFill>
                  <a:srgbClr val="800000"/>
                </a:solidFill>
              </a:rPr>
              <a:t> </a:t>
            </a:r>
            <a:r>
              <a:rPr lang="en-US" sz="2000" dirty="0">
                <a:solidFill>
                  <a:srgbClr val="800000"/>
                </a:solidFill>
              </a:rPr>
              <a:t> </a:t>
            </a:r>
            <a:r>
              <a:rPr sz="2000" noProof="1">
                <a:solidFill>
                  <a:srgbClr val="0000FF"/>
                </a:solidFill>
              </a:rPr>
              <a:t>while (won &lt; 0 || won &gt; NUM_GAMES)      {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</a:t>
            </a:r>
            <a:r>
              <a:rPr sz="2000" noProof="1">
                <a:solidFill>
                  <a:srgbClr val="008080"/>
                </a:solidFill>
              </a:rPr>
              <a:t>System.out.print (</a:t>
            </a:r>
            <a:r>
              <a:rPr sz="2000" noProof="1">
                <a:solidFill>
                  <a:srgbClr val="800000"/>
                </a:solidFill>
              </a:rPr>
              <a:t>"Invalid input. Please reenter: ");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      won = scan.nextInt();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   }</a:t>
            </a:r>
          </a:p>
          <a:p>
            <a:pPr>
              <a:lnSpc>
                <a:spcPct val="90000"/>
              </a:lnSpc>
              <a:buFontTx/>
              <a:buNone/>
            </a:pPr>
            <a:endParaRPr sz="2000" noProof="1">
              <a:solidFill>
                <a:srgbClr val="800000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   ratio = (</a:t>
            </a:r>
            <a:r>
              <a:rPr sz="2000" noProof="1">
                <a:solidFill>
                  <a:srgbClr val="0000FF"/>
                </a:solidFill>
              </a:rPr>
              <a:t>double)won / NUM_GAMES;</a:t>
            </a:r>
          </a:p>
          <a:p>
            <a:pPr>
              <a:lnSpc>
                <a:spcPct val="90000"/>
              </a:lnSpc>
              <a:buFontTx/>
              <a:buNone/>
            </a:pPr>
            <a:endParaRPr sz="2000" noProof="1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</a:t>
            </a:r>
            <a:r>
              <a:rPr sz="2000" noProof="1">
                <a:solidFill>
                  <a:srgbClr val="008080"/>
                </a:solidFill>
              </a:rPr>
              <a:t>NumberFormat fmt = NumberFormat.getPercentInstance();</a:t>
            </a:r>
          </a:p>
          <a:p>
            <a:pPr>
              <a:lnSpc>
                <a:spcPct val="90000"/>
              </a:lnSpc>
              <a:buFontTx/>
              <a:buNone/>
            </a:pPr>
            <a:endParaRPr sz="2000" noProof="1">
              <a:solidFill>
                <a:srgbClr val="008080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sz="2000" noProof="1">
                <a:solidFill>
                  <a:srgbClr val="008080"/>
                </a:solidFill>
              </a:rPr>
              <a:t>      System.out.println ();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sz="2000" noProof="1">
                <a:solidFill>
                  <a:srgbClr val="008080"/>
                </a:solidFill>
              </a:rPr>
              <a:t>      System.out.println (</a:t>
            </a:r>
            <a:r>
              <a:rPr sz="2000" noProof="1">
                <a:solidFill>
                  <a:srgbClr val="800000"/>
                </a:solidFill>
              </a:rPr>
              <a:t>"Winning percentage: " + fmt.format(ratio));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}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}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Infinite Loops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>
              <a:spcBef>
                <a:spcPct val="75000"/>
              </a:spcBef>
            </a:pPr>
            <a:r>
              <a:rPr lang="en-US"/>
              <a:t>The body of a </a:t>
            </a:r>
            <a:r>
              <a:rPr lang="en-US">
                <a:latin typeface="Courier New" pitchFamily="-65" charset="0"/>
              </a:rPr>
              <a:t>while</a:t>
            </a:r>
            <a:r>
              <a:rPr lang="en-US"/>
              <a:t> loop eventually must make the condition false</a:t>
            </a:r>
          </a:p>
          <a:p>
            <a:pPr>
              <a:spcBef>
                <a:spcPct val="75000"/>
              </a:spcBef>
            </a:pPr>
            <a:r>
              <a:rPr lang="en-US"/>
              <a:t>an </a:t>
            </a:r>
            <a:r>
              <a:rPr lang="en-US" i="1"/>
              <a:t>infinite loop</a:t>
            </a:r>
            <a:r>
              <a:rPr lang="en-US"/>
              <a:t> will execute until the user interrupts the program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Infinite Loops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219200"/>
            <a:ext cx="7924800" cy="685800"/>
          </a:xfrm>
        </p:spPr>
        <p:txBody>
          <a:bodyPr/>
          <a:lstStyle/>
          <a:p>
            <a:r>
              <a:rPr lang="en-US"/>
              <a:t>An example of an infinite loop:</a:t>
            </a:r>
          </a:p>
        </p:txBody>
      </p:sp>
      <p:sp>
        <p:nvSpPr>
          <p:cNvPr id="118788" name="Text Box 4"/>
          <p:cNvSpPr txBox="1">
            <a:spLocks noChangeArrowheads="1"/>
          </p:cNvSpPr>
          <p:nvPr/>
        </p:nvSpPr>
        <p:spPr bwMode="auto">
          <a:xfrm>
            <a:off x="2286000" y="2041525"/>
            <a:ext cx="4756150" cy="1920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Courier New" pitchFamily="-65" charset="0"/>
              </a:rPr>
              <a:t>int count = 1;</a:t>
            </a:r>
          </a:p>
          <a:p>
            <a:r>
              <a:rPr lang="en-US" sz="2000" b="1">
                <a:latin typeface="Courier New" pitchFamily="-65" charset="0"/>
              </a:rPr>
              <a:t>while (count &lt;= 25)</a:t>
            </a:r>
          </a:p>
          <a:p>
            <a:r>
              <a:rPr lang="en-US" sz="2000" b="1">
                <a:latin typeface="Courier New" pitchFamily="-65" charset="0"/>
              </a:rPr>
              <a:t>{</a:t>
            </a:r>
          </a:p>
          <a:p>
            <a:r>
              <a:rPr lang="en-US" sz="2000" b="1">
                <a:latin typeface="Courier New" pitchFamily="-65" charset="0"/>
              </a:rPr>
              <a:t>   System.out.println (count);</a:t>
            </a:r>
          </a:p>
          <a:p>
            <a:r>
              <a:rPr lang="en-US" sz="2000" b="1">
                <a:latin typeface="Courier New" pitchFamily="-65" charset="0"/>
              </a:rPr>
              <a:t>   count = count - 1;</a:t>
            </a:r>
          </a:p>
          <a:p>
            <a:r>
              <a:rPr lang="en-US" sz="2000" b="1">
                <a:latin typeface="Courier New" pitchFamily="-65" charset="0"/>
              </a:rPr>
              <a:t>}</a:t>
            </a:r>
            <a:endParaRPr lang="en-US">
              <a:latin typeface="Times New Roman" pitchFamily="-65" charset="0"/>
            </a:endParaRPr>
          </a:p>
        </p:txBody>
      </p:sp>
      <p:sp>
        <p:nvSpPr>
          <p:cNvPr id="118789" name="Rectangle 5"/>
          <p:cNvSpPr>
            <a:spLocks noChangeArrowheads="1"/>
          </p:cNvSpPr>
          <p:nvPr/>
        </p:nvSpPr>
        <p:spPr bwMode="auto">
          <a:xfrm>
            <a:off x="990600" y="4343400"/>
            <a:ext cx="7924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r>
              <a:rPr lang="en-US" b="1">
                <a:latin typeface="Arial" pitchFamily="-65" charset="0"/>
              </a:rPr>
              <a:t>This loop will continue executing until interrupted (Control-C) or until an underflow error occurs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18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88" grpId="0" autoUpdateAnimBg="0"/>
      <p:bldP spid="118789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Arithmetic overflow happens when a number gets too big to fit in its value type. For example, an </a:t>
            </a:r>
            <a:r>
              <a:rPr lang="en-US" dirty="0" err="1" smtClean="0"/>
              <a:t>int</a:t>
            </a:r>
            <a:r>
              <a:rPr lang="en-US" dirty="0" smtClean="0"/>
              <a:t> holds values between -231 and 231-1, inclusive. If your number goes over these limits, an overflow occurs, and the number "wraps around". These do not cause an exception to be generated in Java.</a:t>
            </a:r>
          </a:p>
          <a:p>
            <a:r>
              <a:rPr lang="en-US" dirty="0" smtClean="0"/>
              <a:t>Arithmetic underflow happens when a floating point number gets too small to distinguish very well from zero (the precision of the number got truncated). In Java, these do not cause an exception either.</a:t>
            </a:r>
          </a:p>
          <a:p>
            <a:r>
              <a:rPr lang="en-US" dirty="0" smtClean="0"/>
              <a:t>Stack overflow happens when you call a function, that calls another function, that then calls another, then another...and the function call stack gets too deep. You get a </a:t>
            </a:r>
            <a:r>
              <a:rPr lang="en-US" dirty="0" err="1" smtClean="0"/>
              <a:t>StackOverflowError</a:t>
            </a:r>
            <a:r>
              <a:rPr lang="en-US" dirty="0" smtClean="0"/>
              <a:t> when that happens.</a:t>
            </a:r>
          </a:p>
          <a:p>
            <a:r>
              <a:rPr lang="en-US" dirty="0" smtClean="0"/>
              <a:t>Stack underflow doesn't happen in Java. Its runtime system is supposed to prevent that sort of stuff from happening.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Overflow and Underflow</a:t>
            </a:r>
            <a:endParaRPr lang="en-US" dirty="0"/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Nested Loops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75000"/>
              </a:spcBef>
            </a:pPr>
            <a:r>
              <a:rPr lang="en-US"/>
              <a:t>Similar to nested </a:t>
            </a:r>
            <a:r>
              <a:rPr lang="en-US">
                <a:latin typeface="Courier New" pitchFamily="-65" charset="0"/>
              </a:rPr>
              <a:t>if</a:t>
            </a:r>
            <a:r>
              <a:rPr lang="en-US"/>
              <a:t> statements, loops can be nested as well</a:t>
            </a:r>
          </a:p>
          <a:p>
            <a:pPr>
              <a:spcBef>
                <a:spcPct val="75000"/>
              </a:spcBef>
            </a:pPr>
            <a:r>
              <a:rPr lang="en-US"/>
              <a:t>That is, the body of a loop can contain another loop</a:t>
            </a:r>
          </a:p>
          <a:p>
            <a:pPr>
              <a:spcBef>
                <a:spcPct val="75000"/>
              </a:spcBef>
            </a:pPr>
            <a:r>
              <a:rPr lang="en-US"/>
              <a:t>For each iteration of the outer loop, the inner loop iterates completely</a:t>
            </a:r>
          </a:p>
          <a:p>
            <a:pPr>
              <a:spcBef>
                <a:spcPct val="75000"/>
              </a:spcBef>
            </a:pP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PalindromeTester.java</a:t>
            </a:r>
          </a:p>
        </p:txBody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import java.util.Scanner;</a:t>
            </a:r>
          </a:p>
          <a:p>
            <a:pPr>
              <a:buFontTx/>
              <a:buNone/>
            </a:pPr>
            <a:endParaRPr sz="2000" noProof="1">
              <a:solidFill>
                <a:srgbClr val="0000FF"/>
              </a:solidFill>
            </a:endParaRPr>
          </a:p>
          <a:p>
            <a:pPr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public class PalindromeTester</a:t>
            </a:r>
            <a:r>
              <a:rPr lang="en-US" sz="2000" dirty="0">
                <a:solidFill>
                  <a:srgbClr val="0000FF"/>
                </a:solidFill>
              </a:rPr>
              <a:t>  </a:t>
            </a:r>
            <a:r>
              <a:rPr sz="2000" noProof="1">
                <a:solidFill>
                  <a:srgbClr val="0000FF"/>
                </a:solidFill>
              </a:rPr>
              <a:t>{</a:t>
            </a:r>
          </a:p>
          <a:p>
            <a:pPr>
              <a:buFontTx/>
              <a:buNone/>
            </a:pPr>
            <a:r>
              <a:rPr lang="en-US" sz="2000" dirty="0">
                <a:solidFill>
                  <a:srgbClr val="0000FF"/>
                </a:solidFill>
              </a:rPr>
              <a:t>   </a:t>
            </a:r>
            <a:r>
              <a:rPr sz="2000" noProof="1">
                <a:solidFill>
                  <a:srgbClr val="0000FF"/>
                </a:solidFill>
              </a:rPr>
              <a:t>public static void main (</a:t>
            </a:r>
            <a:r>
              <a:rPr sz="2000" noProof="1">
                <a:solidFill>
                  <a:srgbClr val="008080"/>
                </a:solidFill>
              </a:rPr>
              <a:t>String[] args)</a:t>
            </a:r>
            <a:r>
              <a:rPr lang="en-US" sz="2000" dirty="0">
                <a:solidFill>
                  <a:srgbClr val="008080"/>
                </a:solidFill>
              </a:rPr>
              <a:t> </a:t>
            </a:r>
            <a:r>
              <a:rPr sz="2000" noProof="1">
                <a:solidFill>
                  <a:srgbClr val="008080"/>
                </a:solidFill>
              </a:rPr>
              <a:t> {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008080"/>
                </a:solidFill>
              </a:rPr>
              <a:t>      String str, another = </a:t>
            </a:r>
            <a:r>
              <a:rPr sz="2000" noProof="1">
                <a:solidFill>
                  <a:srgbClr val="800000"/>
                </a:solidFill>
              </a:rPr>
              <a:t>"y";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   </a:t>
            </a:r>
            <a:r>
              <a:rPr sz="2000" noProof="1">
                <a:solidFill>
                  <a:srgbClr val="0000FF"/>
                </a:solidFill>
              </a:rPr>
              <a:t>int left, right;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Scanner scan = new Scanner (</a:t>
            </a:r>
            <a:r>
              <a:rPr sz="2000" noProof="1">
                <a:solidFill>
                  <a:srgbClr val="008080"/>
                </a:solidFill>
              </a:rPr>
              <a:t>System.in);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008080"/>
                </a:solidFill>
              </a:rPr>
              <a:t>      </a:t>
            </a:r>
            <a:r>
              <a:rPr sz="2000" noProof="1">
                <a:solidFill>
                  <a:srgbClr val="0000FF"/>
                </a:solidFill>
              </a:rPr>
              <a:t>while (another.equalsIgnoreCase(</a:t>
            </a:r>
            <a:r>
              <a:rPr sz="2000" noProof="1">
                <a:solidFill>
                  <a:srgbClr val="800000"/>
                </a:solidFill>
              </a:rPr>
              <a:t>"y")) </a:t>
            </a:r>
            <a:r>
              <a:rPr sz="2000" noProof="1">
                <a:solidFill>
                  <a:srgbClr val="008000"/>
                </a:solidFill>
              </a:rPr>
              <a:t>// allows y or Y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008000"/>
                </a:solidFill>
              </a:rPr>
              <a:t>      {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008000"/>
                </a:solidFill>
              </a:rPr>
              <a:t>         </a:t>
            </a:r>
            <a:r>
              <a:rPr sz="2000" noProof="1">
                <a:solidFill>
                  <a:srgbClr val="008080"/>
                </a:solidFill>
              </a:rPr>
              <a:t>System.out.println (</a:t>
            </a:r>
            <a:r>
              <a:rPr sz="2000" noProof="1">
                <a:solidFill>
                  <a:srgbClr val="800000"/>
                </a:solidFill>
              </a:rPr>
              <a:t>"Enter a potential palindrome:");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      str = scan.nextLine();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      left = 0;</a:t>
            </a:r>
          </a:p>
          <a:p>
            <a:pPr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      right = str.length() - 1;</a:t>
            </a:r>
            <a:endParaRPr lang="en-US" sz="2000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ransition/>
</p:sld>
</file>

<file path=ppt/slides/slide7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PalindromeTester.java</a:t>
            </a:r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000" dirty="0">
                <a:solidFill>
                  <a:srgbClr val="0000FF"/>
                </a:solidFill>
              </a:rPr>
              <a:t>        </a:t>
            </a:r>
            <a:r>
              <a:rPr sz="2000" noProof="1">
                <a:solidFill>
                  <a:srgbClr val="0000FF"/>
                </a:solidFill>
              </a:rPr>
              <a:t>while (str.charAt(left) == str.charAt(right) &amp;&amp; left &lt; right)  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   left++;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   right--;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</a:t>
            </a:r>
            <a:r>
              <a:rPr sz="2000" noProof="1">
                <a:solidFill>
                  <a:srgbClr val="008080"/>
                </a:solidFill>
              </a:rPr>
              <a:t>System.out.println();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008080"/>
                </a:solidFill>
              </a:rPr>
              <a:t>         </a:t>
            </a:r>
            <a:r>
              <a:rPr sz="2000" noProof="1">
                <a:solidFill>
                  <a:srgbClr val="0000FF"/>
                </a:solidFill>
              </a:rPr>
              <a:t>if (left &lt; right)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   </a:t>
            </a:r>
            <a:r>
              <a:rPr sz="2000" noProof="1">
                <a:solidFill>
                  <a:srgbClr val="008080"/>
                </a:solidFill>
              </a:rPr>
              <a:t>System.out.println (</a:t>
            </a:r>
            <a:r>
              <a:rPr sz="2000" noProof="1">
                <a:solidFill>
                  <a:srgbClr val="800000"/>
                </a:solidFill>
              </a:rPr>
              <a:t>"That string is NOT a palindrome.");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      </a:t>
            </a:r>
            <a:r>
              <a:rPr sz="2000" noProof="1">
                <a:solidFill>
                  <a:srgbClr val="0000FF"/>
                </a:solidFill>
              </a:rPr>
              <a:t>else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   </a:t>
            </a:r>
            <a:r>
              <a:rPr sz="2000" noProof="1">
                <a:solidFill>
                  <a:srgbClr val="008080"/>
                </a:solidFill>
              </a:rPr>
              <a:t>System.out.println (</a:t>
            </a:r>
            <a:r>
              <a:rPr sz="2000" noProof="1">
                <a:solidFill>
                  <a:srgbClr val="800000"/>
                </a:solidFill>
              </a:rPr>
              <a:t>"That string IS a palindrome.");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      </a:t>
            </a:r>
            <a:r>
              <a:rPr sz="2000" noProof="1">
                <a:solidFill>
                  <a:srgbClr val="008080"/>
                </a:solidFill>
              </a:rPr>
              <a:t>System.out.println();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008080"/>
                </a:solidFill>
              </a:rPr>
              <a:t>         System.out.print (</a:t>
            </a:r>
            <a:r>
              <a:rPr sz="2000" noProof="1">
                <a:solidFill>
                  <a:srgbClr val="800000"/>
                </a:solidFill>
              </a:rPr>
              <a:t>"Test another palindrome (y/n)? ");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      another = scan.nextLine();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   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}</a:t>
            </a:r>
            <a:endParaRPr lang="en-US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Nested Loops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219200"/>
            <a:ext cx="7924800" cy="685800"/>
          </a:xfrm>
        </p:spPr>
        <p:txBody>
          <a:bodyPr>
            <a:normAutofit fontScale="85000" lnSpcReduction="10000"/>
          </a:bodyPr>
          <a:lstStyle/>
          <a:p>
            <a:r>
              <a:rPr lang="en-US"/>
              <a:t>How many times will the string </a:t>
            </a:r>
            <a:r>
              <a:rPr lang="en-US">
                <a:latin typeface="Courier New" pitchFamily="-65" charset="0"/>
              </a:rPr>
              <a:t>"Here"</a:t>
            </a:r>
            <a:r>
              <a:rPr lang="en-US"/>
              <a:t> be printed?</a:t>
            </a:r>
          </a:p>
        </p:txBody>
      </p:sp>
      <p:sp>
        <p:nvSpPr>
          <p:cNvPr id="119812" name="Text Box 4"/>
          <p:cNvSpPr txBox="1">
            <a:spLocks noChangeArrowheads="1"/>
          </p:cNvSpPr>
          <p:nvPr/>
        </p:nvSpPr>
        <p:spPr bwMode="auto">
          <a:xfrm>
            <a:off x="2133600" y="1905000"/>
            <a:ext cx="5365750" cy="3444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Courier New" pitchFamily="-65" charset="0"/>
              </a:rPr>
              <a:t>count1 = 1;</a:t>
            </a:r>
          </a:p>
          <a:p>
            <a:r>
              <a:rPr lang="en-US" sz="2000" b="1">
                <a:latin typeface="Courier New" pitchFamily="-65" charset="0"/>
              </a:rPr>
              <a:t>while (count1 &lt;= 10)</a:t>
            </a:r>
          </a:p>
          <a:p>
            <a:r>
              <a:rPr lang="en-US" sz="2000" b="1">
                <a:latin typeface="Courier New" pitchFamily="-65" charset="0"/>
              </a:rPr>
              <a:t>{</a:t>
            </a:r>
          </a:p>
          <a:p>
            <a:r>
              <a:rPr lang="en-US" sz="2000" b="1">
                <a:latin typeface="Courier New" pitchFamily="-65" charset="0"/>
              </a:rPr>
              <a:t>   count2 = 1;</a:t>
            </a:r>
          </a:p>
          <a:p>
            <a:r>
              <a:rPr lang="en-US" sz="2000" b="1">
                <a:latin typeface="Courier New" pitchFamily="-65" charset="0"/>
              </a:rPr>
              <a:t>   while (count2 &lt;= 20)</a:t>
            </a:r>
          </a:p>
          <a:p>
            <a:r>
              <a:rPr lang="en-US" sz="2000" b="1">
                <a:latin typeface="Courier New" pitchFamily="-65" charset="0"/>
              </a:rPr>
              <a:t>   {</a:t>
            </a:r>
          </a:p>
          <a:p>
            <a:r>
              <a:rPr lang="en-US" sz="2000" b="1">
                <a:latin typeface="Courier New" pitchFamily="-65" charset="0"/>
              </a:rPr>
              <a:t>      System.out.println ("Here");</a:t>
            </a:r>
          </a:p>
          <a:p>
            <a:r>
              <a:rPr lang="en-US" sz="2000" b="1">
                <a:latin typeface="Courier New" pitchFamily="-65" charset="0"/>
              </a:rPr>
              <a:t>      count2++;</a:t>
            </a:r>
          </a:p>
          <a:p>
            <a:r>
              <a:rPr lang="en-US" sz="2000" b="1">
                <a:latin typeface="Courier New" pitchFamily="-65" charset="0"/>
              </a:rPr>
              <a:t>   }</a:t>
            </a:r>
          </a:p>
          <a:p>
            <a:r>
              <a:rPr lang="en-US" sz="2000" b="1">
                <a:latin typeface="Courier New" pitchFamily="-65" charset="0"/>
              </a:rPr>
              <a:t>   count1++;</a:t>
            </a:r>
          </a:p>
          <a:p>
            <a:r>
              <a:rPr lang="en-US" sz="2000" b="1">
                <a:latin typeface="Courier New" pitchFamily="-65" charset="0"/>
              </a:rPr>
              <a:t>}</a:t>
            </a:r>
            <a:endParaRPr lang="en-US">
              <a:latin typeface="Times New Roman" pitchFamily="-65" charset="0"/>
            </a:endParaRPr>
          </a:p>
        </p:txBody>
      </p:sp>
      <p:sp>
        <p:nvSpPr>
          <p:cNvPr id="119813" name="Text Box 5"/>
          <p:cNvSpPr txBox="1">
            <a:spLocks noChangeArrowheads="1"/>
          </p:cNvSpPr>
          <p:nvPr/>
        </p:nvSpPr>
        <p:spPr bwMode="auto">
          <a:xfrm>
            <a:off x="5334000" y="5029200"/>
            <a:ext cx="2006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chemeClr val="hlink"/>
                </a:solidFill>
                <a:latin typeface="Arial" pitchFamily="-65" charset="0"/>
              </a:rPr>
              <a:t>10 * 20 = 200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98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98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98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98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2" grpId="0" autoUpdateAnimBg="0"/>
      <p:bldP spid="1198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Logic of an if statement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429000" y="1371600"/>
            <a:ext cx="2057400" cy="1752600"/>
            <a:chOff x="2160" y="864"/>
            <a:chExt cx="1296" cy="1104"/>
          </a:xfrm>
        </p:grpSpPr>
        <p:sp>
          <p:nvSpPr>
            <p:cNvPr id="100356" name="AutoShape 4"/>
            <p:cNvSpPr>
              <a:spLocks noChangeArrowheads="1"/>
            </p:cNvSpPr>
            <p:nvPr/>
          </p:nvSpPr>
          <p:spPr bwMode="auto">
            <a:xfrm>
              <a:off x="2160" y="1296"/>
              <a:ext cx="1296" cy="672"/>
            </a:xfrm>
            <a:prstGeom prst="diamond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357" name="Text Box 5"/>
            <p:cNvSpPr txBox="1">
              <a:spLocks noChangeArrowheads="1"/>
            </p:cNvSpPr>
            <p:nvPr/>
          </p:nvSpPr>
          <p:spPr bwMode="auto">
            <a:xfrm>
              <a:off x="2408" y="1420"/>
              <a:ext cx="799" cy="404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800" b="1">
                  <a:latin typeface="Arial Unicode MS" pitchFamily="-65" charset="0"/>
                </a:rPr>
                <a:t>condition</a:t>
              </a:r>
            </a:p>
            <a:p>
              <a:pPr algn="ctr"/>
              <a:r>
                <a:rPr lang="en-US" sz="1800" b="1">
                  <a:latin typeface="Arial Unicode MS" pitchFamily="-65" charset="0"/>
                </a:rPr>
                <a:t>evaluated</a:t>
              </a:r>
              <a:endParaRPr lang="en-US">
                <a:latin typeface="Arial Unicode MS" pitchFamily="-65" charset="0"/>
              </a:endParaRPr>
            </a:p>
          </p:txBody>
        </p:sp>
        <p:cxnSp>
          <p:nvCxnSpPr>
            <p:cNvPr id="100358" name="AutoShape 6"/>
            <p:cNvCxnSpPr>
              <a:cxnSpLocks noChangeShapeType="1"/>
            </p:cNvCxnSpPr>
            <p:nvPr/>
          </p:nvCxnSpPr>
          <p:spPr bwMode="auto">
            <a:xfrm>
              <a:off x="2808" y="864"/>
              <a:ext cx="0" cy="432"/>
            </a:xfrm>
            <a:prstGeom prst="straightConnector1">
              <a:avLst/>
            </a:prstGeom>
            <a:noFill/>
            <a:ln w="31750">
              <a:solidFill>
                <a:srgbClr val="FF0000"/>
              </a:solidFill>
              <a:round/>
              <a:headEnd type="none" w="sm" len="sm"/>
              <a:tailEnd type="triangle" w="lg" len="med"/>
            </a:ln>
            <a:effectLst/>
          </p:spPr>
        </p:cxnSp>
      </p:grpSp>
      <p:cxnSp>
        <p:nvCxnSpPr>
          <p:cNvPr id="100359" name="AutoShape 7"/>
          <p:cNvCxnSpPr>
            <a:cxnSpLocks noChangeShapeType="1"/>
          </p:cNvCxnSpPr>
          <p:nvPr/>
        </p:nvCxnSpPr>
        <p:spPr bwMode="auto">
          <a:xfrm>
            <a:off x="4457700" y="4405313"/>
            <a:ext cx="0" cy="1081087"/>
          </a:xfrm>
          <a:prstGeom prst="straightConnector1">
            <a:avLst/>
          </a:prstGeom>
          <a:noFill/>
          <a:ln w="31750">
            <a:solidFill>
              <a:srgbClr val="FF0000"/>
            </a:solidFill>
            <a:round/>
            <a:headEnd type="none" w="sm" len="sm"/>
            <a:tailEnd type="triangle" w="lg" len="med"/>
          </a:ln>
          <a:effectLst/>
        </p:spPr>
      </p:cxn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3657600" y="3124200"/>
            <a:ext cx="1600200" cy="1295400"/>
            <a:chOff x="2304" y="1968"/>
            <a:chExt cx="1008" cy="816"/>
          </a:xfrm>
        </p:grpSpPr>
        <p:sp>
          <p:nvSpPr>
            <p:cNvPr id="100361" name="Rectangle 9"/>
            <p:cNvSpPr>
              <a:spLocks noChangeArrowheads="1"/>
            </p:cNvSpPr>
            <p:nvPr/>
          </p:nvSpPr>
          <p:spPr bwMode="auto">
            <a:xfrm>
              <a:off x="2304" y="2544"/>
              <a:ext cx="1008" cy="240"/>
            </a:xfrm>
            <a:prstGeom prst="rect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362" name="Text Box 10"/>
            <p:cNvSpPr txBox="1">
              <a:spLocks noChangeArrowheads="1"/>
            </p:cNvSpPr>
            <p:nvPr/>
          </p:nvSpPr>
          <p:spPr bwMode="auto">
            <a:xfrm>
              <a:off x="2385" y="2544"/>
              <a:ext cx="847" cy="23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800" b="1">
                  <a:latin typeface="Arial Unicode MS" pitchFamily="-65" charset="0"/>
                </a:rPr>
                <a:t>statement</a:t>
              </a:r>
              <a:endParaRPr lang="en-US">
                <a:latin typeface="Arial Unicode MS" pitchFamily="-65" charset="0"/>
              </a:endParaRPr>
            </a:p>
          </p:txBody>
        </p:sp>
        <p:cxnSp>
          <p:nvCxnSpPr>
            <p:cNvPr id="100363" name="AutoShape 11"/>
            <p:cNvCxnSpPr>
              <a:cxnSpLocks noChangeShapeType="1"/>
              <a:stCxn id="100356" idx="2"/>
              <a:endCxn id="100361" idx="0"/>
            </p:cNvCxnSpPr>
            <p:nvPr/>
          </p:nvCxnSpPr>
          <p:spPr bwMode="auto">
            <a:xfrm>
              <a:off x="2808" y="1968"/>
              <a:ext cx="0" cy="576"/>
            </a:xfrm>
            <a:prstGeom prst="straightConnector1">
              <a:avLst/>
            </a:prstGeom>
            <a:noFill/>
            <a:ln w="31750">
              <a:solidFill>
                <a:srgbClr val="FF0000"/>
              </a:solidFill>
              <a:round/>
              <a:headEnd type="none" w="sm" len="sm"/>
              <a:tailEnd type="triangle" w="lg" len="med"/>
            </a:ln>
            <a:effectLst/>
          </p:spPr>
        </p:cxnSp>
        <p:sp>
          <p:nvSpPr>
            <p:cNvPr id="100364" name="Text Box 12"/>
            <p:cNvSpPr txBox="1">
              <a:spLocks noChangeArrowheads="1"/>
            </p:cNvSpPr>
            <p:nvPr/>
          </p:nvSpPr>
          <p:spPr bwMode="auto">
            <a:xfrm>
              <a:off x="2827" y="2112"/>
              <a:ext cx="406" cy="23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800" b="1">
                  <a:solidFill>
                    <a:schemeClr val="hlink"/>
                  </a:solidFill>
                  <a:latin typeface="Arial Unicode MS" pitchFamily="-65" charset="0"/>
                </a:rPr>
                <a:t>true</a:t>
              </a:r>
              <a:endParaRPr lang="en-US">
                <a:solidFill>
                  <a:schemeClr val="hlink"/>
                </a:solidFill>
                <a:latin typeface="Arial Unicode MS" pitchFamily="-65" charset="0"/>
              </a:endParaRPr>
            </a:p>
          </p:txBody>
        </p:sp>
      </p:grpSp>
      <p:grpSp>
        <p:nvGrpSpPr>
          <p:cNvPr id="4" name="Group 16"/>
          <p:cNvGrpSpPr>
            <a:grpSpLocks/>
          </p:cNvGrpSpPr>
          <p:nvPr/>
        </p:nvGrpSpPr>
        <p:grpSpPr bwMode="auto">
          <a:xfrm>
            <a:off x="4495800" y="2590800"/>
            <a:ext cx="2081213" cy="2286000"/>
            <a:chOff x="2832" y="1632"/>
            <a:chExt cx="1311" cy="1440"/>
          </a:xfrm>
        </p:grpSpPr>
        <p:sp>
          <p:nvSpPr>
            <p:cNvPr id="100366" name="Text Box 14"/>
            <p:cNvSpPr txBox="1">
              <a:spLocks noChangeArrowheads="1"/>
            </p:cNvSpPr>
            <p:nvPr/>
          </p:nvSpPr>
          <p:spPr bwMode="auto">
            <a:xfrm>
              <a:off x="3696" y="2256"/>
              <a:ext cx="447" cy="23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800" b="1">
                  <a:solidFill>
                    <a:schemeClr val="hlink"/>
                  </a:solidFill>
                  <a:latin typeface="Arial Unicode MS" pitchFamily="-65" charset="0"/>
                </a:rPr>
                <a:t>false</a:t>
              </a:r>
              <a:endParaRPr lang="en-US">
                <a:solidFill>
                  <a:schemeClr val="hlink"/>
                </a:solidFill>
                <a:latin typeface="Arial Unicode MS" pitchFamily="-65" charset="0"/>
              </a:endParaRPr>
            </a:p>
          </p:txBody>
        </p:sp>
        <p:cxnSp>
          <p:nvCxnSpPr>
            <p:cNvPr id="100367" name="AutoShape 15"/>
            <p:cNvCxnSpPr>
              <a:cxnSpLocks noChangeShapeType="1"/>
            </p:cNvCxnSpPr>
            <p:nvPr/>
          </p:nvCxnSpPr>
          <p:spPr bwMode="auto">
            <a:xfrm flipH="1">
              <a:off x="2832" y="1632"/>
              <a:ext cx="624" cy="1440"/>
            </a:xfrm>
            <a:prstGeom prst="bentConnector4">
              <a:avLst>
                <a:gd name="adj1" fmla="val -33333"/>
                <a:gd name="adj2" fmla="val 100481"/>
              </a:avLst>
            </a:prstGeom>
            <a:noFill/>
            <a:ln w="31750">
              <a:solidFill>
                <a:srgbClr val="FF0000"/>
              </a:solidFill>
              <a:miter lim="800000"/>
              <a:headEnd/>
              <a:tailEnd/>
            </a:ln>
            <a:effectLst/>
          </p:spPr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0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4" grpId="0" autoUpdateAnimBg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Iterators</a:t>
            </a:r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ct val="70000"/>
              </a:spcBef>
            </a:pPr>
            <a:r>
              <a:rPr lang="en-US"/>
              <a:t>An </a:t>
            </a:r>
            <a:r>
              <a:rPr lang="en-US" i="1"/>
              <a:t>iterator</a:t>
            </a:r>
            <a:r>
              <a:rPr lang="en-US"/>
              <a:t> is an object that allows you to process a collection of items one at a time</a:t>
            </a:r>
          </a:p>
          <a:p>
            <a:pPr>
              <a:lnSpc>
                <a:spcPct val="90000"/>
              </a:lnSpc>
              <a:spcBef>
                <a:spcPct val="70000"/>
              </a:spcBef>
            </a:pPr>
            <a:r>
              <a:rPr lang="en-US"/>
              <a:t>An iterator object has a </a:t>
            </a:r>
            <a:r>
              <a:rPr lang="en-US">
                <a:latin typeface="Courier New" pitchFamily="-65" charset="0"/>
              </a:rPr>
              <a:t>hasNext</a:t>
            </a:r>
            <a:r>
              <a:rPr lang="en-US"/>
              <a:t> method that returns true if there is at least one more item to process</a:t>
            </a:r>
          </a:p>
          <a:p>
            <a:pPr>
              <a:lnSpc>
                <a:spcPct val="90000"/>
              </a:lnSpc>
              <a:spcBef>
                <a:spcPct val="70000"/>
              </a:spcBef>
            </a:pPr>
            <a:r>
              <a:rPr lang="en-US"/>
              <a:t>The </a:t>
            </a:r>
            <a:r>
              <a:rPr lang="en-US">
                <a:latin typeface="Courier New" pitchFamily="-65" charset="0"/>
              </a:rPr>
              <a:t>next</a:t>
            </a:r>
            <a:r>
              <a:rPr lang="en-US"/>
              <a:t> method returns the next item</a:t>
            </a:r>
          </a:p>
          <a:p>
            <a:pPr>
              <a:lnSpc>
                <a:spcPct val="90000"/>
              </a:lnSpc>
              <a:spcBef>
                <a:spcPct val="70000"/>
              </a:spcBef>
            </a:pPr>
            <a:r>
              <a:rPr lang="en-US"/>
              <a:t>The </a:t>
            </a:r>
            <a:r>
              <a:rPr lang="en-US">
                <a:latin typeface="Courier New" pitchFamily="-65" charset="0"/>
              </a:rPr>
              <a:t>Scanner</a:t>
            </a:r>
            <a:r>
              <a:rPr lang="en-US"/>
              <a:t> class is an iterator</a:t>
            </a:r>
          </a:p>
          <a:p>
            <a:pPr lvl="1">
              <a:lnSpc>
                <a:spcPct val="90000"/>
              </a:lnSpc>
              <a:spcBef>
                <a:spcPct val="70000"/>
              </a:spcBef>
            </a:pPr>
            <a:r>
              <a:rPr lang="en-US"/>
              <a:t>the </a:t>
            </a:r>
            <a:r>
              <a:rPr lang="en-US">
                <a:latin typeface="Courier New" pitchFamily="-65" charset="0"/>
              </a:rPr>
              <a:t>hasNext</a:t>
            </a:r>
            <a:r>
              <a:rPr lang="en-US"/>
              <a:t> method returns true if there is more data to be scanned</a:t>
            </a:r>
          </a:p>
          <a:p>
            <a:pPr lvl="1">
              <a:lnSpc>
                <a:spcPct val="90000"/>
              </a:lnSpc>
              <a:spcBef>
                <a:spcPct val="70000"/>
              </a:spcBef>
            </a:pPr>
            <a:r>
              <a:rPr lang="en-US"/>
              <a:t>the </a:t>
            </a:r>
            <a:r>
              <a:rPr lang="en-US">
                <a:latin typeface="Courier New" pitchFamily="-65" charset="0"/>
              </a:rPr>
              <a:t>next</a:t>
            </a:r>
            <a:r>
              <a:rPr lang="en-US"/>
              <a:t> method returns the next scanned token as a string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do Statement</a:t>
            </a:r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219200"/>
            <a:ext cx="7924800" cy="644525"/>
          </a:xfrm>
        </p:spPr>
        <p:txBody>
          <a:bodyPr/>
          <a:lstStyle/>
          <a:p>
            <a:r>
              <a:rPr lang="en-US"/>
              <a:t>A </a:t>
            </a:r>
            <a:r>
              <a:rPr lang="en-US" i="1"/>
              <a:t>do statement</a:t>
            </a:r>
            <a:r>
              <a:rPr lang="en-US"/>
              <a:t> has the following syntax:</a:t>
            </a:r>
          </a:p>
        </p:txBody>
      </p:sp>
      <p:sp>
        <p:nvSpPr>
          <p:cNvPr id="126980" name="Text Box 4"/>
          <p:cNvSpPr txBox="1">
            <a:spLocks noChangeArrowheads="1"/>
          </p:cNvSpPr>
          <p:nvPr/>
        </p:nvSpPr>
        <p:spPr bwMode="auto">
          <a:xfrm>
            <a:off x="3124200" y="1906588"/>
            <a:ext cx="3659188" cy="19177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b="1">
                <a:latin typeface="Courier New" pitchFamily="-65" charset="0"/>
              </a:rPr>
              <a:t>do</a:t>
            </a:r>
          </a:p>
          <a:p>
            <a:r>
              <a:rPr lang="en-US" b="1">
                <a:latin typeface="Courier New" pitchFamily="-65" charset="0"/>
              </a:rPr>
              <a:t>{</a:t>
            </a:r>
          </a:p>
          <a:p>
            <a:r>
              <a:rPr lang="en-US" b="1">
                <a:latin typeface="Courier New" pitchFamily="-65" charset="0"/>
              </a:rPr>
              <a:t>   </a:t>
            </a:r>
            <a:r>
              <a:rPr lang="en-US" b="1" i="1">
                <a:solidFill>
                  <a:schemeClr val="hlink"/>
                </a:solidFill>
                <a:latin typeface="Courier New" pitchFamily="-65" charset="0"/>
              </a:rPr>
              <a:t>statement</a:t>
            </a:r>
            <a:r>
              <a:rPr lang="en-US" b="1">
                <a:latin typeface="Courier New" pitchFamily="-65" charset="0"/>
              </a:rPr>
              <a:t>;</a:t>
            </a:r>
          </a:p>
          <a:p>
            <a:r>
              <a:rPr lang="en-US" b="1">
                <a:latin typeface="Courier New" pitchFamily="-65" charset="0"/>
              </a:rPr>
              <a:t>}</a:t>
            </a:r>
          </a:p>
          <a:p>
            <a:r>
              <a:rPr lang="en-US" b="1">
                <a:latin typeface="Courier New" pitchFamily="-65" charset="0"/>
              </a:rPr>
              <a:t>while ( </a:t>
            </a:r>
            <a:r>
              <a:rPr lang="en-US" b="1" i="1">
                <a:solidFill>
                  <a:schemeClr val="hlink"/>
                </a:solidFill>
                <a:latin typeface="Courier New" pitchFamily="-65" charset="0"/>
              </a:rPr>
              <a:t>condition</a:t>
            </a:r>
            <a:r>
              <a:rPr lang="en-US" b="1">
                <a:latin typeface="Courier New" pitchFamily="-65" charset="0"/>
              </a:rPr>
              <a:t> )</a:t>
            </a:r>
          </a:p>
        </p:txBody>
      </p:sp>
      <p:sp>
        <p:nvSpPr>
          <p:cNvPr id="126981" name="Rectangle 5"/>
          <p:cNvSpPr>
            <a:spLocks noChangeArrowheads="1"/>
          </p:cNvSpPr>
          <p:nvPr/>
        </p:nvSpPr>
        <p:spPr bwMode="auto">
          <a:xfrm>
            <a:off x="990600" y="4114800"/>
            <a:ext cx="79248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342900" indent="-342900" eaLnBrk="1" hangingPunct="1">
              <a:spcBef>
                <a:spcPct val="70000"/>
              </a:spcBef>
              <a:buFontTx/>
              <a:buChar char="•"/>
            </a:pPr>
            <a:r>
              <a:rPr lang="en-US" b="1">
                <a:latin typeface="Arial" pitchFamily="-65" charset="0"/>
              </a:rPr>
              <a:t>The </a:t>
            </a:r>
            <a:r>
              <a:rPr lang="en-US" b="1">
                <a:solidFill>
                  <a:schemeClr val="hlink"/>
                </a:solidFill>
                <a:latin typeface="Courier New" pitchFamily="-65" charset="0"/>
              </a:rPr>
              <a:t>statement</a:t>
            </a:r>
            <a:r>
              <a:rPr lang="en-US" b="1">
                <a:latin typeface="Arial" pitchFamily="-65" charset="0"/>
              </a:rPr>
              <a:t> is executed once initially, and then the </a:t>
            </a:r>
            <a:r>
              <a:rPr lang="en-US" b="1">
                <a:solidFill>
                  <a:schemeClr val="hlink"/>
                </a:solidFill>
                <a:latin typeface="Courier New" pitchFamily="-65" charset="0"/>
              </a:rPr>
              <a:t>condition</a:t>
            </a:r>
            <a:r>
              <a:rPr lang="en-US" b="1">
                <a:latin typeface="Arial" pitchFamily="-65" charset="0"/>
              </a:rPr>
              <a:t> is evaluated</a:t>
            </a:r>
          </a:p>
          <a:p>
            <a:pPr marL="342900" indent="-342900" eaLnBrk="1" hangingPunct="1">
              <a:spcBef>
                <a:spcPct val="70000"/>
              </a:spcBef>
              <a:buFontTx/>
              <a:buChar char="•"/>
            </a:pPr>
            <a:r>
              <a:rPr lang="en-US" b="1">
                <a:latin typeface="Arial" pitchFamily="-65" charset="0"/>
              </a:rPr>
              <a:t>The statement is executed repeatedly until the condition becomes false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69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69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269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269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80" grpId="0" autoUpdateAnimBg="0"/>
      <p:bldP spid="126981" grpId="0" build="p" bldLvl="2" autoUpdateAnimBg="0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Logic of a do Loop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895600" y="2362200"/>
            <a:ext cx="1017588" cy="1333500"/>
            <a:chOff x="1567" y="1608"/>
            <a:chExt cx="641" cy="840"/>
          </a:xfrm>
        </p:grpSpPr>
        <p:sp>
          <p:nvSpPr>
            <p:cNvPr id="128004" name="Text Box 4"/>
            <p:cNvSpPr txBox="1">
              <a:spLocks noChangeArrowheads="1"/>
            </p:cNvSpPr>
            <p:nvPr/>
          </p:nvSpPr>
          <p:spPr bwMode="auto">
            <a:xfrm>
              <a:off x="1567" y="1920"/>
              <a:ext cx="406" cy="23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800" b="1">
                  <a:solidFill>
                    <a:schemeClr val="hlink"/>
                  </a:solidFill>
                  <a:latin typeface="Arial Unicode MS" pitchFamily="-65" charset="0"/>
                </a:rPr>
                <a:t>true</a:t>
              </a:r>
              <a:endParaRPr lang="en-US">
                <a:solidFill>
                  <a:schemeClr val="hlink"/>
                </a:solidFill>
                <a:latin typeface="Arial Unicode MS" pitchFamily="-65" charset="0"/>
              </a:endParaRPr>
            </a:p>
          </p:txBody>
        </p:sp>
        <p:cxnSp>
          <p:nvCxnSpPr>
            <p:cNvPr id="128005" name="AutoShape 5"/>
            <p:cNvCxnSpPr>
              <a:cxnSpLocks noChangeShapeType="1"/>
              <a:stCxn id="128012" idx="1"/>
              <a:endCxn id="128007" idx="1"/>
            </p:cNvCxnSpPr>
            <p:nvPr/>
          </p:nvCxnSpPr>
          <p:spPr bwMode="auto">
            <a:xfrm rot="10800000" flipV="1">
              <a:off x="2112" y="1608"/>
              <a:ext cx="96" cy="840"/>
            </a:xfrm>
            <a:prstGeom prst="bentConnector3">
              <a:avLst>
                <a:gd name="adj1" fmla="val 250000"/>
              </a:avLst>
            </a:prstGeom>
            <a:noFill/>
            <a:ln w="31750">
              <a:solidFill>
                <a:srgbClr val="FF0000"/>
              </a:solidFill>
              <a:miter lim="800000"/>
              <a:headEnd type="triangle" w="lg" len="med"/>
              <a:tailEnd type="none" w="sm" len="sm"/>
            </a:ln>
            <a:effectLst/>
          </p:spPr>
        </p:cxnSp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3733800" y="2576513"/>
            <a:ext cx="1981200" cy="1614487"/>
            <a:chOff x="2064" y="1719"/>
            <a:chExt cx="1248" cy="1017"/>
          </a:xfrm>
        </p:grpSpPr>
        <p:sp>
          <p:nvSpPr>
            <p:cNvPr id="128007" name="AutoShape 7"/>
            <p:cNvSpPr>
              <a:spLocks noChangeArrowheads="1"/>
            </p:cNvSpPr>
            <p:nvPr/>
          </p:nvSpPr>
          <p:spPr bwMode="auto">
            <a:xfrm>
              <a:off x="2064" y="2112"/>
              <a:ext cx="1248" cy="624"/>
            </a:xfrm>
            <a:prstGeom prst="diamond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008" name="Text Box 8"/>
            <p:cNvSpPr txBox="1">
              <a:spLocks noChangeArrowheads="1"/>
            </p:cNvSpPr>
            <p:nvPr/>
          </p:nvSpPr>
          <p:spPr bwMode="auto">
            <a:xfrm>
              <a:off x="2289" y="2222"/>
              <a:ext cx="799" cy="404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800" b="1">
                  <a:latin typeface="Arial Unicode MS" pitchFamily="-65" charset="0"/>
                </a:rPr>
                <a:t>condition</a:t>
              </a:r>
            </a:p>
            <a:p>
              <a:pPr algn="ctr"/>
              <a:r>
                <a:rPr lang="en-US" sz="1800" b="1">
                  <a:latin typeface="Arial Unicode MS" pitchFamily="-65" charset="0"/>
                </a:rPr>
                <a:t>evaluated</a:t>
              </a:r>
              <a:endParaRPr lang="en-US">
                <a:latin typeface="Arial Unicode MS" pitchFamily="-65" charset="0"/>
              </a:endParaRPr>
            </a:p>
          </p:txBody>
        </p:sp>
        <p:cxnSp>
          <p:nvCxnSpPr>
            <p:cNvPr id="128009" name="AutoShape 9"/>
            <p:cNvCxnSpPr>
              <a:cxnSpLocks noChangeShapeType="1"/>
              <a:stCxn id="128013" idx="2"/>
              <a:endCxn id="128007" idx="0"/>
            </p:cNvCxnSpPr>
            <p:nvPr/>
          </p:nvCxnSpPr>
          <p:spPr bwMode="auto">
            <a:xfrm flipH="1">
              <a:off x="2688" y="1719"/>
              <a:ext cx="1" cy="393"/>
            </a:xfrm>
            <a:prstGeom prst="straightConnector1">
              <a:avLst/>
            </a:prstGeom>
            <a:noFill/>
            <a:ln w="31750">
              <a:solidFill>
                <a:srgbClr val="FF0000"/>
              </a:solidFill>
              <a:round/>
              <a:headEnd type="none" w="sm" len="sm"/>
              <a:tailEnd type="triangle" w="lg" len="med"/>
            </a:ln>
            <a:effectLst/>
          </p:spPr>
        </p:cxnSp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3924300" y="1600200"/>
            <a:ext cx="1600200" cy="990600"/>
            <a:chOff x="2184" y="1104"/>
            <a:chExt cx="1008" cy="624"/>
          </a:xfrm>
        </p:grpSpPr>
        <p:cxnSp>
          <p:nvCxnSpPr>
            <p:cNvPr id="128011" name="AutoShape 11"/>
            <p:cNvCxnSpPr>
              <a:cxnSpLocks noChangeShapeType="1"/>
              <a:endCxn id="128013" idx="0"/>
            </p:cNvCxnSpPr>
            <p:nvPr/>
          </p:nvCxnSpPr>
          <p:spPr bwMode="auto">
            <a:xfrm>
              <a:off x="2689" y="1104"/>
              <a:ext cx="0" cy="384"/>
            </a:xfrm>
            <a:prstGeom prst="straightConnector1">
              <a:avLst/>
            </a:prstGeom>
            <a:noFill/>
            <a:ln w="31750">
              <a:solidFill>
                <a:srgbClr val="FF0000"/>
              </a:solidFill>
              <a:round/>
              <a:headEnd type="none" w="sm" len="sm"/>
              <a:tailEnd type="triangle" w="lg" len="med"/>
            </a:ln>
            <a:effectLst/>
          </p:spPr>
        </p:cxnSp>
        <p:sp>
          <p:nvSpPr>
            <p:cNvPr id="128012" name="Rectangle 12"/>
            <p:cNvSpPr>
              <a:spLocks noChangeArrowheads="1"/>
            </p:cNvSpPr>
            <p:nvPr/>
          </p:nvSpPr>
          <p:spPr bwMode="auto">
            <a:xfrm>
              <a:off x="2184" y="1488"/>
              <a:ext cx="1008" cy="240"/>
            </a:xfrm>
            <a:prstGeom prst="rect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013" name="Text Box 13"/>
            <p:cNvSpPr txBox="1">
              <a:spLocks noChangeArrowheads="1"/>
            </p:cNvSpPr>
            <p:nvPr/>
          </p:nvSpPr>
          <p:spPr bwMode="auto">
            <a:xfrm>
              <a:off x="2265" y="1488"/>
              <a:ext cx="847" cy="23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800" b="1">
                  <a:latin typeface="Arial Unicode MS" pitchFamily="-65" charset="0"/>
                </a:rPr>
                <a:t>statement</a:t>
              </a:r>
              <a:endParaRPr lang="en-US">
                <a:latin typeface="Arial Unicode MS" pitchFamily="-65" charset="0"/>
              </a:endParaRPr>
            </a:p>
          </p:txBody>
        </p:sp>
      </p:grpSp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4700588" y="4191000"/>
            <a:ext cx="709612" cy="914400"/>
            <a:chOff x="2699" y="2736"/>
            <a:chExt cx="447" cy="576"/>
          </a:xfrm>
        </p:grpSpPr>
        <p:cxnSp>
          <p:nvCxnSpPr>
            <p:cNvPr id="128015" name="AutoShape 15"/>
            <p:cNvCxnSpPr>
              <a:cxnSpLocks noChangeShapeType="1"/>
              <a:stCxn id="128007" idx="2"/>
            </p:cNvCxnSpPr>
            <p:nvPr/>
          </p:nvCxnSpPr>
          <p:spPr bwMode="auto">
            <a:xfrm>
              <a:off x="2712" y="2736"/>
              <a:ext cx="0" cy="576"/>
            </a:xfrm>
            <a:prstGeom prst="straightConnector1">
              <a:avLst/>
            </a:prstGeom>
            <a:noFill/>
            <a:ln w="31750">
              <a:solidFill>
                <a:srgbClr val="FF0000"/>
              </a:solidFill>
              <a:round/>
              <a:headEnd type="none" w="sm" len="sm"/>
              <a:tailEnd type="triangle" w="lg" len="med"/>
            </a:ln>
            <a:effectLst/>
          </p:spPr>
        </p:cxnSp>
        <p:sp>
          <p:nvSpPr>
            <p:cNvPr id="128016" name="Text Box 16"/>
            <p:cNvSpPr txBox="1">
              <a:spLocks noChangeArrowheads="1"/>
            </p:cNvSpPr>
            <p:nvPr/>
          </p:nvSpPr>
          <p:spPr bwMode="auto">
            <a:xfrm>
              <a:off x="2699" y="2880"/>
              <a:ext cx="447" cy="23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800" b="1">
                  <a:solidFill>
                    <a:schemeClr val="hlink"/>
                  </a:solidFill>
                  <a:latin typeface="Arial Unicode MS" pitchFamily="-65" charset="0"/>
                </a:rPr>
                <a:t>false</a:t>
              </a:r>
              <a:endParaRPr lang="en-US">
                <a:solidFill>
                  <a:schemeClr val="hlink"/>
                </a:solidFill>
                <a:latin typeface="Arial Unicode MS" pitchFamily="-65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2" grpId="0" autoUpdateAnimBg="0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do Statement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219200"/>
            <a:ext cx="7924800" cy="685800"/>
          </a:xfrm>
        </p:spPr>
        <p:txBody>
          <a:bodyPr/>
          <a:lstStyle/>
          <a:p>
            <a:pPr>
              <a:spcBef>
                <a:spcPct val="75000"/>
              </a:spcBef>
            </a:pPr>
            <a:r>
              <a:rPr lang="en-US"/>
              <a:t>An example of a </a:t>
            </a:r>
            <a:r>
              <a:rPr lang="en-US">
                <a:latin typeface="Courier New" pitchFamily="-65" charset="0"/>
              </a:rPr>
              <a:t>do</a:t>
            </a:r>
            <a:r>
              <a:rPr lang="en-US"/>
              <a:t> loop:</a:t>
            </a:r>
          </a:p>
        </p:txBody>
      </p:sp>
      <p:sp>
        <p:nvSpPr>
          <p:cNvPr id="66564" name="Rectangle 4"/>
          <p:cNvSpPr>
            <a:spLocks noChangeArrowheads="1"/>
          </p:cNvSpPr>
          <p:nvPr/>
        </p:nvSpPr>
        <p:spPr bwMode="auto">
          <a:xfrm>
            <a:off x="990600" y="4267200"/>
            <a:ext cx="79248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 eaLnBrk="1" hangingPunct="1">
              <a:spcBef>
                <a:spcPct val="75000"/>
              </a:spcBef>
              <a:buFontTx/>
              <a:buChar char="•"/>
            </a:pPr>
            <a:r>
              <a:rPr lang="en-US" b="1">
                <a:latin typeface="Arial" pitchFamily="-65" charset="0"/>
              </a:rPr>
              <a:t>The body of a </a:t>
            </a:r>
            <a:r>
              <a:rPr lang="en-US" b="1">
                <a:latin typeface="Courier New" pitchFamily="-65" charset="0"/>
              </a:rPr>
              <a:t>do</a:t>
            </a:r>
            <a:r>
              <a:rPr lang="en-US" b="1">
                <a:latin typeface="Arial" pitchFamily="-65" charset="0"/>
              </a:rPr>
              <a:t> loop executes at least once</a:t>
            </a:r>
          </a:p>
          <a:p>
            <a:pPr marL="342900" indent="-342900" eaLnBrk="1" hangingPunct="1">
              <a:spcBef>
                <a:spcPct val="75000"/>
              </a:spcBef>
              <a:buFontTx/>
              <a:buChar char="•"/>
            </a:pPr>
            <a:endParaRPr lang="en-US" b="1">
              <a:latin typeface="Arial" pitchFamily="-65" charset="0"/>
            </a:endParaRPr>
          </a:p>
          <a:p>
            <a:pPr marL="342900" indent="-342900" eaLnBrk="1" hangingPunct="1">
              <a:spcBef>
                <a:spcPct val="20000"/>
              </a:spcBef>
              <a:buFontTx/>
              <a:buChar char="•"/>
            </a:pPr>
            <a:endParaRPr lang="en-US" b="1">
              <a:latin typeface="Arial" pitchFamily="-65" charset="0"/>
            </a:endParaRPr>
          </a:p>
        </p:txBody>
      </p:sp>
      <p:sp>
        <p:nvSpPr>
          <p:cNvPr id="66565" name="Text Box 5"/>
          <p:cNvSpPr txBox="1">
            <a:spLocks noChangeArrowheads="1"/>
          </p:cNvSpPr>
          <p:nvPr/>
        </p:nvSpPr>
        <p:spPr bwMode="auto">
          <a:xfrm>
            <a:off x="2330450" y="1905000"/>
            <a:ext cx="4756150" cy="1920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Courier New" pitchFamily="-65" charset="0"/>
              </a:rPr>
              <a:t>int count = 0;</a:t>
            </a:r>
          </a:p>
          <a:p>
            <a:r>
              <a:rPr lang="en-US" sz="2000" b="1">
                <a:latin typeface="Courier New" pitchFamily="-65" charset="0"/>
              </a:rPr>
              <a:t>do</a:t>
            </a:r>
          </a:p>
          <a:p>
            <a:r>
              <a:rPr lang="en-US" sz="2000" b="1">
                <a:latin typeface="Courier New" pitchFamily="-65" charset="0"/>
              </a:rPr>
              <a:t>{</a:t>
            </a:r>
          </a:p>
          <a:p>
            <a:r>
              <a:rPr lang="en-US" sz="2000" b="1">
                <a:latin typeface="Courier New" pitchFamily="-65" charset="0"/>
              </a:rPr>
              <a:t>   count++;</a:t>
            </a:r>
          </a:p>
          <a:p>
            <a:r>
              <a:rPr lang="en-US" sz="2000" b="1">
                <a:latin typeface="Courier New" pitchFamily="-65" charset="0"/>
              </a:rPr>
              <a:t>   System.out.println (count);</a:t>
            </a:r>
          </a:p>
          <a:p>
            <a:r>
              <a:rPr lang="en-US" sz="2000" b="1">
                <a:latin typeface="Courier New" pitchFamily="-65" charset="0"/>
              </a:rPr>
              <a:t>} while (count &lt; 5);</a:t>
            </a:r>
            <a:endParaRPr lang="en-US">
              <a:latin typeface="Times New Roman" pitchFamily="-65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6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6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66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4" grpId="0" build="p"/>
      <p:bldP spid="66565" grpId="0" autoUpdateAnimBg="0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ReverseNumber.java</a:t>
            </a:r>
          </a:p>
        </p:txBody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import java.util.Scanner;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public class ReverseNumber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sz="2000" noProof="1">
                <a:solidFill>
                  <a:srgbClr val="0000FF"/>
                </a:solidFill>
              </a:rPr>
              <a:t>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000" dirty="0">
                <a:solidFill>
                  <a:srgbClr val="0000FF"/>
                </a:solidFill>
              </a:rPr>
              <a:t>   </a:t>
            </a:r>
            <a:r>
              <a:rPr sz="2000" noProof="1">
                <a:solidFill>
                  <a:srgbClr val="0000FF"/>
                </a:solidFill>
              </a:rPr>
              <a:t>public static void main (</a:t>
            </a:r>
            <a:r>
              <a:rPr sz="2000" noProof="1">
                <a:solidFill>
                  <a:srgbClr val="008080"/>
                </a:solidFill>
              </a:rPr>
              <a:t>String[</a:t>
            </a:r>
            <a:r>
              <a:rPr lang="en-US" sz="2000" dirty="0">
                <a:solidFill>
                  <a:srgbClr val="008080"/>
                </a:solidFill>
              </a:rPr>
              <a:t> </a:t>
            </a:r>
            <a:r>
              <a:rPr sz="2000" noProof="1">
                <a:solidFill>
                  <a:srgbClr val="008080"/>
                </a:solidFill>
              </a:rPr>
              <a:t>] args)</a:t>
            </a:r>
            <a:r>
              <a:rPr lang="en-US" sz="2000" dirty="0">
                <a:solidFill>
                  <a:srgbClr val="008080"/>
                </a:solidFill>
              </a:rPr>
              <a:t> </a:t>
            </a:r>
            <a:r>
              <a:rPr sz="2000" noProof="1">
                <a:solidFill>
                  <a:srgbClr val="008080"/>
                </a:solidFill>
              </a:rPr>
              <a:t> 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008080"/>
                </a:solidFill>
              </a:rPr>
              <a:t>      </a:t>
            </a:r>
            <a:r>
              <a:rPr sz="2000" noProof="1">
                <a:solidFill>
                  <a:srgbClr val="0000FF"/>
                </a:solidFill>
              </a:rPr>
              <a:t>int number, lastDigit, reverse = 0;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Scanner scan = new Scanner (</a:t>
            </a:r>
            <a:r>
              <a:rPr sz="2000" noProof="1">
                <a:solidFill>
                  <a:srgbClr val="008080"/>
                </a:solidFill>
              </a:rPr>
              <a:t>System.in);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008080"/>
                </a:solidFill>
              </a:rPr>
              <a:t>      System.out.print (</a:t>
            </a:r>
            <a:r>
              <a:rPr sz="2000" noProof="1">
                <a:solidFill>
                  <a:srgbClr val="800000"/>
                </a:solidFill>
              </a:rPr>
              <a:t>"Enter a positive integer: ");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   number = scan.nextInt();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   </a:t>
            </a:r>
            <a:r>
              <a:rPr sz="2000" noProof="1">
                <a:solidFill>
                  <a:srgbClr val="0000FF"/>
                </a:solidFill>
              </a:rPr>
              <a:t>do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sz="2000" noProof="1">
                <a:solidFill>
                  <a:srgbClr val="0000FF"/>
                </a:solidFill>
              </a:rPr>
              <a:t>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lastDigit = number % 10;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reverse = (reverse * 10) + lastDigit;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   number = number / 10;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} while (number &gt; 0);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0000FF"/>
                </a:solidFill>
              </a:rPr>
              <a:t>      </a:t>
            </a:r>
            <a:r>
              <a:rPr sz="2000" noProof="1">
                <a:solidFill>
                  <a:srgbClr val="008080"/>
                </a:solidFill>
              </a:rPr>
              <a:t>System.out.println (</a:t>
            </a:r>
            <a:r>
              <a:rPr sz="2000" noProof="1">
                <a:solidFill>
                  <a:srgbClr val="800000"/>
                </a:solidFill>
              </a:rPr>
              <a:t>"That number reversed is " + reverse);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   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2000" noProof="1">
                <a:solidFill>
                  <a:srgbClr val="800000"/>
                </a:solidFill>
              </a:rPr>
              <a:t>}</a:t>
            </a:r>
            <a:endParaRPr lang="en-US" sz="2000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Comparing while and do</a:t>
            </a:r>
          </a:p>
        </p:txBody>
      </p:sp>
      <p:grpSp>
        <p:nvGrpSpPr>
          <p:cNvPr id="2" name="Group 34"/>
          <p:cNvGrpSpPr>
            <a:grpSpLocks/>
          </p:cNvGrpSpPr>
          <p:nvPr/>
        </p:nvGrpSpPr>
        <p:grpSpPr bwMode="auto">
          <a:xfrm>
            <a:off x="1752600" y="1219200"/>
            <a:ext cx="3048000" cy="4419600"/>
            <a:chOff x="1056" y="720"/>
            <a:chExt cx="1920" cy="2784"/>
          </a:xfrm>
        </p:grpSpPr>
        <p:grpSp>
          <p:nvGrpSpPr>
            <p:cNvPr id="3" name="Group 18"/>
            <p:cNvGrpSpPr>
              <a:grpSpLocks/>
            </p:cNvGrpSpPr>
            <p:nvPr/>
          </p:nvGrpSpPr>
          <p:grpSpPr bwMode="auto">
            <a:xfrm>
              <a:off x="1270" y="2208"/>
              <a:ext cx="1008" cy="816"/>
              <a:chOff x="2112" y="1968"/>
              <a:chExt cx="1008" cy="816"/>
            </a:xfrm>
          </p:grpSpPr>
          <p:grpSp>
            <p:nvGrpSpPr>
              <p:cNvPr id="4" name="Group 19"/>
              <p:cNvGrpSpPr>
                <a:grpSpLocks/>
              </p:cNvGrpSpPr>
              <p:nvPr/>
            </p:nvGrpSpPr>
            <p:grpSpPr bwMode="auto">
              <a:xfrm>
                <a:off x="2112" y="2544"/>
                <a:ext cx="1008" cy="240"/>
                <a:chOff x="2112" y="2544"/>
                <a:chExt cx="1008" cy="240"/>
              </a:xfrm>
            </p:grpSpPr>
            <p:sp>
              <p:nvSpPr>
                <p:cNvPr id="88084" name="Rectangle 20"/>
                <p:cNvSpPr>
                  <a:spLocks noChangeArrowheads="1"/>
                </p:cNvSpPr>
                <p:nvPr/>
              </p:nvSpPr>
              <p:spPr bwMode="auto">
                <a:xfrm>
                  <a:off x="2112" y="2544"/>
                  <a:ext cx="1008" cy="240"/>
                </a:xfrm>
                <a:prstGeom prst="rect">
                  <a:avLst/>
                </a:prstGeom>
                <a:solidFill>
                  <a:srgbClr val="FFCC99"/>
                </a:solidFill>
                <a:ln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085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2193" y="2544"/>
                  <a:ext cx="847" cy="231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/>
                  <a:r>
                    <a:rPr lang="en-US" sz="1800" b="1">
                      <a:latin typeface="Arial Unicode MS" pitchFamily="-65" charset="0"/>
                    </a:rPr>
                    <a:t>statement</a:t>
                  </a:r>
                  <a:endParaRPr lang="en-US">
                    <a:latin typeface="Arial Unicode MS" pitchFamily="-65" charset="0"/>
                  </a:endParaRPr>
                </a:p>
              </p:txBody>
            </p:sp>
          </p:grpSp>
          <p:cxnSp>
            <p:nvCxnSpPr>
              <p:cNvPr id="88086" name="AutoShape 22"/>
              <p:cNvCxnSpPr>
                <a:cxnSpLocks noChangeShapeType="1"/>
                <a:stCxn id="88095" idx="2"/>
                <a:endCxn id="88084" idx="0"/>
              </p:cNvCxnSpPr>
              <p:nvPr/>
            </p:nvCxnSpPr>
            <p:spPr bwMode="auto">
              <a:xfrm>
                <a:off x="2616" y="1968"/>
                <a:ext cx="0" cy="576"/>
              </a:xfrm>
              <a:prstGeom prst="straightConnector1">
                <a:avLst/>
              </a:prstGeom>
              <a:noFill/>
              <a:ln w="3175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  <a:effectLst/>
            </p:spPr>
          </p:cxnSp>
          <p:sp>
            <p:nvSpPr>
              <p:cNvPr id="88087" name="Text Box 23"/>
              <p:cNvSpPr txBox="1">
                <a:spLocks noChangeArrowheads="1"/>
              </p:cNvSpPr>
              <p:nvPr/>
            </p:nvSpPr>
            <p:spPr bwMode="auto">
              <a:xfrm>
                <a:off x="2635" y="2112"/>
                <a:ext cx="406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800" b="1">
                    <a:solidFill>
                      <a:schemeClr val="hlink"/>
                    </a:solidFill>
                    <a:latin typeface="Arial Unicode MS" pitchFamily="-65" charset="0"/>
                  </a:rPr>
                  <a:t>true</a:t>
                </a:r>
                <a:endParaRPr lang="en-US">
                  <a:solidFill>
                    <a:schemeClr val="hlink"/>
                  </a:solidFill>
                  <a:latin typeface="Arial Unicode MS" pitchFamily="-65" charset="0"/>
                </a:endParaRPr>
              </a:p>
            </p:txBody>
          </p:sp>
        </p:grpSp>
        <p:cxnSp>
          <p:nvCxnSpPr>
            <p:cNvPr id="88088" name="AutoShape 24"/>
            <p:cNvCxnSpPr>
              <a:cxnSpLocks noChangeShapeType="1"/>
              <a:stCxn id="88084" idx="1"/>
              <a:endCxn id="88095" idx="1"/>
            </p:cNvCxnSpPr>
            <p:nvPr/>
          </p:nvCxnSpPr>
          <p:spPr bwMode="auto">
            <a:xfrm rot="10800000">
              <a:off x="1126" y="1872"/>
              <a:ext cx="144" cy="1032"/>
            </a:xfrm>
            <a:prstGeom prst="bentConnector3">
              <a:avLst>
                <a:gd name="adj1" fmla="val 239583"/>
              </a:avLst>
            </a:prstGeom>
            <a:noFill/>
            <a:ln w="31750">
              <a:solidFill>
                <a:srgbClr val="FF0000"/>
              </a:solidFill>
              <a:miter lim="800000"/>
              <a:headEnd type="none" w="sm" len="sm"/>
              <a:tailEnd type="triangle" w="lg" len="med"/>
            </a:ln>
            <a:effectLst/>
          </p:spPr>
        </p:cxnSp>
        <p:grpSp>
          <p:nvGrpSpPr>
            <p:cNvPr id="5" name="Group 25"/>
            <p:cNvGrpSpPr>
              <a:grpSpLocks/>
            </p:cNvGrpSpPr>
            <p:nvPr/>
          </p:nvGrpSpPr>
          <p:grpSpPr bwMode="auto">
            <a:xfrm>
              <a:off x="1736" y="1872"/>
              <a:ext cx="1240" cy="1632"/>
              <a:chOff x="2578" y="1680"/>
              <a:chExt cx="1240" cy="1584"/>
            </a:xfrm>
          </p:grpSpPr>
          <p:cxnSp>
            <p:nvCxnSpPr>
              <p:cNvPr id="88090" name="AutoShape 26"/>
              <p:cNvCxnSpPr>
                <a:cxnSpLocks noChangeShapeType="1"/>
                <a:stCxn id="88095" idx="3"/>
              </p:cNvCxnSpPr>
              <p:nvPr/>
            </p:nvCxnSpPr>
            <p:spPr bwMode="auto">
              <a:xfrm flipH="1">
                <a:off x="2578" y="1680"/>
                <a:ext cx="638" cy="1584"/>
              </a:xfrm>
              <a:prstGeom prst="bentConnector4">
                <a:avLst>
                  <a:gd name="adj1" fmla="val -22569"/>
                  <a:gd name="adj2" fmla="val 83458"/>
                </a:avLst>
              </a:prstGeom>
              <a:noFill/>
              <a:ln w="31750">
                <a:solidFill>
                  <a:srgbClr val="FF0000"/>
                </a:solidFill>
                <a:miter lim="800000"/>
                <a:headEnd type="none" w="sm" len="sm"/>
                <a:tailEnd type="triangle" w="lg" len="med"/>
              </a:ln>
              <a:effectLst/>
            </p:spPr>
          </p:cxnSp>
          <p:sp>
            <p:nvSpPr>
              <p:cNvPr id="88091" name="Text Box 27"/>
              <p:cNvSpPr txBox="1">
                <a:spLocks noChangeArrowheads="1"/>
              </p:cNvSpPr>
              <p:nvPr/>
            </p:nvSpPr>
            <p:spPr bwMode="auto">
              <a:xfrm>
                <a:off x="3371" y="2115"/>
                <a:ext cx="447" cy="224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800" b="1">
                    <a:solidFill>
                      <a:schemeClr val="hlink"/>
                    </a:solidFill>
                    <a:latin typeface="Arial Unicode MS" pitchFamily="-65" charset="0"/>
                  </a:rPr>
                  <a:t>false</a:t>
                </a:r>
                <a:endParaRPr lang="en-US">
                  <a:solidFill>
                    <a:schemeClr val="hlink"/>
                  </a:solidFill>
                  <a:latin typeface="Arial Unicode MS" pitchFamily="-65" charset="0"/>
                </a:endParaRPr>
              </a:p>
            </p:txBody>
          </p:sp>
        </p:grpSp>
        <p:grpSp>
          <p:nvGrpSpPr>
            <p:cNvPr id="6" name="Group 28"/>
            <p:cNvGrpSpPr>
              <a:grpSpLocks/>
            </p:cNvGrpSpPr>
            <p:nvPr/>
          </p:nvGrpSpPr>
          <p:grpSpPr bwMode="auto">
            <a:xfrm>
              <a:off x="1126" y="1104"/>
              <a:ext cx="1296" cy="1104"/>
              <a:chOff x="1968" y="864"/>
              <a:chExt cx="1296" cy="1104"/>
            </a:xfrm>
          </p:grpSpPr>
          <p:cxnSp>
            <p:nvCxnSpPr>
              <p:cNvPr id="88093" name="AutoShape 29"/>
              <p:cNvCxnSpPr>
                <a:cxnSpLocks noChangeShapeType="1"/>
                <a:endCxn id="88095" idx="0"/>
              </p:cNvCxnSpPr>
              <p:nvPr/>
            </p:nvCxnSpPr>
            <p:spPr bwMode="auto">
              <a:xfrm>
                <a:off x="2616" y="864"/>
                <a:ext cx="0" cy="432"/>
              </a:xfrm>
              <a:prstGeom prst="straightConnector1">
                <a:avLst/>
              </a:prstGeom>
              <a:noFill/>
              <a:ln w="3175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  <a:effectLst/>
            </p:spPr>
          </p:cxnSp>
          <p:grpSp>
            <p:nvGrpSpPr>
              <p:cNvPr id="7" name="Group 30"/>
              <p:cNvGrpSpPr>
                <a:grpSpLocks/>
              </p:cNvGrpSpPr>
              <p:nvPr/>
            </p:nvGrpSpPr>
            <p:grpSpPr bwMode="auto">
              <a:xfrm>
                <a:off x="1968" y="1296"/>
                <a:ext cx="1296" cy="672"/>
                <a:chOff x="1968" y="1296"/>
                <a:chExt cx="1296" cy="672"/>
              </a:xfrm>
            </p:grpSpPr>
            <p:sp>
              <p:nvSpPr>
                <p:cNvPr id="88095" name="AutoShape 31"/>
                <p:cNvSpPr>
                  <a:spLocks noChangeArrowheads="1"/>
                </p:cNvSpPr>
                <p:nvPr/>
              </p:nvSpPr>
              <p:spPr bwMode="auto">
                <a:xfrm>
                  <a:off x="1968" y="1296"/>
                  <a:ext cx="1296" cy="672"/>
                </a:xfrm>
                <a:prstGeom prst="diamond">
                  <a:avLst/>
                </a:prstGeom>
                <a:solidFill>
                  <a:srgbClr val="FFCC99"/>
                </a:solidFill>
                <a:ln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096" name="Text Box 32"/>
                <p:cNvSpPr txBox="1">
                  <a:spLocks noChangeArrowheads="1"/>
                </p:cNvSpPr>
                <p:nvPr/>
              </p:nvSpPr>
              <p:spPr bwMode="auto">
                <a:xfrm>
                  <a:off x="2217" y="1430"/>
                  <a:ext cx="799" cy="404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  <a:spAutoFit/>
                </a:bodyPr>
                <a:lstStyle/>
                <a:p>
                  <a:pPr algn="ctr"/>
                  <a:r>
                    <a:rPr lang="en-US" sz="1800" b="1">
                      <a:latin typeface="Arial Unicode MS" pitchFamily="-65" charset="0"/>
                    </a:rPr>
                    <a:t>condition</a:t>
                  </a:r>
                </a:p>
                <a:p>
                  <a:pPr algn="ctr"/>
                  <a:r>
                    <a:rPr lang="en-US" sz="1800" b="1">
                      <a:latin typeface="Arial Unicode MS" pitchFamily="-65" charset="0"/>
                    </a:rPr>
                    <a:t>evaluated</a:t>
                  </a:r>
                  <a:endParaRPr lang="en-US">
                    <a:latin typeface="Arial Unicode MS" pitchFamily="-65" charset="0"/>
                  </a:endParaRPr>
                </a:p>
              </p:txBody>
            </p:sp>
          </p:grpSp>
        </p:grpSp>
        <p:sp>
          <p:nvSpPr>
            <p:cNvPr id="88097" name="Text Box 33"/>
            <p:cNvSpPr txBox="1">
              <a:spLocks noChangeArrowheads="1"/>
            </p:cNvSpPr>
            <p:nvPr/>
          </p:nvSpPr>
          <p:spPr bwMode="auto">
            <a:xfrm>
              <a:off x="1056" y="720"/>
              <a:ext cx="151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b="1" u="sng">
                  <a:solidFill>
                    <a:schemeClr val="hlink"/>
                  </a:solidFill>
                  <a:latin typeface="Arial" pitchFamily="-65" charset="0"/>
                </a:rPr>
                <a:t>The while Loop</a:t>
              </a:r>
              <a:endParaRPr lang="en-US"/>
            </a:p>
          </p:txBody>
        </p:sp>
      </p:grpSp>
      <p:grpSp>
        <p:nvGrpSpPr>
          <p:cNvPr id="8" name="Group 36"/>
          <p:cNvGrpSpPr>
            <a:grpSpLocks/>
          </p:cNvGrpSpPr>
          <p:nvPr/>
        </p:nvGrpSpPr>
        <p:grpSpPr bwMode="auto">
          <a:xfrm>
            <a:off x="5181600" y="1219200"/>
            <a:ext cx="2827338" cy="4151313"/>
            <a:chOff x="3471" y="745"/>
            <a:chExt cx="1781" cy="2615"/>
          </a:xfrm>
        </p:grpSpPr>
        <p:grpSp>
          <p:nvGrpSpPr>
            <p:cNvPr id="9" name="Group 4"/>
            <p:cNvGrpSpPr>
              <a:grpSpLocks/>
            </p:cNvGrpSpPr>
            <p:nvPr/>
          </p:nvGrpSpPr>
          <p:grpSpPr bwMode="auto">
            <a:xfrm>
              <a:off x="3471" y="1632"/>
              <a:ext cx="641" cy="840"/>
              <a:chOff x="1567" y="1608"/>
              <a:chExt cx="641" cy="840"/>
            </a:xfrm>
          </p:grpSpPr>
          <p:sp>
            <p:nvSpPr>
              <p:cNvPr id="88069" name="Text Box 5"/>
              <p:cNvSpPr txBox="1">
                <a:spLocks noChangeArrowheads="1"/>
              </p:cNvSpPr>
              <p:nvPr/>
            </p:nvSpPr>
            <p:spPr bwMode="auto">
              <a:xfrm>
                <a:off x="1567" y="1920"/>
                <a:ext cx="406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800" b="1">
                    <a:solidFill>
                      <a:schemeClr val="hlink"/>
                    </a:solidFill>
                    <a:latin typeface="Arial Unicode MS" pitchFamily="-65" charset="0"/>
                  </a:rPr>
                  <a:t>true</a:t>
                </a:r>
                <a:endParaRPr lang="en-US">
                  <a:solidFill>
                    <a:schemeClr val="hlink"/>
                  </a:solidFill>
                  <a:latin typeface="Arial Unicode MS" pitchFamily="-65" charset="0"/>
                </a:endParaRPr>
              </a:p>
            </p:txBody>
          </p:sp>
          <p:cxnSp>
            <p:nvCxnSpPr>
              <p:cNvPr id="88070" name="AutoShape 6"/>
              <p:cNvCxnSpPr>
                <a:cxnSpLocks noChangeShapeType="1"/>
                <a:stCxn id="88077" idx="1"/>
                <a:endCxn id="88072" idx="1"/>
              </p:cNvCxnSpPr>
              <p:nvPr/>
            </p:nvCxnSpPr>
            <p:spPr bwMode="auto">
              <a:xfrm rot="10800000" flipV="1">
                <a:off x="2112" y="1608"/>
                <a:ext cx="96" cy="840"/>
              </a:xfrm>
              <a:prstGeom prst="bentConnector3">
                <a:avLst>
                  <a:gd name="adj1" fmla="val 250000"/>
                </a:avLst>
              </a:prstGeom>
              <a:noFill/>
              <a:ln w="31750">
                <a:solidFill>
                  <a:srgbClr val="FF0000"/>
                </a:solidFill>
                <a:miter lim="800000"/>
                <a:headEnd type="triangle" w="lg" len="med"/>
                <a:tailEnd type="none" w="sm" len="sm"/>
              </a:ln>
              <a:effectLst/>
            </p:spPr>
          </p:cxnSp>
        </p:grpSp>
        <p:grpSp>
          <p:nvGrpSpPr>
            <p:cNvPr id="10" name="Group 7"/>
            <p:cNvGrpSpPr>
              <a:grpSpLocks/>
            </p:cNvGrpSpPr>
            <p:nvPr/>
          </p:nvGrpSpPr>
          <p:grpSpPr bwMode="auto">
            <a:xfrm>
              <a:off x="3999" y="1767"/>
              <a:ext cx="1248" cy="1017"/>
              <a:chOff x="2064" y="1719"/>
              <a:chExt cx="1248" cy="1017"/>
            </a:xfrm>
          </p:grpSpPr>
          <p:sp>
            <p:nvSpPr>
              <p:cNvPr id="88072" name="AutoShape 8"/>
              <p:cNvSpPr>
                <a:spLocks noChangeArrowheads="1"/>
              </p:cNvSpPr>
              <p:nvPr/>
            </p:nvSpPr>
            <p:spPr bwMode="auto">
              <a:xfrm>
                <a:off x="2064" y="2112"/>
                <a:ext cx="1248" cy="624"/>
              </a:xfrm>
              <a:prstGeom prst="diamond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073" name="Text Box 9"/>
              <p:cNvSpPr txBox="1">
                <a:spLocks noChangeArrowheads="1"/>
              </p:cNvSpPr>
              <p:nvPr/>
            </p:nvSpPr>
            <p:spPr bwMode="auto">
              <a:xfrm>
                <a:off x="2289" y="2222"/>
                <a:ext cx="799" cy="404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800" b="1">
                    <a:latin typeface="Arial Unicode MS" pitchFamily="-65" charset="0"/>
                  </a:rPr>
                  <a:t>condition</a:t>
                </a:r>
              </a:p>
              <a:p>
                <a:pPr algn="ctr"/>
                <a:r>
                  <a:rPr lang="en-US" sz="1800" b="1">
                    <a:latin typeface="Arial Unicode MS" pitchFamily="-65" charset="0"/>
                  </a:rPr>
                  <a:t>evaluated</a:t>
                </a:r>
                <a:endParaRPr lang="en-US">
                  <a:latin typeface="Arial Unicode MS" pitchFamily="-65" charset="0"/>
                </a:endParaRPr>
              </a:p>
            </p:txBody>
          </p:sp>
          <p:cxnSp>
            <p:nvCxnSpPr>
              <p:cNvPr id="88074" name="AutoShape 10"/>
              <p:cNvCxnSpPr>
                <a:cxnSpLocks noChangeShapeType="1"/>
                <a:stCxn id="88078" idx="2"/>
                <a:endCxn id="88072" idx="0"/>
              </p:cNvCxnSpPr>
              <p:nvPr/>
            </p:nvCxnSpPr>
            <p:spPr bwMode="auto">
              <a:xfrm flipH="1">
                <a:off x="2688" y="1719"/>
                <a:ext cx="1" cy="393"/>
              </a:xfrm>
              <a:prstGeom prst="straightConnector1">
                <a:avLst/>
              </a:prstGeom>
              <a:noFill/>
              <a:ln w="3175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  <a:effectLst/>
            </p:spPr>
          </p:cxnSp>
        </p:grpSp>
        <p:grpSp>
          <p:nvGrpSpPr>
            <p:cNvPr id="11" name="Group 11"/>
            <p:cNvGrpSpPr>
              <a:grpSpLocks/>
            </p:cNvGrpSpPr>
            <p:nvPr/>
          </p:nvGrpSpPr>
          <p:grpSpPr bwMode="auto">
            <a:xfrm>
              <a:off x="4119" y="1152"/>
              <a:ext cx="1008" cy="624"/>
              <a:chOff x="2184" y="1104"/>
              <a:chExt cx="1008" cy="624"/>
            </a:xfrm>
          </p:grpSpPr>
          <p:cxnSp>
            <p:nvCxnSpPr>
              <p:cNvPr id="88076" name="AutoShape 12"/>
              <p:cNvCxnSpPr>
                <a:cxnSpLocks noChangeShapeType="1"/>
                <a:endCxn id="88078" idx="0"/>
              </p:cNvCxnSpPr>
              <p:nvPr/>
            </p:nvCxnSpPr>
            <p:spPr bwMode="auto">
              <a:xfrm>
                <a:off x="2689" y="1104"/>
                <a:ext cx="0" cy="384"/>
              </a:xfrm>
              <a:prstGeom prst="straightConnector1">
                <a:avLst/>
              </a:prstGeom>
              <a:noFill/>
              <a:ln w="3175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  <a:effectLst/>
            </p:spPr>
          </p:cxnSp>
          <p:sp>
            <p:nvSpPr>
              <p:cNvPr id="88077" name="Rectangle 13"/>
              <p:cNvSpPr>
                <a:spLocks noChangeArrowheads="1"/>
              </p:cNvSpPr>
              <p:nvPr/>
            </p:nvSpPr>
            <p:spPr bwMode="auto">
              <a:xfrm>
                <a:off x="2184" y="1488"/>
                <a:ext cx="1008" cy="240"/>
              </a:xfrm>
              <a:prstGeom prst="rect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078" name="Text Box 14"/>
              <p:cNvSpPr txBox="1">
                <a:spLocks noChangeArrowheads="1"/>
              </p:cNvSpPr>
              <p:nvPr/>
            </p:nvSpPr>
            <p:spPr bwMode="auto">
              <a:xfrm>
                <a:off x="2265" y="1488"/>
                <a:ext cx="847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800" b="1">
                    <a:latin typeface="Arial Unicode MS" pitchFamily="-65" charset="0"/>
                  </a:rPr>
                  <a:t>statement</a:t>
                </a:r>
                <a:endParaRPr lang="en-US">
                  <a:latin typeface="Arial Unicode MS" pitchFamily="-65" charset="0"/>
                </a:endParaRPr>
              </a:p>
            </p:txBody>
          </p:sp>
        </p:grpSp>
        <p:grpSp>
          <p:nvGrpSpPr>
            <p:cNvPr id="12" name="Group 15"/>
            <p:cNvGrpSpPr>
              <a:grpSpLocks/>
            </p:cNvGrpSpPr>
            <p:nvPr/>
          </p:nvGrpSpPr>
          <p:grpSpPr bwMode="auto">
            <a:xfrm>
              <a:off x="4608" y="2784"/>
              <a:ext cx="447" cy="576"/>
              <a:chOff x="2699" y="2736"/>
              <a:chExt cx="447" cy="576"/>
            </a:xfrm>
          </p:grpSpPr>
          <p:cxnSp>
            <p:nvCxnSpPr>
              <p:cNvPr id="88080" name="AutoShape 16"/>
              <p:cNvCxnSpPr>
                <a:cxnSpLocks noChangeShapeType="1"/>
                <a:stCxn id="88072" idx="2"/>
              </p:cNvCxnSpPr>
              <p:nvPr/>
            </p:nvCxnSpPr>
            <p:spPr bwMode="auto">
              <a:xfrm>
                <a:off x="2712" y="2736"/>
                <a:ext cx="0" cy="576"/>
              </a:xfrm>
              <a:prstGeom prst="straightConnector1">
                <a:avLst/>
              </a:prstGeom>
              <a:noFill/>
              <a:ln w="31750">
                <a:solidFill>
                  <a:srgbClr val="FF0000"/>
                </a:solidFill>
                <a:round/>
                <a:headEnd type="none" w="sm" len="sm"/>
                <a:tailEnd type="triangle" w="lg" len="med"/>
              </a:ln>
              <a:effectLst/>
            </p:spPr>
          </p:cxnSp>
          <p:sp>
            <p:nvSpPr>
              <p:cNvPr id="88081" name="Text Box 17"/>
              <p:cNvSpPr txBox="1">
                <a:spLocks noChangeArrowheads="1"/>
              </p:cNvSpPr>
              <p:nvPr/>
            </p:nvSpPr>
            <p:spPr bwMode="auto">
              <a:xfrm>
                <a:off x="2699" y="2880"/>
                <a:ext cx="447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800" b="1">
                    <a:solidFill>
                      <a:schemeClr val="hlink"/>
                    </a:solidFill>
                    <a:latin typeface="Arial Unicode MS" pitchFamily="-65" charset="0"/>
                  </a:rPr>
                  <a:t>false</a:t>
                </a:r>
                <a:endParaRPr lang="en-US">
                  <a:solidFill>
                    <a:schemeClr val="hlink"/>
                  </a:solidFill>
                  <a:latin typeface="Arial Unicode MS" pitchFamily="-65" charset="0"/>
                </a:endParaRPr>
              </a:p>
            </p:txBody>
          </p:sp>
        </p:grpSp>
        <p:sp>
          <p:nvSpPr>
            <p:cNvPr id="88099" name="Text Box 35"/>
            <p:cNvSpPr txBox="1">
              <a:spLocks noChangeArrowheads="1"/>
            </p:cNvSpPr>
            <p:nvPr/>
          </p:nvSpPr>
          <p:spPr bwMode="auto">
            <a:xfrm>
              <a:off x="3984" y="745"/>
              <a:ext cx="126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b="1" u="sng">
                  <a:solidFill>
                    <a:schemeClr val="hlink"/>
                  </a:solidFill>
                  <a:latin typeface="Arial" pitchFamily="-65" charset="0"/>
                </a:rPr>
                <a:t>The do Loop</a:t>
              </a:r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for Statement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219200"/>
            <a:ext cx="7924800" cy="798513"/>
          </a:xfrm>
        </p:spPr>
        <p:txBody>
          <a:bodyPr/>
          <a:lstStyle/>
          <a:p>
            <a:r>
              <a:rPr lang="en-US"/>
              <a:t>A </a:t>
            </a:r>
            <a:r>
              <a:rPr lang="en-US" i="1"/>
              <a:t>for statement</a:t>
            </a:r>
            <a:r>
              <a:rPr lang="en-US"/>
              <a:t> has the following syntax:</a:t>
            </a:r>
          </a:p>
        </p:txBody>
      </p:sp>
      <p:sp>
        <p:nvSpPr>
          <p:cNvPr id="68612" name="Text Box 4"/>
          <p:cNvSpPr txBox="1">
            <a:spLocks noChangeArrowheads="1"/>
          </p:cNvSpPr>
          <p:nvPr/>
        </p:nvSpPr>
        <p:spPr bwMode="auto">
          <a:xfrm>
            <a:off x="1263650" y="3641725"/>
            <a:ext cx="7194550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Courier New" pitchFamily="-65" charset="0"/>
              </a:rPr>
              <a:t>for ( </a:t>
            </a:r>
            <a:r>
              <a:rPr lang="en-US" sz="2000" b="1" i="1">
                <a:solidFill>
                  <a:schemeClr val="hlink"/>
                </a:solidFill>
                <a:latin typeface="Courier New" pitchFamily="-65" charset="0"/>
              </a:rPr>
              <a:t>initialization</a:t>
            </a:r>
            <a:r>
              <a:rPr lang="en-US" sz="2000" b="1">
                <a:latin typeface="Courier New" pitchFamily="-65" charset="0"/>
              </a:rPr>
              <a:t> ; </a:t>
            </a:r>
            <a:r>
              <a:rPr lang="en-US" sz="2000" b="1" i="1">
                <a:solidFill>
                  <a:schemeClr val="hlink"/>
                </a:solidFill>
                <a:latin typeface="Courier New" pitchFamily="-65" charset="0"/>
              </a:rPr>
              <a:t>condition</a:t>
            </a:r>
            <a:r>
              <a:rPr lang="en-US" sz="2000" b="1">
                <a:latin typeface="Courier New" pitchFamily="-65" charset="0"/>
              </a:rPr>
              <a:t> ; </a:t>
            </a:r>
            <a:r>
              <a:rPr lang="en-US" sz="2000" b="1" i="1">
                <a:solidFill>
                  <a:schemeClr val="hlink"/>
                </a:solidFill>
                <a:latin typeface="Courier New" pitchFamily="-65" charset="0"/>
              </a:rPr>
              <a:t>increment</a:t>
            </a:r>
            <a:r>
              <a:rPr lang="en-US" sz="2000" b="1">
                <a:latin typeface="Courier New" pitchFamily="-65" charset="0"/>
              </a:rPr>
              <a:t> )</a:t>
            </a:r>
          </a:p>
          <a:p>
            <a:r>
              <a:rPr lang="en-US" sz="2000" b="1">
                <a:latin typeface="Courier New" pitchFamily="-65" charset="0"/>
              </a:rPr>
              <a:t>   </a:t>
            </a:r>
            <a:r>
              <a:rPr lang="en-US" sz="2000" b="1" i="1">
                <a:solidFill>
                  <a:schemeClr val="hlink"/>
                </a:solidFill>
                <a:latin typeface="Courier New" pitchFamily="-65" charset="0"/>
              </a:rPr>
              <a:t>statement</a:t>
            </a:r>
            <a:r>
              <a:rPr lang="en-US" sz="2000" b="1">
                <a:latin typeface="Courier New" pitchFamily="-65" charset="0"/>
              </a:rPr>
              <a:t>;</a:t>
            </a:r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1447800" y="2117725"/>
            <a:ext cx="2946400" cy="1387475"/>
            <a:chOff x="912" y="1286"/>
            <a:chExt cx="1856" cy="874"/>
          </a:xfrm>
        </p:grpSpPr>
        <p:sp>
          <p:nvSpPr>
            <p:cNvPr id="68617" name="Text Box 9"/>
            <p:cNvSpPr txBox="1">
              <a:spLocks noChangeArrowheads="1"/>
            </p:cNvSpPr>
            <p:nvPr/>
          </p:nvSpPr>
          <p:spPr bwMode="auto">
            <a:xfrm>
              <a:off x="912" y="1286"/>
              <a:ext cx="1856" cy="634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2000" b="1">
                  <a:solidFill>
                    <a:schemeClr val="hlink"/>
                  </a:solidFill>
                  <a:latin typeface="Arial Unicode MS" pitchFamily="-65" charset="0"/>
                </a:rPr>
                <a:t>The </a:t>
              </a:r>
              <a:r>
                <a:rPr lang="en-US" sz="2000" b="1" i="1">
                  <a:solidFill>
                    <a:schemeClr val="hlink"/>
                  </a:solidFill>
                  <a:latin typeface="Courier New" pitchFamily="-65" charset="0"/>
                </a:rPr>
                <a:t>initialization</a:t>
              </a:r>
              <a:endParaRPr lang="en-US" sz="2000" b="1">
                <a:solidFill>
                  <a:schemeClr val="hlink"/>
                </a:solidFill>
                <a:latin typeface="Arial Unicode MS" pitchFamily="-65" charset="0"/>
              </a:endParaRPr>
            </a:p>
            <a:p>
              <a:pPr algn="ctr"/>
              <a:r>
                <a:rPr lang="en-US" sz="2000" b="1">
                  <a:solidFill>
                    <a:schemeClr val="hlink"/>
                  </a:solidFill>
                  <a:latin typeface="Arial Unicode MS" pitchFamily="-65" charset="0"/>
                </a:rPr>
                <a:t>is executed once</a:t>
              </a:r>
            </a:p>
            <a:p>
              <a:pPr algn="ctr"/>
              <a:r>
                <a:rPr lang="en-US" sz="2000" b="1">
                  <a:solidFill>
                    <a:schemeClr val="hlink"/>
                  </a:solidFill>
                  <a:latin typeface="Arial Unicode MS" pitchFamily="-65" charset="0"/>
                </a:rPr>
                <a:t>before the loop begins</a:t>
              </a:r>
              <a:endParaRPr lang="en-US">
                <a:solidFill>
                  <a:schemeClr val="hlink"/>
                </a:solidFill>
                <a:latin typeface="Arial Unicode MS" pitchFamily="-65" charset="0"/>
              </a:endParaRPr>
            </a:p>
          </p:txBody>
        </p:sp>
        <p:sp>
          <p:nvSpPr>
            <p:cNvPr id="68618" name="Line 10"/>
            <p:cNvSpPr>
              <a:spLocks noChangeShapeType="1"/>
            </p:cNvSpPr>
            <p:nvPr/>
          </p:nvSpPr>
          <p:spPr bwMode="auto">
            <a:xfrm>
              <a:off x="1824" y="1920"/>
              <a:ext cx="96" cy="240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 type="none" w="sm" len="sm"/>
              <a:tailEnd type="triangle" w="lg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4800600" y="2117725"/>
            <a:ext cx="3389313" cy="1371600"/>
            <a:chOff x="3024" y="1248"/>
            <a:chExt cx="2135" cy="864"/>
          </a:xfrm>
        </p:grpSpPr>
        <p:sp>
          <p:nvSpPr>
            <p:cNvPr id="68620" name="Text Box 12"/>
            <p:cNvSpPr txBox="1">
              <a:spLocks noChangeArrowheads="1"/>
            </p:cNvSpPr>
            <p:nvPr/>
          </p:nvSpPr>
          <p:spPr bwMode="auto">
            <a:xfrm>
              <a:off x="3024" y="1248"/>
              <a:ext cx="2135" cy="634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2000" b="1">
                  <a:solidFill>
                    <a:schemeClr val="hlink"/>
                  </a:solidFill>
                  <a:latin typeface="Arial Unicode MS" pitchFamily="-65" charset="0"/>
                </a:rPr>
                <a:t>The </a:t>
              </a:r>
              <a:r>
                <a:rPr lang="en-US" sz="2000" b="1" i="1">
                  <a:solidFill>
                    <a:schemeClr val="hlink"/>
                  </a:solidFill>
                  <a:latin typeface="Courier New" pitchFamily="-65" charset="0"/>
                </a:rPr>
                <a:t>statement</a:t>
              </a:r>
              <a:r>
                <a:rPr lang="en-US" sz="2000" b="1">
                  <a:solidFill>
                    <a:schemeClr val="hlink"/>
                  </a:solidFill>
                  <a:latin typeface="Arial Unicode MS" pitchFamily="-65" charset="0"/>
                </a:rPr>
                <a:t> is</a:t>
              </a:r>
            </a:p>
            <a:p>
              <a:pPr algn="ctr"/>
              <a:r>
                <a:rPr lang="en-US" sz="2000" b="1">
                  <a:solidFill>
                    <a:schemeClr val="hlink"/>
                  </a:solidFill>
                  <a:latin typeface="Arial Unicode MS" pitchFamily="-65" charset="0"/>
                </a:rPr>
                <a:t>executed until the</a:t>
              </a:r>
            </a:p>
            <a:p>
              <a:pPr algn="ctr"/>
              <a:r>
                <a:rPr lang="en-US" sz="2000" b="1" i="1">
                  <a:solidFill>
                    <a:schemeClr val="hlink"/>
                  </a:solidFill>
                  <a:latin typeface="Courier New" pitchFamily="-65" charset="0"/>
                </a:rPr>
                <a:t>condition</a:t>
              </a:r>
              <a:r>
                <a:rPr lang="en-US" sz="2000" b="1">
                  <a:solidFill>
                    <a:schemeClr val="hlink"/>
                  </a:solidFill>
                  <a:latin typeface="Arial Unicode MS" pitchFamily="-65" charset="0"/>
                </a:rPr>
                <a:t> becomes false</a:t>
              </a:r>
              <a:endParaRPr lang="en-US">
                <a:solidFill>
                  <a:schemeClr val="hlink"/>
                </a:solidFill>
                <a:latin typeface="Arial Unicode MS" pitchFamily="-65" charset="0"/>
              </a:endParaRPr>
            </a:p>
          </p:txBody>
        </p:sp>
        <p:sp>
          <p:nvSpPr>
            <p:cNvPr id="68621" name="Line 13"/>
            <p:cNvSpPr>
              <a:spLocks noChangeShapeType="1"/>
            </p:cNvSpPr>
            <p:nvPr/>
          </p:nvSpPr>
          <p:spPr bwMode="auto">
            <a:xfrm flipH="1">
              <a:off x="3648" y="1872"/>
              <a:ext cx="192" cy="240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 type="none" w="sm" len="sm"/>
              <a:tailEnd type="triangle" w="lg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4114800" y="4159250"/>
            <a:ext cx="4586288" cy="1174750"/>
            <a:chOff x="2592" y="2534"/>
            <a:chExt cx="2889" cy="740"/>
          </a:xfrm>
        </p:grpSpPr>
        <p:sp>
          <p:nvSpPr>
            <p:cNvPr id="68623" name="Text Box 15"/>
            <p:cNvSpPr txBox="1">
              <a:spLocks noChangeArrowheads="1"/>
            </p:cNvSpPr>
            <p:nvPr/>
          </p:nvSpPr>
          <p:spPr bwMode="auto">
            <a:xfrm>
              <a:off x="2592" y="2832"/>
              <a:ext cx="2889" cy="44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2000" b="1">
                  <a:solidFill>
                    <a:schemeClr val="hlink"/>
                  </a:solidFill>
                  <a:latin typeface="Arial Unicode MS" pitchFamily="-65" charset="0"/>
                </a:rPr>
                <a:t>The </a:t>
              </a:r>
              <a:r>
                <a:rPr lang="en-US" sz="2000" b="1" i="1">
                  <a:solidFill>
                    <a:schemeClr val="hlink"/>
                  </a:solidFill>
                  <a:latin typeface="Courier New" pitchFamily="-65" charset="0"/>
                </a:rPr>
                <a:t>increment</a:t>
              </a:r>
              <a:r>
                <a:rPr lang="en-US" sz="2000" b="1">
                  <a:solidFill>
                    <a:schemeClr val="hlink"/>
                  </a:solidFill>
                  <a:latin typeface="Arial Unicode MS" pitchFamily="-65" charset="0"/>
                </a:rPr>
                <a:t> portion is executed at the end of each iteration</a:t>
              </a:r>
            </a:p>
          </p:txBody>
        </p:sp>
        <p:sp>
          <p:nvSpPr>
            <p:cNvPr id="68624" name="Line 16"/>
            <p:cNvSpPr>
              <a:spLocks noChangeShapeType="1"/>
            </p:cNvSpPr>
            <p:nvPr/>
          </p:nvSpPr>
          <p:spPr bwMode="auto">
            <a:xfrm flipV="1">
              <a:off x="4217" y="2534"/>
              <a:ext cx="199" cy="298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 type="none" w="sm" len="sm"/>
              <a:tailEnd type="triangle" w="lg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2" grpId="0" autoUpdateAnimBg="0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Logic of a for loop</a:t>
            </a:r>
          </a:p>
        </p:txBody>
      </p:sp>
      <p:grpSp>
        <p:nvGrpSpPr>
          <p:cNvPr id="2" name="Group 32"/>
          <p:cNvGrpSpPr>
            <a:grpSpLocks/>
          </p:cNvGrpSpPr>
          <p:nvPr/>
        </p:nvGrpSpPr>
        <p:grpSpPr bwMode="auto">
          <a:xfrm>
            <a:off x="3848100" y="3505200"/>
            <a:ext cx="1600200" cy="1066800"/>
            <a:chOff x="2424" y="2208"/>
            <a:chExt cx="1008" cy="672"/>
          </a:xfrm>
        </p:grpSpPr>
        <p:sp>
          <p:nvSpPr>
            <p:cNvPr id="70661" name="Rectangle 5"/>
            <p:cNvSpPr>
              <a:spLocks noChangeArrowheads="1"/>
            </p:cNvSpPr>
            <p:nvPr/>
          </p:nvSpPr>
          <p:spPr bwMode="auto">
            <a:xfrm>
              <a:off x="2424" y="2640"/>
              <a:ext cx="1008" cy="240"/>
            </a:xfrm>
            <a:prstGeom prst="rect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662" name="Text Box 6"/>
            <p:cNvSpPr txBox="1">
              <a:spLocks noChangeArrowheads="1"/>
            </p:cNvSpPr>
            <p:nvPr/>
          </p:nvSpPr>
          <p:spPr bwMode="auto">
            <a:xfrm>
              <a:off x="2505" y="2640"/>
              <a:ext cx="847" cy="23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800" b="1">
                  <a:latin typeface="Arial Unicode MS" pitchFamily="-65" charset="0"/>
                </a:rPr>
                <a:t>statement</a:t>
              </a:r>
              <a:endParaRPr lang="en-US">
                <a:latin typeface="Arial Unicode MS" pitchFamily="-65" charset="0"/>
              </a:endParaRPr>
            </a:p>
          </p:txBody>
        </p:sp>
        <p:cxnSp>
          <p:nvCxnSpPr>
            <p:cNvPr id="70663" name="AutoShape 7"/>
            <p:cNvCxnSpPr>
              <a:cxnSpLocks noChangeShapeType="1"/>
              <a:stCxn id="70668" idx="2"/>
              <a:endCxn id="70661" idx="0"/>
            </p:cNvCxnSpPr>
            <p:nvPr/>
          </p:nvCxnSpPr>
          <p:spPr bwMode="auto">
            <a:xfrm>
              <a:off x="2928" y="2208"/>
              <a:ext cx="0" cy="432"/>
            </a:xfrm>
            <a:prstGeom prst="straightConnector1">
              <a:avLst/>
            </a:prstGeom>
            <a:noFill/>
            <a:ln w="31750">
              <a:solidFill>
                <a:srgbClr val="FF0000"/>
              </a:solidFill>
              <a:round/>
              <a:headEnd type="none" w="sm" len="sm"/>
              <a:tailEnd type="triangle" w="lg" len="med"/>
            </a:ln>
            <a:effectLst/>
          </p:spPr>
        </p:cxnSp>
        <p:sp>
          <p:nvSpPr>
            <p:cNvPr id="70664" name="Text Box 8"/>
            <p:cNvSpPr txBox="1">
              <a:spLocks noChangeArrowheads="1"/>
            </p:cNvSpPr>
            <p:nvPr/>
          </p:nvSpPr>
          <p:spPr bwMode="auto">
            <a:xfrm>
              <a:off x="2928" y="2256"/>
              <a:ext cx="406" cy="23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800" b="1">
                  <a:solidFill>
                    <a:schemeClr val="hlink"/>
                  </a:solidFill>
                  <a:latin typeface="Arial Unicode MS" pitchFamily="-65" charset="0"/>
                </a:rPr>
                <a:t>true</a:t>
              </a:r>
              <a:endParaRPr lang="en-US">
                <a:solidFill>
                  <a:schemeClr val="hlink"/>
                </a:solidFill>
                <a:latin typeface="Arial Unicode MS" pitchFamily="-65" charset="0"/>
              </a:endParaRPr>
            </a:p>
          </p:txBody>
        </p:sp>
      </p:grpSp>
      <p:cxnSp>
        <p:nvCxnSpPr>
          <p:cNvPr id="70665" name="AutoShape 9"/>
          <p:cNvCxnSpPr>
            <a:cxnSpLocks noChangeShapeType="1"/>
            <a:stCxn id="70676" idx="1"/>
            <a:endCxn id="70668" idx="1"/>
          </p:cNvCxnSpPr>
          <p:nvPr/>
        </p:nvCxnSpPr>
        <p:spPr bwMode="auto">
          <a:xfrm rot="10800000">
            <a:off x="3657600" y="3009900"/>
            <a:ext cx="190500" cy="2057400"/>
          </a:xfrm>
          <a:prstGeom prst="bentConnector3">
            <a:avLst>
              <a:gd name="adj1" fmla="val 327500"/>
            </a:avLst>
          </a:prstGeom>
          <a:noFill/>
          <a:ln w="31750">
            <a:solidFill>
              <a:srgbClr val="FF0000"/>
            </a:solidFill>
            <a:miter lim="800000"/>
            <a:headEnd type="none" w="sm" len="sm"/>
            <a:tailEnd type="triangle" w="lg" len="med"/>
          </a:ln>
          <a:effectLst/>
        </p:spPr>
      </p:cxnSp>
      <p:grpSp>
        <p:nvGrpSpPr>
          <p:cNvPr id="3" name="Group 31"/>
          <p:cNvGrpSpPr>
            <a:grpSpLocks/>
          </p:cNvGrpSpPr>
          <p:nvPr/>
        </p:nvGrpSpPr>
        <p:grpSpPr bwMode="auto">
          <a:xfrm>
            <a:off x="3657600" y="2195513"/>
            <a:ext cx="1981200" cy="1309687"/>
            <a:chOff x="2304" y="1383"/>
            <a:chExt cx="1248" cy="825"/>
          </a:xfrm>
        </p:grpSpPr>
        <p:grpSp>
          <p:nvGrpSpPr>
            <p:cNvPr id="4" name="Group 28"/>
            <p:cNvGrpSpPr>
              <a:grpSpLocks/>
            </p:cNvGrpSpPr>
            <p:nvPr/>
          </p:nvGrpSpPr>
          <p:grpSpPr bwMode="auto">
            <a:xfrm>
              <a:off x="2304" y="1584"/>
              <a:ext cx="1248" cy="624"/>
              <a:chOff x="1968" y="1632"/>
              <a:chExt cx="1248" cy="624"/>
            </a:xfrm>
          </p:grpSpPr>
          <p:sp>
            <p:nvSpPr>
              <p:cNvPr id="70668" name="AutoShape 12"/>
              <p:cNvSpPr>
                <a:spLocks noChangeArrowheads="1"/>
              </p:cNvSpPr>
              <p:nvPr/>
            </p:nvSpPr>
            <p:spPr bwMode="auto">
              <a:xfrm>
                <a:off x="1968" y="1632"/>
                <a:ext cx="1248" cy="624"/>
              </a:xfrm>
              <a:prstGeom prst="diamond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669" name="Text Box 13"/>
              <p:cNvSpPr txBox="1">
                <a:spLocks noChangeArrowheads="1"/>
              </p:cNvSpPr>
              <p:nvPr/>
            </p:nvSpPr>
            <p:spPr bwMode="auto">
              <a:xfrm>
                <a:off x="2193" y="1742"/>
                <a:ext cx="799" cy="404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800" b="1">
                    <a:latin typeface="Arial Unicode MS" pitchFamily="-65" charset="0"/>
                  </a:rPr>
                  <a:t>condition</a:t>
                </a:r>
              </a:p>
              <a:p>
                <a:pPr algn="ctr"/>
                <a:r>
                  <a:rPr lang="en-US" sz="1800" b="1">
                    <a:latin typeface="Arial Unicode MS" pitchFamily="-65" charset="0"/>
                  </a:rPr>
                  <a:t>evaluated</a:t>
                </a:r>
                <a:endParaRPr lang="en-US">
                  <a:latin typeface="Arial Unicode MS" pitchFamily="-65" charset="0"/>
                </a:endParaRPr>
              </a:p>
            </p:txBody>
          </p:sp>
        </p:grpSp>
        <p:cxnSp>
          <p:nvCxnSpPr>
            <p:cNvPr id="70670" name="AutoShape 14"/>
            <p:cNvCxnSpPr>
              <a:cxnSpLocks noChangeShapeType="1"/>
              <a:stCxn id="70682" idx="2"/>
              <a:endCxn id="70668" idx="0"/>
            </p:cNvCxnSpPr>
            <p:nvPr/>
          </p:nvCxnSpPr>
          <p:spPr bwMode="auto">
            <a:xfrm>
              <a:off x="2928" y="1383"/>
              <a:ext cx="0" cy="201"/>
            </a:xfrm>
            <a:prstGeom prst="straightConnector1">
              <a:avLst/>
            </a:prstGeom>
            <a:noFill/>
            <a:ln w="31750">
              <a:solidFill>
                <a:srgbClr val="FF0000"/>
              </a:solidFill>
              <a:round/>
              <a:headEnd type="none" w="sm" len="sm"/>
              <a:tailEnd type="triangle" w="lg" len="med"/>
            </a:ln>
            <a:effectLst/>
          </p:spPr>
        </p:cxnSp>
      </p:grpSp>
      <p:grpSp>
        <p:nvGrpSpPr>
          <p:cNvPr id="5" name="Group 34"/>
          <p:cNvGrpSpPr>
            <a:grpSpLocks/>
          </p:cNvGrpSpPr>
          <p:nvPr/>
        </p:nvGrpSpPr>
        <p:grpSpPr bwMode="auto">
          <a:xfrm>
            <a:off x="4648200" y="3009900"/>
            <a:ext cx="1946275" cy="2895600"/>
            <a:chOff x="2928" y="1896"/>
            <a:chExt cx="1226" cy="1824"/>
          </a:xfrm>
        </p:grpSpPr>
        <p:cxnSp>
          <p:nvCxnSpPr>
            <p:cNvPr id="70672" name="AutoShape 16"/>
            <p:cNvCxnSpPr>
              <a:cxnSpLocks noChangeShapeType="1"/>
              <a:stCxn id="70668" idx="3"/>
            </p:cNvCxnSpPr>
            <p:nvPr/>
          </p:nvCxnSpPr>
          <p:spPr bwMode="auto">
            <a:xfrm flipH="1">
              <a:off x="2928" y="1896"/>
              <a:ext cx="624" cy="1824"/>
            </a:xfrm>
            <a:prstGeom prst="bentConnector4">
              <a:avLst>
                <a:gd name="adj1" fmla="val -23079"/>
                <a:gd name="adj2" fmla="val 87444"/>
              </a:avLst>
            </a:prstGeom>
            <a:noFill/>
            <a:ln w="31750">
              <a:solidFill>
                <a:srgbClr val="FF0000"/>
              </a:solidFill>
              <a:miter lim="800000"/>
              <a:headEnd type="none" w="sm" len="sm"/>
              <a:tailEnd type="triangle" w="lg" len="med"/>
            </a:ln>
            <a:effectLst/>
          </p:spPr>
        </p:cxnSp>
        <p:sp>
          <p:nvSpPr>
            <p:cNvPr id="70673" name="Text Box 17"/>
            <p:cNvSpPr txBox="1">
              <a:spLocks noChangeArrowheads="1"/>
            </p:cNvSpPr>
            <p:nvPr/>
          </p:nvSpPr>
          <p:spPr bwMode="auto">
            <a:xfrm>
              <a:off x="3707" y="2256"/>
              <a:ext cx="447" cy="23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800" b="1">
                  <a:solidFill>
                    <a:schemeClr val="hlink"/>
                  </a:solidFill>
                  <a:latin typeface="Arial Unicode MS" pitchFamily="-65" charset="0"/>
                </a:rPr>
                <a:t>false</a:t>
              </a:r>
              <a:endParaRPr lang="en-US">
                <a:solidFill>
                  <a:schemeClr val="hlink"/>
                </a:solidFill>
                <a:latin typeface="Arial Unicode MS" pitchFamily="-65" charset="0"/>
              </a:endParaRPr>
            </a:p>
          </p:txBody>
        </p:sp>
      </p:grpSp>
      <p:grpSp>
        <p:nvGrpSpPr>
          <p:cNvPr id="6" name="Group 33"/>
          <p:cNvGrpSpPr>
            <a:grpSpLocks/>
          </p:cNvGrpSpPr>
          <p:nvPr/>
        </p:nvGrpSpPr>
        <p:grpSpPr bwMode="auto">
          <a:xfrm>
            <a:off x="3848100" y="4572000"/>
            <a:ext cx="1600200" cy="685800"/>
            <a:chOff x="2424" y="2880"/>
            <a:chExt cx="1008" cy="432"/>
          </a:xfrm>
        </p:grpSpPr>
        <p:sp>
          <p:nvSpPr>
            <p:cNvPr id="70676" name="Rectangle 20"/>
            <p:cNvSpPr>
              <a:spLocks noChangeArrowheads="1"/>
            </p:cNvSpPr>
            <p:nvPr/>
          </p:nvSpPr>
          <p:spPr bwMode="auto">
            <a:xfrm>
              <a:off x="2424" y="3072"/>
              <a:ext cx="1008" cy="240"/>
            </a:xfrm>
            <a:prstGeom prst="rect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677" name="Text Box 21"/>
            <p:cNvSpPr txBox="1">
              <a:spLocks noChangeArrowheads="1"/>
            </p:cNvSpPr>
            <p:nvPr/>
          </p:nvSpPr>
          <p:spPr bwMode="auto">
            <a:xfrm>
              <a:off x="2519" y="3072"/>
              <a:ext cx="819" cy="231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800" b="1">
                  <a:latin typeface="Arial Unicode MS" pitchFamily="-65" charset="0"/>
                </a:rPr>
                <a:t>increment</a:t>
              </a:r>
              <a:endParaRPr lang="en-US">
                <a:latin typeface="Arial Unicode MS" pitchFamily="-65" charset="0"/>
              </a:endParaRPr>
            </a:p>
          </p:txBody>
        </p:sp>
        <p:cxnSp>
          <p:nvCxnSpPr>
            <p:cNvPr id="70678" name="AutoShape 22"/>
            <p:cNvCxnSpPr>
              <a:cxnSpLocks noChangeShapeType="1"/>
              <a:stCxn id="70661" idx="2"/>
              <a:endCxn id="70677" idx="0"/>
            </p:cNvCxnSpPr>
            <p:nvPr/>
          </p:nvCxnSpPr>
          <p:spPr bwMode="auto">
            <a:xfrm>
              <a:off x="2928" y="2880"/>
              <a:ext cx="1" cy="192"/>
            </a:xfrm>
            <a:prstGeom prst="straightConnector1">
              <a:avLst/>
            </a:prstGeom>
            <a:noFill/>
            <a:ln w="31750">
              <a:solidFill>
                <a:srgbClr val="FF0000"/>
              </a:solidFill>
              <a:round/>
              <a:headEnd type="none" w="sm" len="sm"/>
              <a:tailEnd type="triangle" w="lg" len="med"/>
            </a:ln>
            <a:effectLst/>
          </p:spPr>
        </p:cxnSp>
      </p:grpSp>
      <p:grpSp>
        <p:nvGrpSpPr>
          <p:cNvPr id="7" name="Group 30"/>
          <p:cNvGrpSpPr>
            <a:grpSpLocks/>
          </p:cNvGrpSpPr>
          <p:nvPr/>
        </p:nvGrpSpPr>
        <p:grpSpPr bwMode="auto">
          <a:xfrm>
            <a:off x="3848100" y="1295400"/>
            <a:ext cx="1600200" cy="914400"/>
            <a:chOff x="2424" y="816"/>
            <a:chExt cx="1008" cy="576"/>
          </a:xfrm>
        </p:grpSpPr>
        <p:grpSp>
          <p:nvGrpSpPr>
            <p:cNvPr id="8" name="Group 29"/>
            <p:cNvGrpSpPr>
              <a:grpSpLocks/>
            </p:cNvGrpSpPr>
            <p:nvPr/>
          </p:nvGrpSpPr>
          <p:grpSpPr bwMode="auto">
            <a:xfrm>
              <a:off x="2424" y="1152"/>
              <a:ext cx="1008" cy="240"/>
              <a:chOff x="2112" y="1200"/>
              <a:chExt cx="1008" cy="240"/>
            </a:xfrm>
          </p:grpSpPr>
          <p:sp>
            <p:nvSpPr>
              <p:cNvPr id="70681" name="Rectangle 25"/>
              <p:cNvSpPr>
                <a:spLocks noChangeArrowheads="1"/>
              </p:cNvSpPr>
              <p:nvPr/>
            </p:nvSpPr>
            <p:spPr bwMode="auto">
              <a:xfrm>
                <a:off x="2112" y="1200"/>
                <a:ext cx="1008" cy="240"/>
              </a:xfrm>
              <a:prstGeom prst="rect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682" name="Text Box 26"/>
              <p:cNvSpPr txBox="1">
                <a:spLocks noChangeArrowheads="1"/>
              </p:cNvSpPr>
              <p:nvPr/>
            </p:nvSpPr>
            <p:spPr bwMode="auto">
              <a:xfrm>
                <a:off x="2139" y="1200"/>
                <a:ext cx="954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sz="1800" b="1">
                    <a:latin typeface="Arial Unicode MS" pitchFamily="-65" charset="0"/>
                  </a:rPr>
                  <a:t>initialization</a:t>
                </a:r>
                <a:endParaRPr lang="en-US">
                  <a:latin typeface="Arial Unicode MS" pitchFamily="-65" charset="0"/>
                </a:endParaRPr>
              </a:p>
            </p:txBody>
          </p:sp>
        </p:grpSp>
        <p:cxnSp>
          <p:nvCxnSpPr>
            <p:cNvPr id="70683" name="AutoShape 27"/>
            <p:cNvCxnSpPr>
              <a:cxnSpLocks noChangeShapeType="1"/>
              <a:endCxn id="70682" idx="0"/>
            </p:cNvCxnSpPr>
            <p:nvPr/>
          </p:nvCxnSpPr>
          <p:spPr bwMode="auto">
            <a:xfrm>
              <a:off x="2928" y="816"/>
              <a:ext cx="0" cy="336"/>
            </a:xfrm>
            <a:prstGeom prst="straightConnector1">
              <a:avLst/>
            </a:prstGeom>
            <a:noFill/>
            <a:ln w="31750">
              <a:solidFill>
                <a:srgbClr val="FF0000"/>
              </a:solidFill>
              <a:round/>
              <a:headEnd type="none" w="sm" len="sm"/>
              <a:tailEnd type="triangle" w="lg" len="med"/>
            </a:ln>
            <a:effectLst/>
          </p:spPr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70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8" grpId="0" autoUpdateAnimBg="0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for Statement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 </a:t>
            </a:r>
            <a:r>
              <a:rPr lang="en-US">
                <a:latin typeface="Courier New" pitchFamily="-65" charset="0"/>
              </a:rPr>
              <a:t>for</a:t>
            </a:r>
            <a:r>
              <a:rPr lang="en-US"/>
              <a:t> loop is functionally equivalent to the following </a:t>
            </a:r>
            <a:r>
              <a:rPr lang="en-US">
                <a:latin typeface="Courier New" pitchFamily="-65" charset="0"/>
              </a:rPr>
              <a:t>while</a:t>
            </a:r>
            <a:r>
              <a:rPr lang="en-US"/>
              <a:t> loop structure:</a:t>
            </a:r>
          </a:p>
        </p:txBody>
      </p:sp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3092450" y="2362200"/>
            <a:ext cx="3079750" cy="1920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2000" b="1" i="1">
                <a:solidFill>
                  <a:schemeClr val="hlink"/>
                </a:solidFill>
                <a:latin typeface="Courier New" pitchFamily="-65" charset="0"/>
              </a:rPr>
              <a:t>initialization</a:t>
            </a:r>
            <a:r>
              <a:rPr lang="en-US" sz="2000" b="1">
                <a:latin typeface="Courier New" pitchFamily="-65" charset="0"/>
              </a:rPr>
              <a:t>;</a:t>
            </a:r>
          </a:p>
          <a:p>
            <a:r>
              <a:rPr lang="en-US" sz="2000" b="1">
                <a:latin typeface="Courier New" pitchFamily="-65" charset="0"/>
              </a:rPr>
              <a:t>while ( </a:t>
            </a:r>
            <a:r>
              <a:rPr lang="en-US" sz="2000" b="1" i="1">
                <a:solidFill>
                  <a:schemeClr val="hlink"/>
                </a:solidFill>
                <a:latin typeface="Courier New" pitchFamily="-65" charset="0"/>
              </a:rPr>
              <a:t>condition</a:t>
            </a:r>
            <a:r>
              <a:rPr lang="en-US" sz="2000" b="1">
                <a:latin typeface="Courier New" pitchFamily="-65" charset="0"/>
              </a:rPr>
              <a:t> )</a:t>
            </a:r>
          </a:p>
          <a:p>
            <a:r>
              <a:rPr lang="en-US" sz="2000" b="1">
                <a:latin typeface="Courier New" pitchFamily="-65" charset="0"/>
              </a:rPr>
              <a:t>{</a:t>
            </a:r>
          </a:p>
          <a:p>
            <a:r>
              <a:rPr lang="en-US" sz="2000" b="1">
                <a:latin typeface="Courier New" pitchFamily="-65" charset="0"/>
              </a:rPr>
              <a:t>   </a:t>
            </a:r>
            <a:r>
              <a:rPr lang="en-US" sz="2000" b="1" i="1">
                <a:solidFill>
                  <a:schemeClr val="hlink"/>
                </a:solidFill>
                <a:latin typeface="Courier New" pitchFamily="-65" charset="0"/>
              </a:rPr>
              <a:t>statement</a:t>
            </a:r>
            <a:r>
              <a:rPr lang="en-US" sz="2000" b="1">
                <a:latin typeface="Courier New" pitchFamily="-65" charset="0"/>
              </a:rPr>
              <a:t>;</a:t>
            </a:r>
          </a:p>
          <a:p>
            <a:r>
              <a:rPr lang="en-US" sz="2000" b="1">
                <a:latin typeface="Courier New" pitchFamily="-65" charset="0"/>
              </a:rPr>
              <a:t>   </a:t>
            </a:r>
            <a:r>
              <a:rPr lang="en-US" sz="2000" b="1" i="1">
                <a:solidFill>
                  <a:schemeClr val="hlink"/>
                </a:solidFill>
                <a:latin typeface="Courier New" pitchFamily="-65" charset="0"/>
              </a:rPr>
              <a:t>increment</a:t>
            </a:r>
            <a:r>
              <a:rPr lang="en-US" sz="2000" b="1">
                <a:latin typeface="Courier New" pitchFamily="-65" charset="0"/>
              </a:rPr>
              <a:t>;</a:t>
            </a:r>
          </a:p>
          <a:p>
            <a:r>
              <a:rPr lang="en-US" sz="2000" b="1">
                <a:latin typeface="Courier New" pitchFamily="-65" charset="0"/>
              </a:rPr>
              <a:t>}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6" grpId="0" autoUpdateAnimBg="0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for Statement</a:t>
            </a:r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219200"/>
            <a:ext cx="7924800" cy="533400"/>
          </a:xfrm>
        </p:spPr>
        <p:txBody>
          <a:bodyPr/>
          <a:lstStyle/>
          <a:p>
            <a:r>
              <a:rPr lang="en-US"/>
              <a:t>An example of a </a:t>
            </a:r>
            <a:r>
              <a:rPr lang="en-US">
                <a:latin typeface="Courier New" pitchFamily="-65" charset="0"/>
              </a:rPr>
              <a:t>for</a:t>
            </a:r>
            <a:r>
              <a:rPr lang="en-US"/>
              <a:t> loop:</a:t>
            </a:r>
          </a:p>
        </p:txBody>
      </p:sp>
      <p:sp>
        <p:nvSpPr>
          <p:cNvPr id="129028" name="Text Box 4"/>
          <p:cNvSpPr txBox="1">
            <a:spLocks noChangeArrowheads="1"/>
          </p:cNvSpPr>
          <p:nvPr/>
        </p:nvSpPr>
        <p:spPr bwMode="auto">
          <a:xfrm>
            <a:off x="1828800" y="1981200"/>
            <a:ext cx="5975350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Courier New" pitchFamily="-65" charset="0"/>
              </a:rPr>
              <a:t>for (int count=1; count &lt;= 5; count++)</a:t>
            </a:r>
          </a:p>
          <a:p>
            <a:r>
              <a:rPr lang="en-US" sz="2000" b="1">
                <a:latin typeface="Courier New" pitchFamily="-65" charset="0"/>
              </a:rPr>
              <a:t>   System.out.println (count);</a:t>
            </a:r>
            <a:endParaRPr lang="en-US">
              <a:latin typeface="Times New Roman" pitchFamily="-65" charset="0"/>
            </a:endParaRPr>
          </a:p>
        </p:txBody>
      </p:sp>
      <p:sp>
        <p:nvSpPr>
          <p:cNvPr id="129029" name="Rectangle 5"/>
          <p:cNvSpPr>
            <a:spLocks noChangeArrowheads="1"/>
          </p:cNvSpPr>
          <p:nvPr/>
        </p:nvSpPr>
        <p:spPr bwMode="auto">
          <a:xfrm>
            <a:off x="990600" y="3048000"/>
            <a:ext cx="79248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 eaLnBrk="1" hangingPunct="1">
              <a:spcBef>
                <a:spcPct val="75000"/>
              </a:spcBef>
              <a:buFontTx/>
              <a:buChar char="•"/>
            </a:pPr>
            <a:r>
              <a:rPr lang="en-US" b="1">
                <a:latin typeface="Arial" pitchFamily="-65" charset="0"/>
              </a:rPr>
              <a:t>The initialization section can be used to declare a variable</a:t>
            </a:r>
          </a:p>
          <a:p>
            <a:pPr marL="342900" indent="-342900" eaLnBrk="1" hangingPunct="1">
              <a:spcBef>
                <a:spcPct val="75000"/>
              </a:spcBef>
              <a:buFontTx/>
              <a:buChar char="•"/>
            </a:pPr>
            <a:r>
              <a:rPr lang="en-US" b="1">
                <a:latin typeface="Arial" pitchFamily="-65" charset="0"/>
              </a:rPr>
              <a:t>Like a </a:t>
            </a:r>
            <a:r>
              <a:rPr lang="en-US" b="1">
                <a:latin typeface="Courier New" pitchFamily="-65" charset="0"/>
              </a:rPr>
              <a:t>while</a:t>
            </a:r>
            <a:r>
              <a:rPr lang="en-US" b="1">
                <a:latin typeface="Arial" pitchFamily="-65" charset="0"/>
              </a:rPr>
              <a:t> loop, the condition of a </a:t>
            </a:r>
            <a:r>
              <a:rPr lang="en-US" b="1">
                <a:latin typeface="Courier New" pitchFamily="-65" charset="0"/>
              </a:rPr>
              <a:t>for</a:t>
            </a:r>
            <a:r>
              <a:rPr lang="en-US" b="1">
                <a:latin typeface="Arial" pitchFamily="-65" charset="0"/>
              </a:rPr>
              <a:t> loop is tested prior to executing the loop body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9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9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290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290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28" grpId="0" autoUpdateAnimBg="0"/>
      <p:bldP spid="12902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Boolean Expressions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>
            <a:normAutofit fontScale="92500" lnSpcReduction="10000"/>
          </a:bodyPr>
          <a:lstStyle/>
          <a:p>
            <a:r>
              <a:rPr lang="en-US"/>
              <a:t>A condition often uses one of Java's </a:t>
            </a:r>
            <a:r>
              <a:rPr lang="en-US" i="1"/>
              <a:t>equality operators </a:t>
            </a:r>
            <a:r>
              <a:rPr lang="en-US"/>
              <a:t>or </a:t>
            </a:r>
            <a:r>
              <a:rPr lang="en-US" i="1"/>
              <a:t>relational operators</a:t>
            </a:r>
            <a:r>
              <a:rPr lang="en-US"/>
              <a:t>, which all return boolean results:</a:t>
            </a:r>
          </a:p>
          <a:p>
            <a:pPr lvl="3"/>
            <a:endParaRPr lang="en-US"/>
          </a:p>
          <a:p>
            <a:pPr lvl="3">
              <a:buFontTx/>
              <a:buNone/>
            </a:pPr>
            <a:r>
              <a:rPr lang="en-US" sz="2000">
                <a:latin typeface="Courier New" pitchFamily="-65" charset="0"/>
              </a:rPr>
              <a:t>==</a:t>
            </a:r>
            <a:r>
              <a:rPr lang="en-US" sz="2000">
                <a:solidFill>
                  <a:schemeClr val="hlink"/>
                </a:solidFill>
              </a:rPr>
              <a:t>		equal to</a:t>
            </a:r>
          </a:p>
          <a:p>
            <a:pPr lvl="3">
              <a:buFontTx/>
              <a:buNone/>
            </a:pPr>
            <a:r>
              <a:rPr lang="en-US" sz="2000">
                <a:latin typeface="Courier New" pitchFamily="-65" charset="0"/>
              </a:rPr>
              <a:t>!=</a:t>
            </a:r>
            <a:r>
              <a:rPr lang="en-US" sz="2000">
                <a:solidFill>
                  <a:schemeClr val="hlink"/>
                </a:solidFill>
              </a:rPr>
              <a:t>		not equal to</a:t>
            </a:r>
          </a:p>
          <a:p>
            <a:pPr lvl="3">
              <a:buFontTx/>
              <a:buNone/>
            </a:pPr>
            <a:r>
              <a:rPr lang="en-US" sz="2000">
                <a:latin typeface="Courier New" pitchFamily="-65" charset="0"/>
              </a:rPr>
              <a:t>&lt;</a:t>
            </a:r>
            <a:r>
              <a:rPr lang="en-US" sz="2000">
                <a:solidFill>
                  <a:schemeClr val="hlink"/>
                </a:solidFill>
              </a:rPr>
              <a:t>			less than</a:t>
            </a:r>
          </a:p>
          <a:p>
            <a:pPr lvl="3">
              <a:buFontTx/>
              <a:buNone/>
            </a:pPr>
            <a:r>
              <a:rPr lang="en-US" sz="2000">
                <a:latin typeface="Courier New" pitchFamily="-65" charset="0"/>
              </a:rPr>
              <a:t>&gt;</a:t>
            </a:r>
            <a:r>
              <a:rPr lang="en-US" sz="2000">
                <a:solidFill>
                  <a:schemeClr val="hlink"/>
                </a:solidFill>
              </a:rPr>
              <a:t>			greater than</a:t>
            </a:r>
          </a:p>
          <a:p>
            <a:pPr lvl="3">
              <a:buFontTx/>
              <a:buNone/>
            </a:pPr>
            <a:r>
              <a:rPr lang="en-US" sz="2000">
                <a:latin typeface="Courier New" pitchFamily="-65" charset="0"/>
              </a:rPr>
              <a:t>&lt;=</a:t>
            </a:r>
            <a:r>
              <a:rPr lang="en-US" sz="2000">
                <a:solidFill>
                  <a:schemeClr val="hlink"/>
                </a:solidFill>
              </a:rPr>
              <a:t>		less than or equal to</a:t>
            </a:r>
          </a:p>
          <a:p>
            <a:pPr lvl="3">
              <a:buFontTx/>
              <a:buNone/>
            </a:pPr>
            <a:r>
              <a:rPr lang="en-US" sz="2000">
                <a:latin typeface="Courier New" pitchFamily="-65" charset="0"/>
              </a:rPr>
              <a:t>&gt;=</a:t>
            </a:r>
            <a:r>
              <a:rPr lang="en-US" sz="2000">
                <a:solidFill>
                  <a:schemeClr val="hlink"/>
                </a:solidFill>
              </a:rPr>
              <a:t>		greater than or equal to</a:t>
            </a:r>
            <a:endParaRPr lang="en-US">
              <a:solidFill>
                <a:schemeClr val="hlink"/>
              </a:solidFill>
            </a:endParaRPr>
          </a:p>
          <a:p>
            <a:pPr lvl="3">
              <a:buFontTx/>
              <a:buNone/>
            </a:pPr>
            <a:endParaRPr lang="en-US"/>
          </a:p>
          <a:p>
            <a:r>
              <a:rPr lang="en-US"/>
              <a:t>Note the difference between the equality operator (</a:t>
            </a:r>
            <a:r>
              <a:rPr lang="en-US">
                <a:latin typeface="Courier New" pitchFamily="-65" charset="0"/>
              </a:rPr>
              <a:t>==</a:t>
            </a:r>
            <a:r>
              <a:rPr lang="en-US"/>
              <a:t>) and the assignment operator (</a:t>
            </a:r>
            <a:r>
              <a:rPr lang="en-US">
                <a:latin typeface="Courier New" pitchFamily="-65" charset="0"/>
              </a:rPr>
              <a:t>=</a:t>
            </a:r>
            <a:r>
              <a:rPr lang="en-US"/>
              <a:t>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for Statement</a:t>
            </a:r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219200"/>
            <a:ext cx="7924800" cy="990600"/>
          </a:xfrm>
        </p:spPr>
        <p:txBody>
          <a:bodyPr/>
          <a:lstStyle/>
          <a:p>
            <a:pPr>
              <a:spcBef>
                <a:spcPct val="75000"/>
              </a:spcBef>
            </a:pPr>
            <a:r>
              <a:rPr lang="en-US"/>
              <a:t>The increment section can perform any calculation</a:t>
            </a:r>
          </a:p>
        </p:txBody>
      </p:sp>
      <p:sp>
        <p:nvSpPr>
          <p:cNvPr id="71684" name="Rectangle 4"/>
          <p:cNvSpPr>
            <a:spLocks noChangeArrowheads="1"/>
          </p:cNvSpPr>
          <p:nvPr/>
        </p:nvSpPr>
        <p:spPr bwMode="auto">
          <a:xfrm>
            <a:off x="990600" y="3048000"/>
            <a:ext cx="79248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marL="342900" indent="-342900" eaLnBrk="1" hangingPunct="1">
              <a:spcBef>
                <a:spcPct val="75000"/>
              </a:spcBef>
              <a:buFontTx/>
              <a:buChar char="•"/>
            </a:pPr>
            <a:r>
              <a:rPr lang="en-US" b="1">
                <a:latin typeface="Arial" pitchFamily="-65" charset="0"/>
              </a:rPr>
              <a:t>A </a:t>
            </a:r>
            <a:r>
              <a:rPr lang="en-US" b="1">
                <a:latin typeface="Courier New" pitchFamily="-65" charset="0"/>
              </a:rPr>
              <a:t>for</a:t>
            </a:r>
            <a:r>
              <a:rPr lang="en-US" b="1">
                <a:latin typeface="Arial" pitchFamily="-65" charset="0"/>
              </a:rPr>
              <a:t> loop is well suited for executing statements a specific number of times that can be calculated or determined in advance</a:t>
            </a:r>
          </a:p>
        </p:txBody>
      </p:sp>
      <p:sp>
        <p:nvSpPr>
          <p:cNvPr id="71685" name="Text Box 5"/>
          <p:cNvSpPr txBox="1">
            <a:spLocks noChangeArrowheads="1"/>
          </p:cNvSpPr>
          <p:nvPr/>
        </p:nvSpPr>
        <p:spPr bwMode="auto">
          <a:xfrm>
            <a:off x="1828800" y="1981200"/>
            <a:ext cx="5670550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r>
              <a:rPr lang="en-US" sz="2000" b="1">
                <a:latin typeface="Courier New" pitchFamily="-65" charset="0"/>
              </a:rPr>
              <a:t>for (int num=100; num &gt; 0; num -= 5)</a:t>
            </a:r>
          </a:p>
          <a:p>
            <a:r>
              <a:rPr lang="en-US" sz="2000" b="1">
                <a:latin typeface="Courier New" pitchFamily="-65" charset="0"/>
              </a:rPr>
              <a:t>   System.out.println (num);</a:t>
            </a:r>
            <a:endParaRPr lang="en-US">
              <a:latin typeface="Times New Roman" pitchFamily="-65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16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4" grpId="0" build="p"/>
      <p:bldP spid="71685" grpId="0" autoUpdateAnimBg="0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for Statement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spcBef>
                <a:spcPct val="70000"/>
              </a:spcBef>
            </a:pPr>
            <a:r>
              <a:rPr lang="en-US"/>
              <a:t>Each expression in the header of a </a:t>
            </a:r>
            <a:r>
              <a:rPr lang="en-US">
                <a:latin typeface="Courier New" pitchFamily="-65" charset="0"/>
              </a:rPr>
              <a:t>for</a:t>
            </a:r>
            <a:r>
              <a:rPr lang="en-US"/>
              <a:t> loop is optional</a:t>
            </a:r>
          </a:p>
          <a:p>
            <a:pPr>
              <a:spcBef>
                <a:spcPct val="70000"/>
              </a:spcBef>
            </a:pPr>
            <a:r>
              <a:rPr lang="en-US"/>
              <a:t>If the initialization is left out, no initialization is performed</a:t>
            </a:r>
          </a:p>
          <a:p>
            <a:pPr>
              <a:spcBef>
                <a:spcPct val="70000"/>
              </a:spcBef>
            </a:pPr>
            <a:r>
              <a:rPr lang="en-US"/>
              <a:t>If the condition is left out, it is always considered to be true, and therefore creates an infinite loop</a:t>
            </a:r>
          </a:p>
          <a:p>
            <a:pPr>
              <a:spcBef>
                <a:spcPct val="70000"/>
              </a:spcBef>
            </a:pPr>
            <a:r>
              <a:rPr lang="en-US"/>
              <a:t>If the increment is left out, no increment operation is performed</a:t>
            </a:r>
          </a:p>
          <a:p>
            <a:pPr>
              <a:spcBef>
                <a:spcPct val="70000"/>
              </a:spcBef>
            </a:pPr>
            <a:r>
              <a:rPr lang="en-US"/>
              <a:t>for ( ; ; ) ;       is an infinite loop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Dialog Boxes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>
              <a:spcBef>
                <a:spcPct val="70000"/>
              </a:spcBef>
            </a:pPr>
            <a:r>
              <a:rPr lang="en-US"/>
              <a:t>A </a:t>
            </a:r>
            <a:r>
              <a:rPr lang="en-US" i="1"/>
              <a:t>dialog box</a:t>
            </a:r>
            <a:r>
              <a:rPr lang="en-US"/>
              <a:t> is a window that appears on top of any currently active window</a:t>
            </a:r>
          </a:p>
          <a:p>
            <a:pPr>
              <a:spcBef>
                <a:spcPct val="70000"/>
              </a:spcBef>
            </a:pPr>
            <a:r>
              <a:rPr lang="en-US"/>
              <a:t>It may be used to:</a:t>
            </a:r>
          </a:p>
          <a:p>
            <a:pPr lvl="1">
              <a:spcBef>
                <a:spcPct val="70000"/>
              </a:spcBef>
            </a:pPr>
            <a:r>
              <a:rPr lang="en-US"/>
              <a:t>convey information</a:t>
            </a:r>
          </a:p>
          <a:p>
            <a:pPr lvl="1"/>
            <a:r>
              <a:rPr lang="en-US"/>
              <a:t>confirm an action</a:t>
            </a:r>
          </a:p>
          <a:p>
            <a:pPr lvl="1"/>
            <a:r>
              <a:rPr lang="en-US"/>
              <a:t>allow the user to enter data</a:t>
            </a:r>
          </a:p>
          <a:p>
            <a:pPr lvl="1"/>
            <a:r>
              <a:rPr lang="en-US"/>
              <a:t>pick a color</a:t>
            </a:r>
          </a:p>
          <a:p>
            <a:pPr lvl="1"/>
            <a:r>
              <a:rPr lang="en-US"/>
              <a:t>choose a file</a:t>
            </a:r>
          </a:p>
          <a:p>
            <a:pPr>
              <a:spcBef>
                <a:spcPct val="70000"/>
              </a:spcBef>
            </a:pPr>
            <a:r>
              <a:rPr lang="en-US"/>
              <a:t>A dialog box usually has a specific, solitary purpose, and the user interaction with it is brief</a:t>
            </a:r>
          </a:p>
        </p:txBody>
      </p:sp>
    </p:spTree>
  </p:cSld>
  <p:clrMapOvr>
    <a:masterClrMapping/>
  </p:clrMapOvr>
  <p:transition/>
</p:sld>
</file>

<file path=ppt/slides/slide9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Dialog Boxes</a:t>
            </a:r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70000"/>
              </a:spcBef>
            </a:pPr>
            <a:r>
              <a:rPr lang="en-US"/>
              <a:t>The </a:t>
            </a:r>
            <a:r>
              <a:rPr lang="en-US">
                <a:latin typeface="Courier New" pitchFamily="-65" charset="0"/>
              </a:rPr>
              <a:t>JOptionPane</a:t>
            </a:r>
            <a:r>
              <a:rPr lang="en-US"/>
              <a:t> class provides methods that simplify the creation of some types of dialog boxes</a:t>
            </a:r>
          </a:p>
          <a:p>
            <a:pPr>
              <a:spcBef>
                <a:spcPct val="70000"/>
              </a:spcBef>
            </a:pP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EvenOdd.java</a:t>
            </a:r>
          </a:p>
        </p:txBody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sz="1600" noProof="1">
                <a:solidFill>
                  <a:srgbClr val="0000FF"/>
                </a:solidFill>
              </a:rPr>
              <a:t>import javax.swing.JOptionPane;</a:t>
            </a:r>
          </a:p>
          <a:p>
            <a:pPr>
              <a:lnSpc>
                <a:spcPct val="80000"/>
              </a:lnSpc>
              <a:buFontTx/>
              <a:buNone/>
            </a:pPr>
            <a:endParaRPr sz="1600" noProof="1">
              <a:solidFill>
                <a:srgbClr val="0000FF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sz="1600" noProof="1">
                <a:solidFill>
                  <a:srgbClr val="0000FF"/>
                </a:solidFill>
              </a:rPr>
              <a:t>public class EvenOdd</a:t>
            </a:r>
            <a:r>
              <a:rPr lang="en-US" sz="1600" dirty="0">
                <a:solidFill>
                  <a:srgbClr val="0000FF"/>
                </a:solidFill>
              </a:rPr>
              <a:t> </a:t>
            </a:r>
            <a:r>
              <a:rPr sz="1600" noProof="1">
                <a:solidFill>
                  <a:srgbClr val="0000FF"/>
                </a:solidFill>
              </a:rPr>
              <a:t>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 dirty="0">
                <a:solidFill>
                  <a:srgbClr val="0000FF"/>
                </a:solidFill>
              </a:rPr>
              <a:t>   </a:t>
            </a:r>
            <a:r>
              <a:rPr sz="1600" noProof="1">
                <a:solidFill>
                  <a:srgbClr val="0000FF"/>
                </a:solidFill>
              </a:rPr>
              <a:t>public static void main (</a:t>
            </a:r>
            <a:r>
              <a:rPr sz="1600" noProof="1">
                <a:solidFill>
                  <a:srgbClr val="008080"/>
                </a:solidFill>
              </a:rPr>
              <a:t>String[</a:t>
            </a:r>
            <a:r>
              <a:rPr lang="en-US" sz="1600" dirty="0">
                <a:solidFill>
                  <a:srgbClr val="008080"/>
                </a:solidFill>
              </a:rPr>
              <a:t> </a:t>
            </a:r>
            <a:r>
              <a:rPr sz="1600" noProof="1">
                <a:solidFill>
                  <a:srgbClr val="008080"/>
                </a:solidFill>
              </a:rPr>
              <a:t>] args)</a:t>
            </a:r>
            <a:r>
              <a:rPr lang="en-US" sz="1600" dirty="0">
                <a:solidFill>
                  <a:srgbClr val="008080"/>
                </a:solidFill>
              </a:rPr>
              <a:t> </a:t>
            </a:r>
            <a:r>
              <a:rPr sz="1600" noProof="1">
                <a:solidFill>
                  <a:srgbClr val="008080"/>
                </a:solidFill>
              </a:rPr>
              <a:t>   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1600" noProof="1">
                <a:solidFill>
                  <a:srgbClr val="008080"/>
                </a:solidFill>
              </a:rPr>
              <a:t>      String numStr, result;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1600" noProof="1">
                <a:solidFill>
                  <a:srgbClr val="008080"/>
                </a:solidFill>
              </a:rPr>
              <a:t>      </a:t>
            </a:r>
            <a:r>
              <a:rPr sz="1600" noProof="1">
                <a:solidFill>
                  <a:srgbClr val="0000FF"/>
                </a:solidFill>
              </a:rPr>
              <a:t>int num, again;</a:t>
            </a:r>
          </a:p>
          <a:p>
            <a:pPr>
              <a:lnSpc>
                <a:spcPct val="80000"/>
              </a:lnSpc>
              <a:buFontTx/>
              <a:buNone/>
            </a:pPr>
            <a:endParaRPr sz="1600" noProof="1">
              <a:solidFill>
                <a:srgbClr val="0000FF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sz="1600" noProof="1">
                <a:solidFill>
                  <a:srgbClr val="0000FF"/>
                </a:solidFill>
              </a:rPr>
              <a:t>      do {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1600" noProof="1">
                <a:solidFill>
                  <a:srgbClr val="0000FF"/>
                </a:solidFill>
              </a:rPr>
              <a:t>         numStr = JOptionPane.showInputDialog (</a:t>
            </a:r>
            <a:r>
              <a:rPr sz="1600" noProof="1">
                <a:solidFill>
                  <a:srgbClr val="800000"/>
                </a:solidFill>
              </a:rPr>
              <a:t>"Enter an integer: ");</a:t>
            </a:r>
          </a:p>
          <a:p>
            <a:pPr>
              <a:lnSpc>
                <a:spcPct val="80000"/>
              </a:lnSpc>
              <a:buFontTx/>
              <a:buNone/>
            </a:pPr>
            <a:endParaRPr sz="1600" noProof="1">
              <a:solidFill>
                <a:srgbClr val="80000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sz="1600" noProof="1">
                <a:solidFill>
                  <a:srgbClr val="800000"/>
                </a:solidFill>
              </a:rPr>
              <a:t>         num = </a:t>
            </a:r>
            <a:r>
              <a:rPr sz="1600" noProof="1">
                <a:solidFill>
                  <a:srgbClr val="008080"/>
                </a:solidFill>
              </a:rPr>
              <a:t>Integer.parseInt(numStr);</a:t>
            </a:r>
          </a:p>
          <a:p>
            <a:pPr>
              <a:lnSpc>
                <a:spcPct val="80000"/>
              </a:lnSpc>
              <a:buFontTx/>
              <a:buNone/>
            </a:pPr>
            <a:endParaRPr sz="1600" noProof="1">
              <a:solidFill>
                <a:srgbClr val="00808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sz="1600" noProof="1">
                <a:solidFill>
                  <a:srgbClr val="008080"/>
                </a:solidFill>
              </a:rPr>
              <a:t>         result = </a:t>
            </a:r>
            <a:r>
              <a:rPr sz="1600" noProof="1">
                <a:solidFill>
                  <a:srgbClr val="800000"/>
                </a:solidFill>
              </a:rPr>
              <a:t>"That number is " + ((num%2 == 0) ? "even" : "odd");</a:t>
            </a:r>
          </a:p>
          <a:p>
            <a:pPr>
              <a:lnSpc>
                <a:spcPct val="80000"/>
              </a:lnSpc>
              <a:buFontTx/>
              <a:buNone/>
            </a:pPr>
            <a:endParaRPr sz="1600" noProof="1">
              <a:solidFill>
                <a:srgbClr val="800000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sz="1600" noProof="1">
                <a:solidFill>
                  <a:srgbClr val="800000"/>
                </a:solidFill>
              </a:rPr>
              <a:t>         JOptionPane.showMessageDialog (</a:t>
            </a:r>
            <a:r>
              <a:rPr sz="1600" noProof="1">
                <a:solidFill>
                  <a:srgbClr val="0000FF"/>
                </a:solidFill>
              </a:rPr>
              <a:t>null, result);</a:t>
            </a:r>
          </a:p>
          <a:p>
            <a:pPr>
              <a:lnSpc>
                <a:spcPct val="80000"/>
              </a:lnSpc>
              <a:buFontTx/>
              <a:buNone/>
            </a:pPr>
            <a:endParaRPr sz="1600" noProof="1">
              <a:solidFill>
                <a:srgbClr val="0000FF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sz="1600" noProof="1">
                <a:solidFill>
                  <a:srgbClr val="0000FF"/>
                </a:solidFill>
              </a:rPr>
              <a:t>         again = JOptionPane.showConfirmDialog (null, </a:t>
            </a:r>
            <a:r>
              <a:rPr sz="1600" noProof="1">
                <a:solidFill>
                  <a:srgbClr val="800000"/>
                </a:solidFill>
              </a:rPr>
              <a:t>"Do Another?");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1600" noProof="1">
                <a:solidFill>
                  <a:srgbClr val="800000"/>
                </a:solidFill>
              </a:rPr>
              <a:t>      </a:t>
            </a:r>
            <a:r>
              <a:rPr lang="en-US" sz="1600" dirty="0">
                <a:solidFill>
                  <a:srgbClr val="800000"/>
                </a:solidFill>
              </a:rPr>
              <a:t>}</a:t>
            </a:r>
            <a:r>
              <a:rPr sz="1600" noProof="1">
                <a:solidFill>
                  <a:srgbClr val="800000"/>
                </a:solidFill>
              </a:rPr>
              <a:t>   </a:t>
            </a:r>
            <a:r>
              <a:rPr sz="1600" noProof="1">
                <a:solidFill>
                  <a:srgbClr val="0000FF"/>
                </a:solidFill>
              </a:rPr>
              <a:t>while (again == JOptionPane.YES_OPTION);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1600" noProof="1">
                <a:solidFill>
                  <a:srgbClr val="0000FF"/>
                </a:solidFill>
              </a:rPr>
              <a:t>   }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sz="1600" noProof="1">
                <a:solidFill>
                  <a:srgbClr val="0000FF"/>
                </a:solidFill>
              </a:rPr>
              <a:t>}</a:t>
            </a:r>
            <a:endParaRPr lang="en-US" sz="16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Concourse.thmx</Template>
  <TotalTime>4739</TotalTime>
  <Words>5792</Words>
  <Application>Microsoft Macintosh PowerPoint</Application>
  <PresentationFormat>On-screen Show (4:3)</PresentationFormat>
  <Paragraphs>878</Paragraphs>
  <Slides>94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94</vt:i4>
      </vt:variant>
    </vt:vector>
  </HeadingPairs>
  <TitlesOfParts>
    <vt:vector size="95" baseType="lpstr">
      <vt:lpstr>Concourse</vt:lpstr>
      <vt:lpstr>ART40544</vt:lpstr>
      <vt:lpstr>Tonight:</vt:lpstr>
      <vt:lpstr>A look at our homework</vt:lpstr>
      <vt:lpstr>If – The Conditional Statement</vt:lpstr>
      <vt:lpstr>Flow of Control</vt:lpstr>
      <vt:lpstr>Conditional Statements</vt:lpstr>
      <vt:lpstr>The if Statement</vt:lpstr>
      <vt:lpstr>Logic of an if statement</vt:lpstr>
      <vt:lpstr>Boolean Expressions</vt:lpstr>
      <vt:lpstr>The if Statement</vt:lpstr>
      <vt:lpstr>Example</vt:lpstr>
      <vt:lpstr>Relational Operators</vt:lpstr>
      <vt:lpstr>If… else</vt:lpstr>
      <vt:lpstr>Nested if … else</vt:lpstr>
      <vt:lpstr>else if</vt:lpstr>
      <vt:lpstr>A Warning…</vt:lpstr>
      <vt:lpstr>The switch Statement</vt:lpstr>
      <vt:lpstr>The Conditional Operator</vt:lpstr>
      <vt:lpstr>The Conditional Operator</vt:lpstr>
      <vt:lpstr>The Conditional Operator</vt:lpstr>
      <vt:lpstr>Loops</vt:lpstr>
      <vt:lpstr>The for loop</vt:lpstr>
      <vt:lpstr>while loops</vt:lpstr>
      <vt:lpstr>do {… } while loops</vt:lpstr>
      <vt:lpstr>Break</vt:lpstr>
      <vt:lpstr>Continue</vt:lpstr>
      <vt:lpstr>Indentation</vt:lpstr>
      <vt:lpstr>The if Statement</vt:lpstr>
      <vt:lpstr>Logical Operators</vt:lpstr>
      <vt:lpstr>Logical NOT</vt:lpstr>
      <vt:lpstr>Logical AND and Logical OR</vt:lpstr>
      <vt:lpstr>Logical Operators</vt:lpstr>
      <vt:lpstr>Logical Operators</vt:lpstr>
      <vt:lpstr>Boolean Expressions</vt:lpstr>
      <vt:lpstr>Short-Circuited Operators</vt:lpstr>
      <vt:lpstr>The if-else Statement</vt:lpstr>
      <vt:lpstr>Wages</vt:lpstr>
      <vt:lpstr>Wages.java</vt:lpstr>
      <vt:lpstr>Logic of an if-else statement</vt:lpstr>
      <vt:lpstr>Indentation Revisited</vt:lpstr>
      <vt:lpstr>Block Statements</vt:lpstr>
      <vt:lpstr>Nested if Statements</vt:lpstr>
      <vt:lpstr>MinOfThree.java</vt:lpstr>
      <vt:lpstr>MinOfThree.java</vt:lpstr>
      <vt:lpstr>The switch Statement</vt:lpstr>
      <vt:lpstr>The switch Statement</vt:lpstr>
      <vt:lpstr>The switch Statement</vt:lpstr>
      <vt:lpstr>The switch Statement</vt:lpstr>
      <vt:lpstr>The switch Statement</vt:lpstr>
      <vt:lpstr>The switch Statement</vt:lpstr>
      <vt:lpstr>GradeReport.java</vt:lpstr>
      <vt:lpstr>GradeReport.java</vt:lpstr>
      <vt:lpstr>GradeReport.java</vt:lpstr>
      <vt:lpstr>Comparing Data</vt:lpstr>
      <vt:lpstr>Comparing Float Values</vt:lpstr>
      <vt:lpstr>Comparing Float Values</vt:lpstr>
      <vt:lpstr>Comparing Characters</vt:lpstr>
      <vt:lpstr>Comparing Strings</vt:lpstr>
      <vt:lpstr>Comparing Strings</vt:lpstr>
      <vt:lpstr>Comparing Strings</vt:lpstr>
      <vt:lpstr>Lexicographic Ordering</vt:lpstr>
      <vt:lpstr>Comparing Objects</vt:lpstr>
      <vt:lpstr>Repetition Statements</vt:lpstr>
      <vt:lpstr>The while Statement</vt:lpstr>
      <vt:lpstr>Logic of a while Loop</vt:lpstr>
      <vt:lpstr>The while Statement</vt:lpstr>
      <vt:lpstr>Usages of a while loop</vt:lpstr>
      <vt:lpstr>Average.java</vt:lpstr>
      <vt:lpstr>Average.java</vt:lpstr>
      <vt:lpstr>Average.java</vt:lpstr>
      <vt:lpstr>WinPercentage.java</vt:lpstr>
      <vt:lpstr>WinPercentage.java</vt:lpstr>
      <vt:lpstr>Infinite Loops</vt:lpstr>
      <vt:lpstr>Infinite Loops</vt:lpstr>
      <vt:lpstr>Overflow and Underflow</vt:lpstr>
      <vt:lpstr>Nested Loops</vt:lpstr>
      <vt:lpstr>PalindromeTester.java</vt:lpstr>
      <vt:lpstr>PalindromeTester.java</vt:lpstr>
      <vt:lpstr>Nested Loops</vt:lpstr>
      <vt:lpstr>Iterators</vt:lpstr>
      <vt:lpstr>The do Statement</vt:lpstr>
      <vt:lpstr>Logic of a do Loop</vt:lpstr>
      <vt:lpstr>The do Statement</vt:lpstr>
      <vt:lpstr>ReverseNumber.java</vt:lpstr>
      <vt:lpstr>Comparing while and do</vt:lpstr>
      <vt:lpstr>The for Statement</vt:lpstr>
      <vt:lpstr>Logic of a for loop</vt:lpstr>
      <vt:lpstr>The for Statement</vt:lpstr>
      <vt:lpstr>The for Statement</vt:lpstr>
      <vt:lpstr>The for Statement</vt:lpstr>
      <vt:lpstr>The for Statement</vt:lpstr>
      <vt:lpstr>Dialog Boxes</vt:lpstr>
      <vt:lpstr>Dialog Boxes</vt:lpstr>
      <vt:lpstr>EvenOdd.java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ART40545</dc:title>
  <dc:creator>Kristian Secor</dc:creator>
  <cp:lastModifiedBy>Kristian Secor</cp:lastModifiedBy>
  <cp:revision>113</cp:revision>
  <dcterms:created xsi:type="dcterms:W3CDTF">2013-10-01T17:01:40Z</dcterms:created>
  <dcterms:modified xsi:type="dcterms:W3CDTF">2013-10-01T18:29:29Z</dcterms:modified>
</cp:coreProperties>
</file>