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8"/>
  </p:notes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45"/>
  </p:normalViewPr>
  <p:slideViewPr>
    <p:cSldViewPr>
      <p:cViewPr varScale="1">
        <p:scale>
          <a:sx n="114" d="100"/>
          <a:sy n="114" d="100"/>
        </p:scale>
        <p:origin x="102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B66ED-EC10-4946-A44B-0BD66CEB459B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22110-838B-674A-A7F8-9764465D3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50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E9F1A-EFE4-BD44-8B18-7B9B2E961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21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01807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55481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45475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5" dirty="0"/>
              <a:t>© Kristian Secor 2012 UC San Diego Extension Online Learning Course: User Interface</a:t>
            </a:r>
            <a:r>
              <a:rPr spc="20" dirty="0"/>
              <a:t> </a:t>
            </a:r>
            <a:r>
              <a:rPr spc="-5" dirty="0"/>
              <a:t>Design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264175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51943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1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5"/>
            <a:ext cx="7772400" cy="11318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4695825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4296728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10020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Fifth level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01750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2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9"/>
            <a:ext cx="4041648" cy="3913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64661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09985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3234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1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9" y="273052"/>
            <a:ext cx="4995863" cy="5853113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01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613005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49945"/>
            <a:ext cx="5711824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064345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731595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81765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7557"/>
            <a:ext cx="8229600" cy="4008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088" y="6273166"/>
            <a:ext cx="132745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6635" y="6273166"/>
            <a:ext cx="418453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01579"/>
            <a:ext cx="9144000" cy="0"/>
          </a:xfrm>
          <a:prstGeom prst="line">
            <a:avLst/>
          </a:prstGeom>
          <a:ln w="101600" cmpd="sng">
            <a:solidFill>
              <a:srgbClr val="FDB9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24" y="6361783"/>
            <a:ext cx="1833880" cy="31157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5778" y="6263463"/>
            <a:ext cx="5073448" cy="40989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2012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49054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b="0" i="0" u="none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Roboto Light"/>
          <a:ea typeface="+mj-ea"/>
          <a:cs typeface="Roboto Light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b="0" i="0" u="none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3.png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Session #7 React Immediately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C9EDF31D-C5F6-224F-9A9B-86DC7E4930AC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3" name="a24x1.mp3">
            <a:hlinkClick r:id="" action="ppaction://media"/>
            <a:extLst>
              <a:ext uri="{FF2B5EF4-FFF2-40B4-BE49-F238E27FC236}">
                <a16:creationId xmlns:a16="http://schemas.microsoft.com/office/drawing/2014/main" id="{A3318F6B-5213-FA46-AEBE-5579AB43B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6816" y="401025"/>
            <a:ext cx="3025140" cy="596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45"/>
              </a:lnSpc>
            </a:pPr>
            <a:r>
              <a:rPr sz="4200" dirty="0">
                <a:solidFill>
                  <a:srgbClr val="FFFFFF"/>
                </a:solidFill>
                <a:latin typeface="Arial"/>
                <a:cs typeface="Arial"/>
              </a:rPr>
              <a:t>Live</a:t>
            </a:r>
            <a:r>
              <a:rPr sz="4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00" dirty="0">
                <a:solidFill>
                  <a:srgbClr val="FFFFFF"/>
                </a:solidFill>
                <a:latin typeface="Arial"/>
                <a:cs typeface="Arial"/>
              </a:rPr>
              <a:t>Preview</a:t>
            </a:r>
            <a:endParaRPr sz="4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87D49CA3-623E-BF47-B09C-B71AA5AE0CE0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864071504">
            <a:hlinkClick r:id="" action="ppaction://media"/>
            <a:extLst>
              <a:ext uri="{FF2B5EF4-FFF2-40B4-BE49-F238E27FC236}">
                <a16:creationId xmlns:a16="http://schemas.microsoft.com/office/drawing/2014/main" id="{3C5D1B32-31E5-064B-8B63-1E89AF3C6B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925" y="1340371"/>
            <a:ext cx="6534150" cy="4177257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40F0B430-37F6-414D-83C2-5C53E83507C2}"/>
              </a:ext>
            </a:extLst>
          </p:cNvPr>
          <p:cNvSpPr txBox="1">
            <a:spLocks/>
          </p:cNvSpPr>
          <p:nvPr/>
        </p:nvSpPr>
        <p:spPr>
          <a:xfrm>
            <a:off x="255501" y="277246"/>
            <a:ext cx="6507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b="0" i="0" u="none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boto Light"/>
                <a:ea typeface="+mj-ea"/>
                <a:cs typeface="Roboto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Live Preview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498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Progressive</a:t>
            </a:r>
            <a:r>
              <a:rPr spc="-80" dirty="0"/>
              <a:t> </a:t>
            </a:r>
            <a:r>
              <a:rPr dirty="0"/>
              <a:t>Disclosure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58077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Step by step to assist </a:t>
            </a:r>
            <a:r>
              <a:rPr sz="3200" spc="-5" dirty="0">
                <a:latin typeface="Arial"/>
                <a:cs typeface="Arial"/>
              </a:rPr>
              <a:t>the</a:t>
            </a:r>
            <a:r>
              <a:rPr sz="3200" spc="-1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user</a:t>
            </a:r>
          </a:p>
        </p:txBody>
      </p:sp>
      <p:sp>
        <p:nvSpPr>
          <p:cNvPr id="4" name="object 4"/>
          <p:cNvSpPr/>
          <p:nvPr/>
        </p:nvSpPr>
        <p:spPr>
          <a:xfrm>
            <a:off x="787400" y="3302000"/>
            <a:ext cx="7277100" cy="152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019DD26-0DAD-1A42-9D42-81C2FE03513D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 </a:t>
            </a:r>
            <a:r>
              <a:rPr spc="-5" dirty="0"/>
              <a:t> UC San Diego Extension Online Learning Course: User Interface</a:t>
            </a:r>
            <a:r>
              <a:rPr spc="20" dirty="0"/>
              <a:t> </a:t>
            </a:r>
            <a:r>
              <a:rPr spc="-5" dirty="0"/>
              <a:t>Design</a:t>
            </a:r>
          </a:p>
        </p:txBody>
      </p:sp>
      <p:pic>
        <p:nvPicPr>
          <p:cNvPr id="8" name="a24x8.mp3">
            <a:hlinkClick r:id="" action="ppaction://media"/>
            <a:extLst>
              <a:ext uri="{FF2B5EF4-FFF2-40B4-BE49-F238E27FC236}">
                <a16:creationId xmlns:a16="http://schemas.microsoft.com/office/drawing/2014/main" id="{7A59E76B-D041-DE41-BEA3-72FF79C87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050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Progress</a:t>
            </a:r>
            <a:r>
              <a:rPr spc="-80" dirty="0"/>
              <a:t> </a:t>
            </a:r>
            <a:r>
              <a:rPr dirty="0"/>
              <a:t>Indicator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2012 UC San Diego Extension Online Learning Course: User Interface</a:t>
            </a:r>
            <a:r>
              <a:rPr spc="20" dirty="0"/>
              <a:t> </a:t>
            </a:r>
            <a:r>
              <a:rPr spc="-5" dirty="0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5685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When </a:t>
            </a:r>
            <a:r>
              <a:rPr sz="3200" spc="-5" dirty="0">
                <a:latin typeface="Arial"/>
                <a:cs typeface="Arial"/>
              </a:rPr>
              <a:t>done right it is </a:t>
            </a:r>
            <a:r>
              <a:rPr sz="3200" dirty="0">
                <a:latin typeface="Arial"/>
                <a:cs typeface="Arial"/>
              </a:rPr>
              <a:t>a 4 step</a:t>
            </a:r>
            <a:r>
              <a:rPr sz="3200" spc="-1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process…</a:t>
            </a:r>
          </a:p>
        </p:txBody>
      </p:sp>
      <p:sp>
        <p:nvSpPr>
          <p:cNvPr id="4" name="object 4"/>
          <p:cNvSpPr/>
          <p:nvPr/>
        </p:nvSpPr>
        <p:spPr>
          <a:xfrm>
            <a:off x="2286000" y="2514600"/>
            <a:ext cx="4749800" cy="340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24x9.mp3">
            <a:hlinkClick r:id="" action="ppaction://media"/>
            <a:extLst>
              <a:ext uri="{FF2B5EF4-FFF2-40B4-BE49-F238E27FC236}">
                <a16:creationId xmlns:a16="http://schemas.microsoft.com/office/drawing/2014/main" id="{B6548CAC-CADB-1342-ADCD-39ACC350B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97129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Periodic</a:t>
            </a:r>
            <a:r>
              <a:rPr spc="-80" dirty="0"/>
              <a:t> </a:t>
            </a:r>
            <a:r>
              <a:rPr dirty="0"/>
              <a:t>Refresh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400" y="2018849"/>
            <a:ext cx="45027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Win-win…live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updates.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48FEE194-B9A3-AA4C-A604-0751088E7B66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 </a:t>
            </a:r>
            <a:r>
              <a:rPr spc="-5" dirty="0"/>
              <a:t> UC San Diego Extension Online Learning Course: User Interface</a:t>
            </a:r>
            <a:r>
              <a:rPr spc="20" dirty="0"/>
              <a:t> </a:t>
            </a:r>
            <a:r>
              <a:rPr spc="-5" dirty="0"/>
              <a:t>Design</a:t>
            </a:r>
          </a:p>
        </p:txBody>
      </p:sp>
      <p:pic>
        <p:nvPicPr>
          <p:cNvPr id="4" name="864074991">
            <a:hlinkClick r:id="" action="ppaction://media"/>
            <a:extLst>
              <a:ext uri="{FF2B5EF4-FFF2-40B4-BE49-F238E27FC236}">
                <a16:creationId xmlns:a16="http://schemas.microsoft.com/office/drawing/2014/main" id="{400CED6E-CC53-A04E-A31E-74A1A1623E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532564"/>
            <a:ext cx="7319963" cy="3797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818154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Applying these to your</a:t>
            </a:r>
            <a:r>
              <a:rPr sz="4400" spc="-100" dirty="0"/>
              <a:t> </a:t>
            </a:r>
            <a:r>
              <a:rPr sz="4400" dirty="0"/>
              <a:t>projects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589520" cy="383032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What’s</a:t>
            </a:r>
            <a:r>
              <a:rPr sz="3200" spc="-5" dirty="0">
                <a:latin typeface="Arial"/>
                <a:cs typeface="Arial"/>
              </a:rPr>
              <a:t> next….</a:t>
            </a:r>
            <a:endParaRPr sz="3200" dirty="0">
              <a:latin typeface="Arial"/>
              <a:cs typeface="Arial"/>
            </a:endParaRPr>
          </a:p>
          <a:p>
            <a:pPr marL="355600" marR="81915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In your projects, </a:t>
            </a:r>
            <a:r>
              <a:rPr sz="3200" spc="-5" dirty="0">
                <a:latin typeface="Arial"/>
                <a:cs typeface="Arial"/>
              </a:rPr>
              <a:t>apply patterns</a:t>
            </a:r>
            <a:r>
              <a:rPr sz="3200" spc="-1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only  </a:t>
            </a:r>
            <a:r>
              <a:rPr sz="3200" dirty="0">
                <a:latin typeface="Arial"/>
                <a:cs typeface="Arial"/>
              </a:rPr>
              <a:t>when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appropriate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Look </a:t>
            </a:r>
            <a:r>
              <a:rPr sz="3200" dirty="0">
                <a:latin typeface="Arial"/>
                <a:cs typeface="Arial"/>
              </a:rPr>
              <a:t>at </a:t>
            </a:r>
            <a:r>
              <a:rPr sz="3200" spc="-5" dirty="0">
                <a:latin typeface="Arial"/>
                <a:cs typeface="Arial"/>
              </a:rPr>
              <a:t>similar websites and judge them  </a:t>
            </a:r>
            <a:r>
              <a:rPr sz="3200" dirty="0">
                <a:latin typeface="Arial"/>
                <a:cs typeface="Arial"/>
              </a:rPr>
              <a:t>for </a:t>
            </a:r>
            <a:r>
              <a:rPr sz="3200" spc="-5" dirty="0">
                <a:latin typeface="Arial"/>
                <a:cs typeface="Arial"/>
              </a:rPr>
              <a:t>whether their patterns </a:t>
            </a:r>
            <a:r>
              <a:rPr sz="3200" dirty="0">
                <a:latin typeface="Arial"/>
                <a:cs typeface="Arial"/>
              </a:rPr>
              <a:t>are </a:t>
            </a:r>
            <a:r>
              <a:rPr sz="3200" spc="-5" dirty="0">
                <a:latin typeface="Arial"/>
                <a:cs typeface="Arial"/>
              </a:rPr>
              <a:t>helpful </a:t>
            </a:r>
            <a:r>
              <a:rPr sz="3200" dirty="0">
                <a:latin typeface="Arial"/>
                <a:cs typeface="Arial"/>
              </a:rPr>
              <a:t>or  </a:t>
            </a:r>
            <a:r>
              <a:rPr sz="3200" spc="-5" dirty="0">
                <a:latin typeface="Arial"/>
                <a:cs typeface="Arial"/>
              </a:rPr>
              <a:t>harmful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Lets’ look at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project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example….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34C571D-55C7-C14E-9335-394BF0CC7CA1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 </a:t>
            </a:r>
            <a:r>
              <a:rPr spc="-5" dirty="0"/>
              <a:t> UC San Diego Extension Online Learning Course: User Interface</a:t>
            </a:r>
            <a:r>
              <a:rPr spc="20" dirty="0"/>
              <a:t> </a:t>
            </a:r>
            <a:r>
              <a:rPr spc="-5" dirty="0"/>
              <a:t>Design</a:t>
            </a:r>
          </a:p>
        </p:txBody>
      </p:sp>
      <p:pic>
        <p:nvPicPr>
          <p:cNvPr id="4" name="a24x10.mp3">
            <a:hlinkClick r:id="" action="ppaction://media"/>
            <a:extLst>
              <a:ext uri="{FF2B5EF4-FFF2-40B4-BE49-F238E27FC236}">
                <a16:creationId xmlns:a16="http://schemas.microsoft.com/office/drawing/2014/main" id="{DA83B1CD-3EC8-D54B-AC22-F437593FC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498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43480" algn="l"/>
              </a:tabLst>
            </a:pPr>
            <a:r>
              <a:rPr spc="-5" dirty="0"/>
              <a:t>Here’s an</a:t>
            </a:r>
            <a:r>
              <a:rPr lang="en-US" spc="-5" dirty="0"/>
              <a:t> </a:t>
            </a:r>
            <a:r>
              <a:rPr spc="-5" dirty="0"/>
              <a:t>example….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F1154B2D-4035-3C45-94AF-36CE907A22F6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5" name="864071705">
            <a:hlinkClick r:id="" action="ppaction://media"/>
            <a:extLst>
              <a:ext uri="{FF2B5EF4-FFF2-40B4-BE49-F238E27FC236}">
                <a16:creationId xmlns:a16="http://schemas.microsoft.com/office/drawing/2014/main" id="{6AE6097B-6E53-7048-B9D2-FDB7852F15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18" y="1515134"/>
            <a:ext cx="7319963" cy="3827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685800" y="2125980"/>
            <a:ext cx="77724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Mobile and</a:t>
            </a:r>
            <a:r>
              <a:rPr spc="-100" dirty="0"/>
              <a:t> </a:t>
            </a:r>
            <a:r>
              <a:rPr dirty="0"/>
              <a:t>Multiple  Devices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User </a:t>
            </a:r>
            <a:r>
              <a:rPr spc="-5" dirty="0"/>
              <a:t>Interface </a:t>
            </a:r>
            <a:r>
              <a:rPr dirty="0"/>
              <a:t>Design </a:t>
            </a:r>
            <a:r>
              <a:rPr spc="-5" dirty="0"/>
              <a:t>Patterns</a:t>
            </a:r>
            <a:r>
              <a:rPr spc="-75" dirty="0"/>
              <a:t> </a:t>
            </a:r>
            <a:r>
              <a:rPr spc="-5" dirty="0"/>
              <a:t>for  </a:t>
            </a:r>
            <a:r>
              <a:rPr dirty="0"/>
              <a:t>smaller </a:t>
            </a:r>
            <a:r>
              <a:rPr spc="-5" dirty="0"/>
              <a:t>mobile</a:t>
            </a:r>
            <a:r>
              <a:rPr spc="-30" dirty="0"/>
              <a:t> </a:t>
            </a:r>
            <a:r>
              <a:rPr dirty="0"/>
              <a:t>devices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737D36B3-5176-304F-88CC-C6EA9C886CF2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2" name="a24x1.mp3">
            <a:hlinkClick r:id="" action="ppaction://media"/>
            <a:extLst>
              <a:ext uri="{FF2B5EF4-FFF2-40B4-BE49-F238E27FC236}">
                <a16:creationId xmlns:a16="http://schemas.microsoft.com/office/drawing/2014/main" id="{BEF46555-8B82-CF40-B4B1-DC48687A0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8184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The Check-in</a:t>
            </a:r>
            <a:r>
              <a:rPr spc="-75" dirty="0"/>
              <a:t> </a:t>
            </a:r>
            <a:r>
              <a:rPr spc="-5" dirty="0"/>
              <a:t>Screen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3100451" y="1600200"/>
            <a:ext cx="2943225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59F5751-7116-6C4B-B254-80B303B888DE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2.mp3">
            <a:hlinkClick r:id="" action="ppaction://media"/>
            <a:extLst>
              <a:ext uri="{FF2B5EF4-FFF2-40B4-BE49-F238E27FC236}">
                <a16:creationId xmlns:a16="http://schemas.microsoft.com/office/drawing/2014/main" id="{D6976874-2CB5-6940-8CD1-98FB95399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2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2978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Navig</a:t>
            </a:r>
            <a:r>
              <a:rPr spc="5" dirty="0"/>
              <a:t>a</a:t>
            </a:r>
            <a:r>
              <a:rPr dirty="0"/>
              <a:t>tion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3105150" y="1600200"/>
            <a:ext cx="2933700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E2BDE3C-03E5-454F-AD51-468EC6A514B7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3.mp3">
            <a:hlinkClick r:id="" action="ppaction://media"/>
            <a:extLst>
              <a:ext uri="{FF2B5EF4-FFF2-40B4-BE49-F238E27FC236}">
                <a16:creationId xmlns:a16="http://schemas.microsoft.com/office/drawing/2014/main" id="{59992D2D-14B9-0441-B679-85CFC61FA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8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355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List View</a:t>
            </a:r>
            <a:r>
              <a:rPr spc="-55" dirty="0"/>
              <a:t> </a:t>
            </a:r>
            <a:r>
              <a:rPr spc="-5" dirty="0"/>
              <a:t>Perfected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3098800" y="1600200"/>
            <a:ext cx="2946400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40F3C8DB-A684-574F-971E-7BAE733647CB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4.mp3">
            <a:hlinkClick r:id="" action="ppaction://media"/>
            <a:extLst>
              <a:ext uri="{FF2B5EF4-FFF2-40B4-BE49-F238E27FC236}">
                <a16:creationId xmlns:a16="http://schemas.microsoft.com/office/drawing/2014/main" id="{200680AD-B343-5744-B2AE-2F34C2B2A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3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050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Lookup</a:t>
            </a:r>
            <a:r>
              <a:rPr spc="-90" dirty="0"/>
              <a:t> </a:t>
            </a:r>
            <a:r>
              <a:rPr dirty="0"/>
              <a:t>Patterns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12"/>
          </p:nvPr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 </a:t>
            </a:r>
            <a:r>
              <a:rPr spc="-5" dirty="0"/>
              <a:t> UC San Diego Extension Online Learning Course: User Interface</a:t>
            </a:r>
            <a:r>
              <a:rPr spc="20" dirty="0"/>
              <a:t> </a:t>
            </a:r>
            <a:r>
              <a:rPr spc="-5" dirty="0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3258820" cy="236728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Auto-Complete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Live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Suggest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Live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Search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Refining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Search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6" name="a24x2.mp3">
            <a:hlinkClick r:id="" action="ppaction://media"/>
            <a:extLst>
              <a:ext uri="{FF2B5EF4-FFF2-40B4-BE49-F238E27FC236}">
                <a16:creationId xmlns:a16="http://schemas.microsoft.com/office/drawing/2014/main" id="{16786165-DEC5-9B42-A089-D5BDAC606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80511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Buttons can work</a:t>
            </a:r>
            <a:r>
              <a:rPr spc="-105" dirty="0"/>
              <a:t> </a:t>
            </a:r>
            <a:r>
              <a:rPr dirty="0"/>
              <a:t>too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3149600" y="1924050"/>
            <a:ext cx="2844800" cy="375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4C8AB748-6952-F14A-B893-461A7799BF36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5.mp3">
            <a:hlinkClick r:id="" action="ppaction://media"/>
            <a:extLst>
              <a:ext uri="{FF2B5EF4-FFF2-40B4-BE49-F238E27FC236}">
                <a16:creationId xmlns:a16="http://schemas.microsoft.com/office/drawing/2014/main" id="{1B5F2BCA-07C0-304D-8107-58450FE46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2697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Forms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3100451" y="1600200"/>
            <a:ext cx="2943225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13C495B-08D7-4C4E-BD65-D0B1F15D09AE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6.mp3">
            <a:hlinkClick r:id="" action="ppaction://media"/>
            <a:extLst>
              <a:ext uri="{FF2B5EF4-FFF2-40B4-BE49-F238E27FC236}">
                <a16:creationId xmlns:a16="http://schemas.microsoft.com/office/drawing/2014/main" id="{DC6E7488-E4E4-7D47-B3C9-BE0C8BC9A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1548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Help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1577975" y="1600200"/>
            <a:ext cx="5988050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67A6AE49-D66B-EC4E-B3F2-8C928FEC83C8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7.mp3">
            <a:hlinkClick r:id="" action="ppaction://media"/>
            <a:extLst>
              <a:ext uri="{FF2B5EF4-FFF2-40B4-BE49-F238E27FC236}">
                <a16:creationId xmlns:a16="http://schemas.microsoft.com/office/drawing/2014/main" id="{4C9692CD-BBE5-E849-8A9A-0AD9405A3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6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688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Search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1447800" y="1600200"/>
            <a:ext cx="2651125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05400" y="1600200"/>
            <a:ext cx="2438400" cy="406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37FE28CA-ACC1-A14C-8119-2E24D70686C8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5" name="a24x8.mp3">
            <a:hlinkClick r:id="" action="ppaction://media"/>
            <a:extLst>
              <a:ext uri="{FF2B5EF4-FFF2-40B4-BE49-F238E27FC236}">
                <a16:creationId xmlns:a16="http://schemas.microsoft.com/office/drawing/2014/main" id="{FC035EA8-0F4B-B446-8724-1B7D9940A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0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5358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Feed</a:t>
            </a:r>
            <a:r>
              <a:rPr spc="5" dirty="0"/>
              <a:t>b</a:t>
            </a:r>
            <a:r>
              <a:rPr dirty="0"/>
              <a:t>ack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3246501" y="1600200"/>
            <a:ext cx="2651125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51772C9-FD9A-1644-8C55-C37BC6CE12F7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9.mp3">
            <a:hlinkClick r:id="" action="ppaction://media"/>
            <a:extLst>
              <a:ext uri="{FF2B5EF4-FFF2-40B4-BE49-F238E27FC236}">
                <a16:creationId xmlns:a16="http://schemas.microsoft.com/office/drawing/2014/main" id="{FBD1C73B-9451-4E45-9B80-BC12094D5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0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231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Cha</a:t>
            </a:r>
            <a:r>
              <a:rPr spc="5" dirty="0"/>
              <a:t>r</a:t>
            </a:r>
            <a:r>
              <a:rPr dirty="0"/>
              <a:t>ts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3246501" y="1600200"/>
            <a:ext cx="2651125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FFA099A-1F5A-934D-9847-873F452C51BC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10.mp3">
            <a:hlinkClick r:id="" action="ppaction://media"/>
            <a:extLst>
              <a:ext uri="{FF2B5EF4-FFF2-40B4-BE49-F238E27FC236}">
                <a16:creationId xmlns:a16="http://schemas.microsoft.com/office/drawing/2014/main" id="{AC811647-4DC5-2D4E-B1B3-BF9B9CF51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574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Anti-Patterns for</a:t>
            </a:r>
            <a:r>
              <a:rPr spc="-105" dirty="0"/>
              <a:t> </a:t>
            </a:r>
            <a:r>
              <a:rPr dirty="0"/>
              <a:t>mobile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3149600" y="1600200"/>
            <a:ext cx="2835965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BCE9BBF-87F0-B94D-8380-2C82F67B42CA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11.mp3">
            <a:hlinkClick r:id="" action="ppaction://media"/>
            <a:extLst>
              <a:ext uri="{FF2B5EF4-FFF2-40B4-BE49-F238E27FC236}">
                <a16:creationId xmlns:a16="http://schemas.microsoft.com/office/drawing/2014/main" id="{FC218023-3B7D-524F-9A95-6BA44B241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7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5974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Aut</a:t>
            </a:r>
            <a:r>
              <a:rPr spc="-5" dirty="0"/>
              <a:t>o</a:t>
            </a:r>
            <a:r>
              <a:rPr dirty="0"/>
              <a:t>-Comp</a:t>
            </a:r>
            <a:r>
              <a:rPr spc="10" dirty="0"/>
              <a:t>l</a:t>
            </a:r>
            <a:r>
              <a:rPr dirty="0"/>
              <a:t>ete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2423160" cy="178181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Typing</a:t>
            </a: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Matching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Completing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8C0E3F5-ECDD-0447-9105-E24D9B31A1BC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 </a:t>
            </a:r>
            <a:r>
              <a:rPr spc="-5" dirty="0"/>
              <a:t> UC San Diego Extension Online Learning Course: User Interface</a:t>
            </a:r>
            <a:r>
              <a:rPr spc="20" dirty="0"/>
              <a:t> </a:t>
            </a:r>
            <a:r>
              <a:rPr spc="-5" dirty="0"/>
              <a:t>Design</a:t>
            </a:r>
          </a:p>
        </p:txBody>
      </p:sp>
      <p:pic>
        <p:nvPicPr>
          <p:cNvPr id="5" name="a24x3.mp3">
            <a:hlinkClick r:id="" action="ppaction://media"/>
            <a:extLst>
              <a:ext uri="{FF2B5EF4-FFF2-40B4-BE49-F238E27FC236}">
                <a16:creationId xmlns:a16="http://schemas.microsoft.com/office/drawing/2014/main" id="{31F9BCE0-6FA8-B544-AEDE-2DB73F897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9" name="Picture 8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1434BA16-4CBB-514E-B967-B6401DB13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3517324"/>
            <a:ext cx="6286500" cy="280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221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Live</a:t>
            </a:r>
            <a:r>
              <a:rPr spc="-85" dirty="0"/>
              <a:t> </a:t>
            </a:r>
            <a:r>
              <a:rPr dirty="0"/>
              <a:t>Suggest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1397000" y="1720850"/>
            <a:ext cx="6350000" cy="4076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3330E2E-EACC-1E47-8E34-08E3B4C048EC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a24x4.mp3">
            <a:hlinkClick r:id="" action="ppaction://media"/>
            <a:extLst>
              <a:ext uri="{FF2B5EF4-FFF2-40B4-BE49-F238E27FC236}">
                <a16:creationId xmlns:a16="http://schemas.microsoft.com/office/drawing/2014/main" id="{CDBAF8F4-0192-5945-B670-F1DDC9A8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145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Live</a:t>
            </a:r>
            <a:r>
              <a:rPr spc="-85" dirty="0"/>
              <a:t> </a:t>
            </a:r>
            <a:r>
              <a:rPr dirty="0"/>
              <a:t>Search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57880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few </a:t>
            </a:r>
            <a:r>
              <a:rPr sz="3200" dirty="0">
                <a:latin typeface="Arial"/>
                <a:cs typeface="Arial"/>
              </a:rPr>
              <a:t>caveats </a:t>
            </a:r>
            <a:r>
              <a:rPr sz="3200" spc="-5" dirty="0">
                <a:latin typeface="Arial"/>
                <a:cs typeface="Arial"/>
              </a:rPr>
              <a:t>with this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one….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7941" y="2546776"/>
            <a:ext cx="6756956" cy="31414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8509F41-AC9A-E84A-809A-236B850CC988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 </a:t>
            </a:r>
            <a:r>
              <a:rPr spc="-5" dirty="0"/>
              <a:t> UC San Diego Extension Online Learning Course: User Interface</a:t>
            </a:r>
            <a:r>
              <a:rPr spc="20" dirty="0"/>
              <a:t> </a:t>
            </a:r>
            <a:r>
              <a:rPr spc="-5" dirty="0"/>
              <a:t>Design</a:t>
            </a:r>
          </a:p>
        </p:txBody>
      </p:sp>
      <p:pic>
        <p:nvPicPr>
          <p:cNvPr id="5" name="a24x5.mp3">
            <a:hlinkClick r:id="" action="ppaction://media"/>
            <a:extLst>
              <a:ext uri="{FF2B5EF4-FFF2-40B4-BE49-F238E27FC236}">
                <a16:creationId xmlns:a16="http://schemas.microsoft.com/office/drawing/2014/main" id="{09836134-0A01-AD48-9C2F-694E10AFD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0458" y="551231"/>
            <a:ext cx="780308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Combinations of the</a:t>
            </a:r>
            <a:r>
              <a:rPr sz="4400" spc="-114" dirty="0"/>
              <a:t> </a:t>
            </a:r>
            <a:r>
              <a:rPr sz="4400" dirty="0"/>
              <a:t>previous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C32588A-DA3B-304E-80F3-70D3E835AE90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864071562">
            <a:hlinkClick r:id="" action="ppaction://media"/>
            <a:extLst>
              <a:ext uri="{FF2B5EF4-FFF2-40B4-BE49-F238E27FC236}">
                <a16:creationId xmlns:a16="http://schemas.microsoft.com/office/drawing/2014/main" id="{341C96FA-0BA5-4B4D-9B7C-85BBAB3E12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721" y="1524000"/>
            <a:ext cx="8031061" cy="4040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5745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Refining</a:t>
            </a:r>
            <a:r>
              <a:rPr spc="-95" dirty="0"/>
              <a:t> </a:t>
            </a:r>
            <a:r>
              <a:rPr dirty="0"/>
              <a:t>Search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1970967" y="1778769"/>
            <a:ext cx="5090557" cy="4017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48E81DE-7B25-1747-910C-AA95C710FD2A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7" name="a24x6.mp3">
            <a:hlinkClick r:id="" action="ppaction://media"/>
            <a:extLst>
              <a:ext uri="{FF2B5EF4-FFF2-40B4-BE49-F238E27FC236}">
                <a16:creationId xmlns:a16="http://schemas.microsoft.com/office/drawing/2014/main" id="{2700954C-8061-104E-8CA5-DA239DAF8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8260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Example of refined</a:t>
            </a:r>
            <a:r>
              <a:rPr spc="-105" dirty="0"/>
              <a:t> </a:t>
            </a:r>
            <a:r>
              <a:rPr dirty="0"/>
              <a:t>search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9698BAF-0E16-BE45-9B5F-5095F8F78896}"/>
              </a:ext>
            </a:extLst>
          </p:cNvPr>
          <p:cNvSpPr txBox="1">
            <a:spLocks/>
          </p:cNvSpPr>
          <p:nvPr/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 UC San Diego Extension Online Learning Course: User Interface</a:t>
            </a:r>
            <a:r>
              <a:rPr lang="en-US" spc="20"/>
              <a:t> </a:t>
            </a:r>
            <a:r>
              <a:rPr lang="en-US" spc="-5"/>
              <a:t>Design</a:t>
            </a:r>
            <a:endParaRPr lang="en-US" spc="-5" dirty="0"/>
          </a:p>
        </p:txBody>
      </p:sp>
      <p:pic>
        <p:nvPicPr>
          <p:cNvPr id="4" name="864071517">
            <a:hlinkClick r:id="" action="ppaction://media"/>
            <a:extLst>
              <a:ext uri="{FF2B5EF4-FFF2-40B4-BE49-F238E27FC236}">
                <a16:creationId xmlns:a16="http://schemas.microsoft.com/office/drawing/2014/main" id="{27F30F85-7855-BD49-A467-F0B6AB063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858" y="1351022"/>
            <a:ext cx="8260284" cy="4155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507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Feedback</a:t>
            </a:r>
            <a:r>
              <a:rPr spc="-100" dirty="0"/>
              <a:t> </a:t>
            </a:r>
            <a:r>
              <a:rPr dirty="0"/>
              <a:t>Patterns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4524375" cy="236728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Live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Preview</a:t>
            </a: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Progressive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Disclosure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Progress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Indicator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Periodic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Refresh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061869-B3C0-FF47-A4FA-F673F316C5E8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1143000" y="6378784"/>
            <a:ext cx="593622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 </a:t>
            </a:r>
            <a:r>
              <a:rPr spc="-5" dirty="0"/>
              <a:t> UC San Diego Extension Online Learning Course: User Interface</a:t>
            </a:r>
            <a:r>
              <a:rPr spc="20" dirty="0"/>
              <a:t> </a:t>
            </a:r>
            <a:r>
              <a:rPr spc="-5" dirty="0"/>
              <a:t>Design</a:t>
            </a:r>
          </a:p>
        </p:txBody>
      </p:sp>
      <p:pic>
        <p:nvPicPr>
          <p:cNvPr id="8" name="a24x7.mp3">
            <a:hlinkClick r:id="" action="ppaction://media"/>
            <a:extLst>
              <a:ext uri="{FF2B5EF4-FFF2-40B4-BE49-F238E27FC236}">
                <a16:creationId xmlns:a16="http://schemas.microsoft.com/office/drawing/2014/main" id="{3FCA2629-135A-5C46-973D-211ED9F56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31</TotalTime>
  <Words>578</Words>
  <Application>Microsoft Macintosh PowerPoint</Application>
  <PresentationFormat>On-screen Show (4:3)</PresentationFormat>
  <Paragraphs>98</Paragraphs>
  <Slides>26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Courier New</vt:lpstr>
      <vt:lpstr>News Gothic MT</vt:lpstr>
      <vt:lpstr>Roboto</vt:lpstr>
      <vt:lpstr>Roboto Light</vt:lpstr>
      <vt:lpstr>Wingdings</vt:lpstr>
      <vt:lpstr>Executive</vt:lpstr>
      <vt:lpstr>Session #7 React Immediately</vt:lpstr>
      <vt:lpstr>Lookup Patterns</vt:lpstr>
      <vt:lpstr>Auto-Complete</vt:lpstr>
      <vt:lpstr>Live Suggest</vt:lpstr>
      <vt:lpstr>Live Search</vt:lpstr>
      <vt:lpstr>Combinations of the previous</vt:lpstr>
      <vt:lpstr>Refining Search</vt:lpstr>
      <vt:lpstr>Example of refined search</vt:lpstr>
      <vt:lpstr>Feedback Patterns</vt:lpstr>
      <vt:lpstr>PowerPoint Presentation</vt:lpstr>
      <vt:lpstr>Progressive Disclosure</vt:lpstr>
      <vt:lpstr>Progress Indicator</vt:lpstr>
      <vt:lpstr>Periodic Refresh</vt:lpstr>
      <vt:lpstr>Applying these to your projects</vt:lpstr>
      <vt:lpstr>Here’s an example….</vt:lpstr>
      <vt:lpstr>Mobile and Multiple  Devices</vt:lpstr>
      <vt:lpstr>The Check-in Screen</vt:lpstr>
      <vt:lpstr>Navigation</vt:lpstr>
      <vt:lpstr>List View Perfected</vt:lpstr>
      <vt:lpstr>Buttons can work too</vt:lpstr>
      <vt:lpstr>Forms</vt:lpstr>
      <vt:lpstr>Help</vt:lpstr>
      <vt:lpstr>Search</vt:lpstr>
      <vt:lpstr>Feedback</vt:lpstr>
      <vt:lpstr>Charts</vt:lpstr>
      <vt:lpstr>Anti-Patterns for mobile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#7: React Immediately</dc:title>
  <cp:lastModifiedBy>Kristian Secor</cp:lastModifiedBy>
  <cp:revision>11</cp:revision>
  <dcterms:created xsi:type="dcterms:W3CDTF">2018-11-24T02:19:00Z</dcterms:created>
  <dcterms:modified xsi:type="dcterms:W3CDTF">2018-11-26T06:52:28Z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2017-01-27T00:00:00Z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2018-11-24T00:00:00Z</vt:filetime>
  </property>
</Properties>
</file>