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7" r:id="rId1"/>
  </p:sldMasterIdLst>
  <p:notesMasterIdLst>
    <p:notesMasterId r:id="rId14"/>
  </p:notesMasterIdLst>
  <p:sldIdLst>
    <p:sldId id="268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6858000" type="screen4x3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712"/>
  </p:normalViewPr>
  <p:slideViewPr>
    <p:cSldViewPr>
      <p:cViewPr varScale="1">
        <p:scale>
          <a:sx n="102" d="100"/>
          <a:sy n="102" d="100"/>
        </p:scale>
        <p:origin x="1384" y="16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400AEF-9D79-1640-9230-3572D69FB677}" type="datetimeFigureOut">
              <a:rPr lang="en-US" smtClean="0"/>
              <a:t>12/3/18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8EB4DB-D9EF-EB44-A842-55E62950C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0665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6E9F1A-EFE4-BD44-8B18-7B9B2E96147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4490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lnSpc>
                <a:spcPct val="100000"/>
              </a:lnSpc>
            </a:pPr>
            <a:r>
              <a:rPr lang="en-US" spc="-5"/>
              <a:t>© Kristian Secor 2015 UC San Diego Extension Online Learning Course: User Experience Design</a:t>
            </a:r>
            <a:r>
              <a:rPr lang="en-US" spc="15"/>
              <a:t> </a:t>
            </a:r>
            <a:r>
              <a:rPr lang="en-US" spc="-5"/>
              <a:t>I</a:t>
            </a:r>
            <a:endParaRPr lang="en-US" spc="-5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‹#›</a:t>
            </a:fld>
            <a:endParaRPr lang="en-US" spc="-5" dirty="0"/>
          </a:p>
        </p:txBody>
      </p:sp>
    </p:spTree>
    <p:extLst>
      <p:ext uri="{BB962C8B-B14F-4D97-AF65-F5344CB8AC3E}">
        <p14:creationId xmlns:p14="http://schemas.microsoft.com/office/powerpoint/2010/main" val="8580154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12/3/18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lnSpc>
                <a:spcPct val="100000"/>
              </a:lnSpc>
            </a:pPr>
            <a:r>
              <a:rPr lang="en-US" spc="-5"/>
              <a:t>© Kristian Secor 2015 UC San Diego Extension Online Learning Course: User Experience Design</a:t>
            </a:r>
            <a:r>
              <a:rPr lang="en-US" spc="15"/>
              <a:t> </a:t>
            </a:r>
            <a:r>
              <a:rPr lang="en-US" spc="-5"/>
              <a:t>I</a:t>
            </a:r>
            <a:endParaRPr lang="en-US" spc="-5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‹#›</a:t>
            </a:fld>
            <a:endParaRPr lang="en-US" spc="-5" dirty="0"/>
          </a:p>
        </p:txBody>
      </p:sp>
    </p:spTree>
    <p:extLst>
      <p:ext uri="{BB962C8B-B14F-4D97-AF65-F5344CB8AC3E}">
        <p14:creationId xmlns:p14="http://schemas.microsoft.com/office/powerpoint/2010/main" val="23081220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12/3/18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lnSpc>
                <a:spcPct val="100000"/>
              </a:lnSpc>
            </a:pPr>
            <a:r>
              <a:rPr lang="en-US" spc="-5"/>
              <a:t>© Kristian Secor 2015 UC San Diego Extension Online Learning Course: User Experience Design</a:t>
            </a:r>
            <a:r>
              <a:rPr lang="en-US" spc="15"/>
              <a:t> </a:t>
            </a:r>
            <a:r>
              <a:rPr lang="en-US" spc="-5"/>
              <a:t>I</a:t>
            </a:r>
            <a:endParaRPr lang="en-US" spc="-5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‹#›</a:t>
            </a:fld>
            <a:endParaRPr lang="en-US" spc="-5" dirty="0"/>
          </a:p>
        </p:txBody>
      </p:sp>
    </p:spTree>
    <p:extLst>
      <p:ext uri="{BB962C8B-B14F-4D97-AF65-F5344CB8AC3E}">
        <p14:creationId xmlns:p14="http://schemas.microsoft.com/office/powerpoint/2010/main" val="20883328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12/3/18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‹#›</a:t>
            </a:fld>
            <a:endParaRPr lang="en-US" spc="-5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marL="12700">
              <a:lnSpc>
                <a:spcPct val="100000"/>
              </a:lnSpc>
            </a:pPr>
            <a:r>
              <a:rPr lang="en-US" spc="-5"/>
              <a:t>© Kristian Secor 2015 UC San Diego Extension Online Learning Course: User Experience Design</a:t>
            </a:r>
            <a:r>
              <a:rPr lang="en-US" spc="15"/>
              <a:t> </a:t>
            </a:r>
            <a:r>
              <a:rPr lang="en-US" spc="-5"/>
              <a:t>I</a:t>
            </a:r>
            <a:endParaRPr lang="en-US" spc="-5" dirty="0"/>
          </a:p>
        </p:txBody>
      </p:sp>
    </p:spTree>
    <p:extLst>
      <p:ext uri="{BB962C8B-B14F-4D97-AF65-F5344CB8AC3E}">
        <p14:creationId xmlns:p14="http://schemas.microsoft.com/office/powerpoint/2010/main" val="21931663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1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Roboto Light" panose="02000000000000000000" pitchFamily="2" charset="0"/>
                <a:ea typeface="Roboto Light" panose="02000000000000000000" pitchFamily="2" charset="0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5"/>
            <a:ext cx="7772400" cy="1131887"/>
          </a:xfrm>
        </p:spPr>
        <p:txBody>
          <a:bodyPr anchor="t">
            <a:normAutofit/>
          </a:bodyPr>
          <a:lstStyle>
            <a:lvl1pPr marL="0" indent="0" algn="ctr">
              <a:buNone/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Oval 6"/>
          <p:cNvSpPr/>
          <p:nvPr/>
        </p:nvSpPr>
        <p:spPr>
          <a:xfrm>
            <a:off x="4495800" y="3924301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Oval 7"/>
          <p:cNvSpPr/>
          <p:nvPr/>
        </p:nvSpPr>
        <p:spPr>
          <a:xfrm>
            <a:off x="4695825" y="3924301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Oval 8"/>
          <p:cNvSpPr/>
          <p:nvPr/>
        </p:nvSpPr>
        <p:spPr>
          <a:xfrm>
            <a:off x="4296728" y="3924301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12/3/18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lnSpc>
                <a:spcPct val="100000"/>
              </a:lnSpc>
            </a:pPr>
            <a:r>
              <a:rPr lang="en-US" spc="-5"/>
              <a:t>© Kristian Secor 2015 UC San Diego Extension Online Learning Course: User Experience Design</a:t>
            </a:r>
            <a:r>
              <a:rPr lang="en-US" spc="15"/>
              <a:t> </a:t>
            </a:r>
            <a:r>
              <a:rPr lang="en-US" spc="-5"/>
              <a:t>I</a:t>
            </a:r>
            <a:endParaRPr lang="en-US" spc="-5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‹#›</a:t>
            </a:fld>
            <a:endParaRPr lang="en-US" spc="-5" dirty="0"/>
          </a:p>
        </p:txBody>
      </p:sp>
    </p:spTree>
    <p:extLst>
      <p:ext uri="{BB962C8B-B14F-4D97-AF65-F5344CB8AC3E}">
        <p14:creationId xmlns:p14="http://schemas.microsoft.com/office/powerpoint/2010/main" val="37227838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 marL="342900" marR="0" indent="-342900" algn="l" defTabSz="914400" rtl="0" eaLnBrk="1" fontAlgn="auto" latinLnBrk="0" hangingPunct="1">
              <a:lnSpc>
                <a:spcPts val="32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400"/>
            </a:lvl1pPr>
            <a:lvl2pPr marL="742950" marR="0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 sz="1600"/>
            </a:lvl2pPr>
            <a:lvl3pPr marL="11430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1600"/>
            </a:lvl3pPr>
            <a:lvl4pPr marL="16002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 sz="1600"/>
            </a:lvl4pPr>
            <a:lvl5pPr marL="20574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marL="342900" marR="0" lvl="0" indent="-342900" algn="l" defTabSz="914400" rtl="0" eaLnBrk="1" fontAlgn="auto" latinLnBrk="0" hangingPunct="1">
              <a:lnSpc>
                <a:spcPts val="32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Roboto" panose="02000000000000000000" pitchFamily="2" charset="0"/>
              </a:rPr>
              <a:t>Edit Master text styles</a:t>
            </a:r>
          </a:p>
          <a:p>
            <a:pPr marL="342900" marR="0" lvl="1" indent="-342900" algn="l" defTabSz="914400" rtl="0" eaLnBrk="1" fontAlgn="auto" latinLnBrk="0" hangingPunct="1">
              <a:lnSpc>
                <a:spcPts val="32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Roboto" panose="02000000000000000000" pitchFamily="2" charset="0"/>
              </a:rPr>
              <a:t>Second level</a:t>
            </a:r>
          </a:p>
          <a:p>
            <a:pPr marL="342900" marR="0" lvl="2" indent="-342900" algn="l" defTabSz="914400" rtl="0" eaLnBrk="1" fontAlgn="auto" latinLnBrk="0" hangingPunct="1">
              <a:lnSpc>
                <a:spcPts val="32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Roboto" panose="02000000000000000000" pitchFamily="2" charset="0"/>
              </a:rPr>
              <a:t>Third level</a:t>
            </a:r>
          </a:p>
          <a:p>
            <a:pPr marL="342900" marR="0" lvl="3" indent="-342900" algn="l" defTabSz="914400" rtl="0" eaLnBrk="1" fontAlgn="auto" latinLnBrk="0" hangingPunct="1">
              <a:lnSpc>
                <a:spcPts val="32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Roboto" panose="02000000000000000000" pitchFamily="2" charset="0"/>
              </a:rPr>
              <a:t>Fourth level</a:t>
            </a:r>
          </a:p>
          <a:p>
            <a:pPr marL="342900" marR="0" lvl="4" indent="-342900" algn="l" defTabSz="914400" rtl="0" eaLnBrk="1" fontAlgn="auto" latinLnBrk="0" hangingPunct="1">
              <a:lnSpc>
                <a:spcPts val="32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Roboto" panose="02000000000000000000" pitchFamily="2" charset="0"/>
              </a:rPr>
              <a:t>Fifth level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12/3/18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marL="12700">
              <a:lnSpc>
                <a:spcPct val="100000"/>
              </a:lnSpc>
            </a:pPr>
            <a:r>
              <a:rPr lang="en-US" spc="-5"/>
              <a:t>© Kristian Secor 2015 UC San Diego Extension Online Learning Course: User Experience Design</a:t>
            </a:r>
            <a:r>
              <a:rPr lang="en-US" spc="15"/>
              <a:t> </a:t>
            </a:r>
            <a:r>
              <a:rPr lang="en-US" spc="-5"/>
              <a:t>I</a:t>
            </a:r>
            <a:endParaRPr lang="en-US" spc="-5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‹#›</a:t>
            </a:fld>
            <a:endParaRPr lang="en-US" spc="-5" dirty="0"/>
          </a:p>
        </p:txBody>
      </p:sp>
    </p:spTree>
    <p:extLst>
      <p:ext uri="{BB962C8B-B14F-4D97-AF65-F5344CB8AC3E}">
        <p14:creationId xmlns:p14="http://schemas.microsoft.com/office/powerpoint/2010/main" val="40047693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2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9"/>
            <a:ext cx="4041648" cy="39131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marL="12700">
              <a:lnSpc>
                <a:spcPct val="100000"/>
              </a:lnSpc>
            </a:pPr>
            <a:r>
              <a:rPr lang="en-US" spc="-5"/>
              <a:t>© Kristian Secor 2015 UC San Diego Extension Online Learning Course: User Experience Design</a:t>
            </a:r>
            <a:r>
              <a:rPr lang="en-US" spc="15"/>
              <a:t> </a:t>
            </a:r>
            <a:r>
              <a:rPr lang="en-US" spc="-5"/>
              <a:t>I</a:t>
            </a:r>
            <a:endParaRPr lang="en-US" spc="-5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‹#›</a:t>
            </a:fld>
            <a:endParaRPr lang="en-US" spc="-5" dirty="0"/>
          </a:p>
        </p:txBody>
      </p:sp>
    </p:spTree>
    <p:extLst>
      <p:ext uri="{BB962C8B-B14F-4D97-AF65-F5344CB8AC3E}">
        <p14:creationId xmlns:p14="http://schemas.microsoft.com/office/powerpoint/2010/main" val="22710281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12/3/18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lnSpc>
                <a:spcPct val="100000"/>
              </a:lnSpc>
            </a:pPr>
            <a:r>
              <a:rPr lang="en-US" spc="-5"/>
              <a:t>© Kristian Secor 2015 UC San Diego Extension Online Learning Course: User Experience Design</a:t>
            </a:r>
            <a:r>
              <a:rPr lang="en-US" spc="15"/>
              <a:t> </a:t>
            </a:r>
            <a:r>
              <a:rPr lang="en-US" spc="-5"/>
              <a:t>I</a:t>
            </a:r>
            <a:endParaRPr lang="en-US" spc="-5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‹#›</a:t>
            </a:fld>
            <a:endParaRPr lang="en-US" spc="-5" dirty="0"/>
          </a:p>
        </p:txBody>
      </p:sp>
    </p:spTree>
    <p:extLst>
      <p:ext uri="{BB962C8B-B14F-4D97-AF65-F5344CB8AC3E}">
        <p14:creationId xmlns:p14="http://schemas.microsoft.com/office/powerpoint/2010/main" val="25361837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lnSpc>
                <a:spcPct val="100000"/>
              </a:lnSpc>
            </a:pPr>
            <a:r>
              <a:rPr lang="en-US" spc="-5"/>
              <a:t>© Kristian Secor 2015 UC San Diego Extension Online Learning Course: User Experience Design</a:t>
            </a:r>
            <a:r>
              <a:rPr lang="en-US" spc="15"/>
              <a:t> </a:t>
            </a:r>
            <a:r>
              <a:rPr lang="en-US" spc="-5"/>
              <a:t>I</a:t>
            </a:r>
            <a:endParaRPr lang="en-US" spc="-5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‹#›</a:t>
            </a:fld>
            <a:endParaRPr lang="en-US" spc="-5" dirty="0"/>
          </a:p>
        </p:txBody>
      </p:sp>
    </p:spTree>
    <p:extLst>
      <p:ext uri="{BB962C8B-B14F-4D97-AF65-F5344CB8AC3E}">
        <p14:creationId xmlns:p14="http://schemas.microsoft.com/office/powerpoint/2010/main" val="16049461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9" y="266701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9" y="273052"/>
            <a:ext cx="4995863" cy="5853113"/>
          </a:xfrm>
        </p:spPr>
        <p:txBody>
          <a:bodyPr/>
          <a:lstStyle>
            <a:lvl1pPr>
              <a:defRPr sz="36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9" y="2438401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12/3/18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lnSpc>
                <a:spcPct val="100000"/>
              </a:lnSpc>
            </a:pPr>
            <a:r>
              <a:rPr lang="en-US" spc="-5"/>
              <a:t>© Kristian Secor 2015 UC San Diego Extension Online Learning Course: User Experience Design</a:t>
            </a:r>
            <a:r>
              <a:rPr lang="en-US" spc="15"/>
              <a:t> </a:t>
            </a:r>
            <a:r>
              <a:rPr lang="en-US" spc="-5"/>
              <a:t>I</a:t>
            </a:r>
            <a:endParaRPr lang="en-US" spc="-5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‹#›</a:t>
            </a:fld>
            <a:endParaRPr lang="en-US" spc="-5" dirty="0"/>
          </a:p>
        </p:txBody>
      </p:sp>
    </p:spTree>
    <p:extLst>
      <p:ext uri="{BB962C8B-B14F-4D97-AF65-F5344CB8AC3E}">
        <p14:creationId xmlns:p14="http://schemas.microsoft.com/office/powerpoint/2010/main" val="41310728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149945"/>
            <a:ext cx="5711824" cy="895351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064345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731595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12/3/18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lnSpc>
                <a:spcPct val="100000"/>
              </a:lnSpc>
            </a:pPr>
            <a:r>
              <a:rPr lang="en-US" spc="-5"/>
              <a:t>© Kristian Secor 2015 UC San Diego Extension Online Learning Course: User Experience Design</a:t>
            </a:r>
            <a:r>
              <a:rPr lang="en-US" spc="15"/>
              <a:t> </a:t>
            </a:r>
            <a:r>
              <a:rPr lang="en-US" spc="-5"/>
              <a:t>I</a:t>
            </a:r>
            <a:endParaRPr lang="en-US" spc="-5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‹#›</a:t>
            </a:fld>
            <a:endParaRPr lang="en-US" spc="-5" dirty="0"/>
          </a:p>
        </p:txBody>
      </p:sp>
    </p:spTree>
    <p:extLst>
      <p:ext uri="{BB962C8B-B14F-4D97-AF65-F5344CB8AC3E}">
        <p14:creationId xmlns:p14="http://schemas.microsoft.com/office/powerpoint/2010/main" val="29854742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g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117557"/>
            <a:ext cx="8229600" cy="40086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088" y="6273166"/>
            <a:ext cx="132745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00">
                <a:solidFill>
                  <a:srgbClr val="747678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fld id="{1D8BD707-D9CF-40AE-B4C6-C98DA3205C09}" type="datetimeFigureOut">
              <a:rPr lang="en-US" smtClean="0"/>
              <a:t>12/3/18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6635" y="6273166"/>
            <a:ext cx="418453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000">
                <a:solidFill>
                  <a:srgbClr val="747678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‹#›</a:t>
            </a:fld>
            <a:endParaRPr lang="en-US" spc="-5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6801579"/>
            <a:ext cx="9144000" cy="0"/>
          </a:xfrm>
          <a:prstGeom prst="line">
            <a:avLst/>
          </a:prstGeom>
          <a:ln w="101600" cmpd="sng">
            <a:solidFill>
              <a:srgbClr val="FDB91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2124" y="6361783"/>
            <a:ext cx="1833880" cy="311573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05778" y="6263463"/>
            <a:ext cx="5073448" cy="40989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>
              <a:defRPr sz="1000">
                <a:solidFill>
                  <a:srgbClr val="747678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marL="12700">
              <a:lnSpc>
                <a:spcPct val="100000"/>
              </a:lnSpc>
            </a:pPr>
            <a:r>
              <a:rPr lang="en-US" spc="-5"/>
              <a:t>© Kristian Secor 2015 UC San Diego Extension Online Learning Course: User Experience Design</a:t>
            </a:r>
            <a:r>
              <a:rPr lang="en-US" spc="15"/>
              <a:t> </a:t>
            </a:r>
            <a:r>
              <a:rPr lang="en-US" spc="-5"/>
              <a:t>I</a:t>
            </a:r>
            <a:endParaRPr lang="en-US" spc="-5" dirty="0"/>
          </a:p>
        </p:txBody>
      </p:sp>
    </p:spTree>
    <p:extLst>
      <p:ext uri="{BB962C8B-B14F-4D97-AF65-F5344CB8AC3E}">
        <p14:creationId xmlns:p14="http://schemas.microsoft.com/office/powerpoint/2010/main" val="1846216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b="0" i="0" u="none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Roboto Light"/>
          <a:ea typeface="+mj-ea"/>
          <a:cs typeface="Roboto Light"/>
        </a:defRPr>
      </a:lvl1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buFont typeface="Arial" pitchFamily="34" charset="0"/>
        <a:buChar char="•"/>
        <a:defRPr sz="3600" kern="1200">
          <a:solidFill>
            <a:schemeClr val="tx1">
              <a:lumMod val="75000"/>
              <a:lumOff val="25000"/>
            </a:schemeClr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buFont typeface="Courier New" pitchFamily="49" charset="0"/>
        <a:buChar char="o"/>
        <a:defRPr sz="2400" b="0" i="0" u="none" kern="1200">
          <a:solidFill>
            <a:schemeClr val="tx1">
              <a:lumMod val="75000"/>
              <a:lumOff val="25000"/>
            </a:schemeClr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buFont typeface="Courier New" pitchFamily="49" charset="0"/>
        <a:buChar char="o"/>
        <a:defRPr sz="2400" kern="1200">
          <a:solidFill>
            <a:schemeClr val="tx1">
              <a:lumMod val="75000"/>
              <a:lumOff val="25000"/>
            </a:schemeClr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r" sz="6000" dirty="0"/>
              <a:t>Session #9:</a:t>
            </a:r>
            <a:r>
              <a:rPr lang="fr" sz="6000" spc="-114" dirty="0"/>
              <a:t> </a:t>
            </a:r>
            <a:r>
              <a:rPr lang="fr" sz="6000" dirty="0"/>
              <a:t>User  </a:t>
            </a:r>
            <a:r>
              <a:rPr lang="fr" sz="6000" dirty="0" err="1"/>
              <a:t>Testing</a:t>
            </a:r>
            <a:r>
              <a:rPr lang="fr" sz="6000" dirty="0"/>
              <a:t>/Critiques</a:t>
            </a:r>
            <a:endParaRPr lang="en-US" sz="6000" dirty="0"/>
          </a:p>
        </p:txBody>
      </p:sp>
      <p:sp>
        <p:nvSpPr>
          <p:cNvPr id="11" name="Subtitle 10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8" name="object 4">
            <a:extLst>
              <a:ext uri="{FF2B5EF4-FFF2-40B4-BE49-F238E27FC236}">
                <a16:creationId xmlns:a16="http://schemas.microsoft.com/office/drawing/2014/main" id="{2102F187-D0EA-2A41-881E-DEBB2034AF3E}"/>
              </a:ext>
            </a:extLst>
          </p:cNvPr>
          <p:cNvSpPr txBox="1">
            <a:spLocks/>
          </p:cNvSpPr>
          <p:nvPr/>
        </p:nvSpPr>
        <p:spPr>
          <a:xfrm>
            <a:off x="688340" y="6378784"/>
            <a:ext cx="6390886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rgbClr val="747678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/>
            <a:r>
              <a:rPr lang="en-US" spc="-5"/>
              <a:t>© Kristian Secor 2018 UC San Diego Extension Online Learning Course: User Experience Design</a:t>
            </a:r>
            <a:r>
              <a:rPr lang="en-US" spc="15"/>
              <a:t> </a:t>
            </a:r>
            <a:r>
              <a:rPr lang="en-US" spc="-5"/>
              <a:t>I</a:t>
            </a:r>
            <a:endParaRPr lang="en-US" spc="-5" dirty="0"/>
          </a:p>
        </p:txBody>
      </p:sp>
      <p:pic>
        <p:nvPicPr>
          <p:cNvPr id="3" name="a24x1.mp3">
            <a:hlinkClick r:id="" action="ppaction://media"/>
            <a:extLst>
              <a:ext uri="{FF2B5EF4-FFF2-40B4-BE49-F238E27FC236}">
                <a16:creationId xmlns:a16="http://schemas.microsoft.com/office/drawing/2014/main" id="{7BA83599-1BEB-894D-BC5E-E22B40271E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234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78560" y="325328"/>
            <a:ext cx="8384439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Some basic closing</a:t>
            </a:r>
            <a:r>
              <a:rPr spc="-100" dirty="0"/>
              <a:t> </a:t>
            </a:r>
            <a:r>
              <a:rPr dirty="0"/>
              <a:t>topics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11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10</a:t>
            </a:fld>
            <a:endParaRPr spc="-5" dirty="0"/>
          </a:p>
        </p:txBody>
      </p:sp>
      <p:sp>
        <p:nvSpPr>
          <p:cNvPr id="3" name="object 3"/>
          <p:cNvSpPr txBox="1"/>
          <p:nvPr/>
        </p:nvSpPr>
        <p:spPr>
          <a:xfrm>
            <a:off x="688340" y="1625930"/>
            <a:ext cx="7736840" cy="458330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Clr>
                <a:srgbClr val="FFC000"/>
              </a:buClr>
              <a:buSzPct val="79166"/>
              <a:buFont typeface="Wingdings"/>
              <a:buChar char=""/>
              <a:tabLst>
                <a:tab pos="355600" algn="l"/>
                <a:tab pos="356235" algn="l"/>
              </a:tabLst>
            </a:pPr>
            <a:r>
              <a:rPr sz="2400" spc="-5" dirty="0">
                <a:latin typeface="Arial"/>
                <a:cs typeface="Arial"/>
              </a:rPr>
              <a:t>Fulfillment: </a:t>
            </a:r>
            <a:r>
              <a:rPr sz="2400" dirty="0">
                <a:latin typeface="Arial"/>
                <a:cs typeface="Arial"/>
              </a:rPr>
              <a:t>Do </a:t>
            </a:r>
            <a:r>
              <a:rPr sz="2400" spc="-5" dirty="0">
                <a:latin typeface="Arial"/>
                <a:cs typeface="Arial"/>
              </a:rPr>
              <a:t>users feel satisfied </a:t>
            </a:r>
            <a:r>
              <a:rPr sz="2400" dirty="0">
                <a:latin typeface="Arial"/>
                <a:cs typeface="Arial"/>
              </a:rPr>
              <a:t>after </a:t>
            </a:r>
            <a:r>
              <a:rPr sz="2400" spc="-5" dirty="0">
                <a:latin typeface="Arial"/>
                <a:cs typeface="Arial"/>
              </a:rPr>
              <a:t>interacting</a:t>
            </a:r>
            <a:r>
              <a:rPr sz="2400" spc="10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with</a:t>
            </a:r>
            <a:endParaRPr sz="2400" dirty="0">
              <a:latin typeface="Arial"/>
              <a:cs typeface="Arial"/>
            </a:endParaRPr>
          </a:p>
          <a:p>
            <a:pPr marL="355600">
              <a:lnSpc>
                <a:spcPct val="100000"/>
              </a:lnSpc>
              <a:buClr>
                <a:srgbClr val="FFC000"/>
              </a:buClr>
            </a:pPr>
            <a:r>
              <a:rPr sz="2400" spc="-5" dirty="0">
                <a:latin typeface="Arial"/>
                <a:cs typeface="Arial"/>
              </a:rPr>
              <a:t>the</a:t>
            </a:r>
            <a:r>
              <a:rPr sz="2400" spc="-2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website?</a:t>
            </a:r>
            <a:endParaRPr sz="24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Clr>
                <a:srgbClr val="FFC000"/>
              </a:buClr>
            </a:pPr>
            <a:endParaRPr sz="3500" dirty="0">
              <a:latin typeface="Times New Roman"/>
              <a:cs typeface="Times New Roman"/>
            </a:endParaRPr>
          </a:p>
          <a:p>
            <a:pPr marL="355600" marR="792480" indent="-342900">
              <a:lnSpc>
                <a:spcPct val="100000"/>
              </a:lnSpc>
              <a:spcBef>
                <a:spcPts val="5"/>
              </a:spcBef>
              <a:buClr>
                <a:srgbClr val="FFC000"/>
              </a:buClr>
              <a:buSzPct val="79166"/>
              <a:buFont typeface="Wingdings"/>
              <a:buChar char=""/>
              <a:tabLst>
                <a:tab pos="355600" algn="l"/>
                <a:tab pos="356235" algn="l"/>
              </a:tabLst>
            </a:pPr>
            <a:r>
              <a:rPr sz="2400" spc="-5" dirty="0">
                <a:latin typeface="Arial"/>
                <a:cs typeface="Arial"/>
              </a:rPr>
              <a:t>Usefulness: Does </a:t>
            </a:r>
            <a:r>
              <a:rPr sz="2400" dirty="0">
                <a:latin typeface="Arial"/>
                <a:cs typeface="Arial"/>
              </a:rPr>
              <a:t>the </a:t>
            </a:r>
            <a:r>
              <a:rPr sz="2400" spc="-5" dirty="0">
                <a:latin typeface="Arial"/>
                <a:cs typeface="Arial"/>
              </a:rPr>
              <a:t>user </a:t>
            </a:r>
            <a:r>
              <a:rPr sz="2400" dirty="0">
                <a:latin typeface="Arial"/>
                <a:cs typeface="Arial"/>
              </a:rPr>
              <a:t>feel </a:t>
            </a:r>
            <a:r>
              <a:rPr sz="2400" spc="-5" dirty="0">
                <a:latin typeface="Arial"/>
                <a:cs typeface="Arial"/>
              </a:rPr>
              <a:t>like he's obtained  value </a:t>
            </a:r>
            <a:r>
              <a:rPr sz="2400" dirty="0">
                <a:latin typeface="Arial"/>
                <a:cs typeface="Arial"/>
              </a:rPr>
              <a:t>from </a:t>
            </a:r>
            <a:r>
              <a:rPr sz="2400" spc="-5" dirty="0">
                <a:latin typeface="Arial"/>
                <a:cs typeface="Arial"/>
              </a:rPr>
              <a:t>using </a:t>
            </a:r>
            <a:r>
              <a:rPr sz="2400" dirty="0">
                <a:latin typeface="Arial"/>
                <a:cs typeface="Arial"/>
              </a:rPr>
              <a:t>the</a:t>
            </a:r>
            <a:r>
              <a:rPr sz="2400" spc="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website?</a:t>
            </a:r>
            <a:endParaRPr sz="24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Clr>
                <a:srgbClr val="FFC000"/>
              </a:buClr>
              <a:buFont typeface="Wingdings"/>
              <a:buChar char=""/>
            </a:pPr>
            <a:endParaRPr sz="3500" dirty="0">
              <a:latin typeface="Times New Roman"/>
              <a:cs typeface="Times New Roman"/>
            </a:endParaRPr>
          </a:p>
          <a:p>
            <a:pPr marL="355600" marR="224790" indent="-342900">
              <a:lnSpc>
                <a:spcPct val="100000"/>
              </a:lnSpc>
              <a:spcBef>
                <a:spcPts val="5"/>
              </a:spcBef>
              <a:buClr>
                <a:srgbClr val="FFC000"/>
              </a:buClr>
              <a:buSzPct val="79166"/>
              <a:buFont typeface="Wingdings"/>
              <a:buChar char=""/>
              <a:tabLst>
                <a:tab pos="355600" algn="l"/>
                <a:tab pos="356235" algn="l"/>
              </a:tabLst>
            </a:pPr>
            <a:r>
              <a:rPr sz="2400" spc="-5" dirty="0">
                <a:latin typeface="Arial"/>
                <a:cs typeface="Arial"/>
              </a:rPr>
              <a:t>Enjoyment: </a:t>
            </a:r>
            <a:r>
              <a:rPr sz="2400" dirty="0">
                <a:latin typeface="Arial"/>
                <a:cs typeface="Arial"/>
              </a:rPr>
              <a:t>Is the </a:t>
            </a:r>
            <a:r>
              <a:rPr sz="2400" spc="-5" dirty="0">
                <a:latin typeface="Arial"/>
                <a:cs typeface="Arial"/>
              </a:rPr>
              <a:t>experience </a:t>
            </a:r>
            <a:r>
              <a:rPr sz="2400" dirty="0">
                <a:latin typeface="Arial"/>
                <a:cs typeface="Arial"/>
              </a:rPr>
              <a:t>of </a:t>
            </a:r>
            <a:r>
              <a:rPr sz="2400" spc="-5" dirty="0">
                <a:latin typeface="Arial"/>
                <a:cs typeface="Arial"/>
              </a:rPr>
              <a:t>being on </a:t>
            </a:r>
            <a:r>
              <a:rPr sz="2400" dirty="0">
                <a:latin typeface="Arial"/>
                <a:cs typeface="Arial"/>
              </a:rPr>
              <a:t>the </a:t>
            </a:r>
            <a:r>
              <a:rPr sz="2400" spc="-5" dirty="0">
                <a:latin typeface="Arial"/>
                <a:cs typeface="Arial"/>
              </a:rPr>
              <a:t>website  fun and </a:t>
            </a:r>
            <a:r>
              <a:rPr sz="2400" dirty="0">
                <a:latin typeface="Arial"/>
                <a:cs typeface="Arial"/>
              </a:rPr>
              <a:t>not</a:t>
            </a:r>
            <a:r>
              <a:rPr sz="2400" spc="-2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burdensome?</a:t>
            </a:r>
            <a:endParaRPr sz="24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Clr>
                <a:srgbClr val="FFC000"/>
              </a:buClr>
              <a:buFont typeface="Wingdings"/>
              <a:buChar char=""/>
            </a:pPr>
            <a:endParaRPr sz="3500" dirty="0">
              <a:latin typeface="Times New Roman"/>
              <a:cs typeface="Times New Roman"/>
            </a:endParaRPr>
          </a:p>
          <a:p>
            <a:pPr marL="355600" marR="852805" indent="-342900">
              <a:lnSpc>
                <a:spcPct val="100000"/>
              </a:lnSpc>
              <a:spcBef>
                <a:spcPts val="5"/>
              </a:spcBef>
              <a:buClr>
                <a:srgbClr val="FFC000"/>
              </a:buClr>
              <a:buSzPct val="79166"/>
              <a:buFont typeface="Wingdings"/>
              <a:buChar char=""/>
              <a:tabLst>
                <a:tab pos="355600" algn="l"/>
                <a:tab pos="356235" algn="l"/>
              </a:tabLst>
            </a:pPr>
            <a:r>
              <a:rPr sz="2400" spc="-5" dirty="0">
                <a:latin typeface="Arial"/>
                <a:cs typeface="Arial"/>
              </a:rPr>
              <a:t>Positive </a:t>
            </a:r>
            <a:r>
              <a:rPr sz="2400" dirty="0">
                <a:latin typeface="Arial"/>
                <a:cs typeface="Arial"/>
              </a:rPr>
              <a:t>Emotions: </a:t>
            </a:r>
            <a:r>
              <a:rPr sz="2400" spc="-5" dirty="0">
                <a:latin typeface="Arial"/>
                <a:cs typeface="Arial"/>
              </a:rPr>
              <a:t>Do users feel happy, excited,  pleased, </a:t>
            </a:r>
            <a:r>
              <a:rPr sz="2400" dirty="0">
                <a:latin typeface="Arial"/>
                <a:cs typeface="Arial"/>
              </a:rPr>
              <a:t>etc. </a:t>
            </a:r>
            <a:r>
              <a:rPr sz="2400" spc="-5" dirty="0">
                <a:latin typeface="Arial"/>
                <a:cs typeface="Arial"/>
              </a:rPr>
              <a:t>when </a:t>
            </a:r>
            <a:r>
              <a:rPr sz="2400" dirty="0">
                <a:latin typeface="Arial"/>
                <a:cs typeface="Arial"/>
              </a:rPr>
              <a:t>they </a:t>
            </a:r>
            <a:r>
              <a:rPr sz="2400" spc="-5" dirty="0">
                <a:latin typeface="Arial"/>
                <a:cs typeface="Arial"/>
              </a:rPr>
              <a:t>interact with the</a:t>
            </a:r>
            <a:r>
              <a:rPr sz="2400" spc="3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site?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75B1FCAD-514C-004B-BDCC-6DA54FA13A2F}"/>
              </a:ext>
            </a:extLst>
          </p:cNvPr>
          <p:cNvSpPr txBox="1">
            <a:spLocks noGrp="1"/>
          </p:cNvSpPr>
          <p:nvPr>
            <p:ph type="ftr" sz="quarter" idx="12"/>
          </p:nvPr>
        </p:nvSpPr>
        <p:spPr>
          <a:xfrm>
            <a:off x="688340" y="6378784"/>
            <a:ext cx="6390886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5" dirty="0"/>
              <a:t>© Kristian Secor 201</a:t>
            </a:r>
            <a:r>
              <a:rPr lang="en-US" spc="-5" dirty="0"/>
              <a:t>8</a:t>
            </a:r>
            <a:r>
              <a:rPr spc="-5" dirty="0"/>
              <a:t> UC San Diego Extension Online Learning Course: User Experience Design</a:t>
            </a:r>
            <a:r>
              <a:rPr spc="15" dirty="0"/>
              <a:t> </a:t>
            </a:r>
            <a:r>
              <a:rPr spc="-5" dirty="0"/>
              <a:t>I</a:t>
            </a:r>
          </a:p>
        </p:txBody>
      </p:sp>
      <p:pic>
        <p:nvPicPr>
          <p:cNvPr id="4" name="a24x10.mp3">
            <a:hlinkClick r:id="" action="ppaction://media"/>
            <a:extLst>
              <a:ext uri="{FF2B5EF4-FFF2-40B4-BE49-F238E27FC236}">
                <a16:creationId xmlns:a16="http://schemas.microsoft.com/office/drawing/2014/main" id="{F8CB6A57-578D-7F44-8039-03D63FEB2B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1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4116" y="337769"/>
            <a:ext cx="6050484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Some useful</a:t>
            </a:r>
            <a:r>
              <a:rPr spc="-110" dirty="0"/>
              <a:t> </a:t>
            </a:r>
            <a:r>
              <a:rPr dirty="0"/>
              <a:t>tools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11</a:t>
            </a:fld>
            <a:endParaRPr spc="-5" dirty="0"/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3E2E3E2B-6653-5E47-86D6-DE02865F5CD8}"/>
              </a:ext>
            </a:extLst>
          </p:cNvPr>
          <p:cNvSpPr txBox="1">
            <a:spLocks/>
          </p:cNvSpPr>
          <p:nvPr/>
        </p:nvSpPr>
        <p:spPr>
          <a:xfrm>
            <a:off x="688340" y="6378784"/>
            <a:ext cx="6390886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rgbClr val="747678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/>
            <a:r>
              <a:rPr lang="en-US" spc="-5"/>
              <a:t>© Kristian Secor 2018 UC San Diego Extension Online Learning Course: User Experience Design</a:t>
            </a:r>
            <a:r>
              <a:rPr lang="en-US" spc="15"/>
              <a:t> </a:t>
            </a:r>
            <a:r>
              <a:rPr lang="en-US" spc="-5"/>
              <a:t>I</a:t>
            </a:r>
            <a:endParaRPr lang="en-US" spc="-5" dirty="0"/>
          </a:p>
        </p:txBody>
      </p:sp>
      <p:pic>
        <p:nvPicPr>
          <p:cNvPr id="3" name="Generating User Feedback.mp4">
            <a:hlinkClick r:id="" action="ppaction://media"/>
            <a:extLst>
              <a:ext uri="{FF2B5EF4-FFF2-40B4-BE49-F238E27FC236}">
                <a16:creationId xmlns:a16="http://schemas.microsoft.com/office/drawing/2014/main" id="{67C9E880-C868-A04D-A934-CE034D23BB0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8340" y="1399772"/>
            <a:ext cx="7924800" cy="45306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0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4116" y="337769"/>
            <a:ext cx="3764484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Summary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11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12</a:t>
            </a:fld>
            <a:endParaRPr spc="-5" dirty="0"/>
          </a:p>
        </p:txBody>
      </p:sp>
      <p:sp>
        <p:nvSpPr>
          <p:cNvPr id="3" name="object 3"/>
          <p:cNvSpPr txBox="1"/>
          <p:nvPr/>
        </p:nvSpPr>
        <p:spPr>
          <a:xfrm>
            <a:off x="688340" y="1621358"/>
            <a:ext cx="7697470" cy="40265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marR="341630" indent="-342900">
              <a:lnSpc>
                <a:spcPct val="100000"/>
              </a:lnSpc>
              <a:spcBef>
                <a:spcPts val="105"/>
              </a:spcBef>
              <a:buClr>
                <a:srgbClr val="FFC000"/>
              </a:buClr>
              <a:buSzPct val="79687"/>
              <a:buFont typeface="Wingdings"/>
              <a:buChar char=""/>
              <a:tabLst>
                <a:tab pos="356235" algn="l"/>
              </a:tabLst>
            </a:pPr>
            <a:r>
              <a:rPr sz="3200" dirty="0">
                <a:latin typeface="Arial"/>
                <a:cs typeface="Arial"/>
              </a:rPr>
              <a:t>We can also </a:t>
            </a:r>
            <a:r>
              <a:rPr sz="3200" spc="-5" dirty="0">
                <a:latin typeface="Arial"/>
                <a:cs typeface="Arial"/>
              </a:rPr>
              <a:t>use Questionaires and  </a:t>
            </a:r>
            <a:r>
              <a:rPr sz="3200" dirty="0">
                <a:latin typeface="Arial"/>
                <a:cs typeface="Arial"/>
              </a:rPr>
              <a:t>Interviews, </a:t>
            </a:r>
            <a:r>
              <a:rPr sz="3200" spc="-5" dirty="0">
                <a:latin typeface="Arial"/>
                <a:cs typeface="Arial"/>
              </a:rPr>
              <a:t>but </a:t>
            </a:r>
            <a:r>
              <a:rPr sz="3200" dirty="0">
                <a:latin typeface="Arial"/>
                <a:cs typeface="Arial"/>
              </a:rPr>
              <a:t>Observation is the</a:t>
            </a:r>
            <a:r>
              <a:rPr sz="3200" spc="-160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best.</a:t>
            </a:r>
            <a:endParaRPr sz="3200" dirty="0">
              <a:latin typeface="Arial"/>
              <a:cs typeface="Arial"/>
            </a:endParaRPr>
          </a:p>
          <a:p>
            <a:pPr marL="355600" marR="5080" indent="-342900">
              <a:lnSpc>
                <a:spcPct val="100000"/>
              </a:lnSpc>
              <a:spcBef>
                <a:spcPts val="770"/>
              </a:spcBef>
              <a:buClr>
                <a:srgbClr val="FFC000"/>
              </a:buClr>
              <a:buSzPct val="79687"/>
              <a:buFont typeface="Wingdings"/>
              <a:buChar char=""/>
              <a:tabLst>
                <a:tab pos="356235" algn="l"/>
              </a:tabLst>
            </a:pPr>
            <a:r>
              <a:rPr sz="3200" dirty="0">
                <a:latin typeface="Arial"/>
                <a:cs typeface="Arial"/>
              </a:rPr>
              <a:t>As classmates review your </a:t>
            </a:r>
            <a:r>
              <a:rPr sz="3200" spc="-5" dirty="0">
                <a:latin typeface="Arial"/>
                <a:cs typeface="Arial"/>
              </a:rPr>
              <a:t>prototypes,  </a:t>
            </a:r>
            <a:r>
              <a:rPr sz="3200" dirty="0">
                <a:latin typeface="Arial"/>
                <a:cs typeface="Arial"/>
              </a:rPr>
              <a:t>make sure you can </a:t>
            </a:r>
            <a:r>
              <a:rPr sz="3200" spc="-5" dirty="0">
                <a:latin typeface="Arial"/>
                <a:cs typeface="Arial"/>
              </a:rPr>
              <a:t>read through false  data </a:t>
            </a:r>
            <a:r>
              <a:rPr sz="3200" dirty="0">
                <a:latin typeface="Arial"/>
                <a:cs typeface="Arial"/>
              </a:rPr>
              <a:t>as </a:t>
            </a:r>
            <a:r>
              <a:rPr sz="3200" spc="-5" dirty="0">
                <a:latin typeface="Arial"/>
                <a:cs typeface="Arial"/>
              </a:rPr>
              <a:t>their opinions are obscured </a:t>
            </a:r>
            <a:r>
              <a:rPr sz="3200" dirty="0">
                <a:latin typeface="Arial"/>
                <a:cs typeface="Arial"/>
              </a:rPr>
              <a:t>by  </a:t>
            </a:r>
            <a:r>
              <a:rPr sz="3200" spc="-5" dirty="0">
                <a:latin typeface="Arial"/>
                <a:cs typeface="Arial"/>
              </a:rPr>
              <a:t>the </a:t>
            </a:r>
            <a:r>
              <a:rPr sz="3200" dirty="0">
                <a:latin typeface="Arial"/>
                <a:cs typeface="Arial"/>
              </a:rPr>
              <a:t>course </a:t>
            </a:r>
            <a:r>
              <a:rPr sz="3200" spc="-5" dirty="0">
                <a:latin typeface="Arial"/>
                <a:cs typeface="Arial"/>
              </a:rPr>
              <a:t>material. Better </a:t>
            </a:r>
            <a:r>
              <a:rPr sz="3200" dirty="0">
                <a:latin typeface="Arial"/>
                <a:cs typeface="Arial"/>
              </a:rPr>
              <a:t>to have a</a:t>
            </a:r>
            <a:r>
              <a:rPr sz="3200" spc="-110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real  </a:t>
            </a:r>
            <a:r>
              <a:rPr sz="3200" dirty="0">
                <a:latin typeface="Arial"/>
                <a:cs typeface="Arial"/>
              </a:rPr>
              <a:t>test, </a:t>
            </a:r>
            <a:r>
              <a:rPr sz="3200" spc="-5" dirty="0">
                <a:latin typeface="Arial"/>
                <a:cs typeface="Arial"/>
              </a:rPr>
              <a:t>but it’s </a:t>
            </a:r>
            <a:r>
              <a:rPr sz="3200" dirty="0">
                <a:latin typeface="Arial"/>
                <a:cs typeface="Arial"/>
              </a:rPr>
              <a:t>the </a:t>
            </a:r>
            <a:r>
              <a:rPr sz="3200" spc="-5" dirty="0">
                <a:latin typeface="Arial"/>
                <a:cs typeface="Arial"/>
              </a:rPr>
              <a:t>best </a:t>
            </a:r>
            <a:r>
              <a:rPr sz="3200" dirty="0">
                <a:latin typeface="Arial"/>
                <a:cs typeface="Arial"/>
              </a:rPr>
              <a:t>we can </a:t>
            </a:r>
            <a:r>
              <a:rPr sz="3200" spc="-5" dirty="0">
                <a:latin typeface="Arial"/>
                <a:cs typeface="Arial"/>
              </a:rPr>
              <a:t>do at this  point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1A86C911-3E8B-1E43-BA7E-E4252F0F1772}"/>
              </a:ext>
            </a:extLst>
          </p:cNvPr>
          <p:cNvSpPr txBox="1">
            <a:spLocks noGrp="1"/>
          </p:cNvSpPr>
          <p:nvPr>
            <p:ph type="ftr" sz="quarter" idx="12"/>
          </p:nvPr>
        </p:nvSpPr>
        <p:spPr>
          <a:xfrm>
            <a:off x="688340" y="6378784"/>
            <a:ext cx="6390886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5" dirty="0"/>
              <a:t>© Kristian Secor 201</a:t>
            </a:r>
            <a:r>
              <a:rPr lang="en-US" spc="-5" dirty="0"/>
              <a:t>8</a:t>
            </a:r>
            <a:r>
              <a:rPr spc="-5" dirty="0"/>
              <a:t> UC San Diego Extension Online Learning Course: User Experience Design</a:t>
            </a:r>
            <a:r>
              <a:rPr spc="15" dirty="0"/>
              <a:t> </a:t>
            </a:r>
            <a:r>
              <a:rPr spc="-5" dirty="0"/>
              <a:t>I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4116" y="337769"/>
            <a:ext cx="7193484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Choose your</a:t>
            </a:r>
            <a:r>
              <a:rPr spc="-105" dirty="0"/>
              <a:t> </a:t>
            </a:r>
            <a:r>
              <a:rPr dirty="0"/>
              <a:t>subjects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11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2</a:t>
            </a:fld>
            <a:endParaRPr spc="-5" dirty="0"/>
          </a:p>
        </p:txBody>
      </p:sp>
      <p:sp>
        <p:nvSpPr>
          <p:cNvPr id="4" name="object 4"/>
          <p:cNvSpPr txBox="1">
            <a:spLocks noGrp="1"/>
          </p:cNvSpPr>
          <p:nvPr>
            <p:ph type="ftr" sz="quarter" idx="12"/>
          </p:nvPr>
        </p:nvSpPr>
        <p:spPr>
          <a:xfrm>
            <a:off x="688340" y="6378784"/>
            <a:ext cx="6390886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5" dirty="0"/>
              <a:t>© Kristian Secor 201</a:t>
            </a:r>
            <a:r>
              <a:rPr lang="en-US" spc="-5" dirty="0"/>
              <a:t>8</a:t>
            </a:r>
            <a:r>
              <a:rPr spc="-5" dirty="0"/>
              <a:t> UC San Diego Extension Online Learning Course: User Experience Design</a:t>
            </a:r>
            <a:r>
              <a:rPr spc="15" dirty="0"/>
              <a:t> </a:t>
            </a:r>
            <a:r>
              <a:rPr spc="-5" dirty="0"/>
              <a:t>I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88340" y="1524420"/>
            <a:ext cx="7765415" cy="3245485"/>
          </a:xfrm>
          <a:prstGeom prst="rect">
            <a:avLst/>
          </a:prstGeom>
        </p:spPr>
        <p:txBody>
          <a:bodyPr vert="horz" wrap="square" lIns="0" tIns="11049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870"/>
              </a:spcBef>
              <a:buClr>
                <a:srgbClr val="FFC000"/>
              </a:buClr>
              <a:buSzPct val="79687"/>
              <a:buFont typeface="Wingdings"/>
              <a:buChar char=""/>
              <a:tabLst>
                <a:tab pos="356235" algn="l"/>
              </a:tabLst>
            </a:pPr>
            <a:r>
              <a:rPr sz="3200" dirty="0">
                <a:latin typeface="Arial"/>
                <a:cs typeface="Arial"/>
              </a:rPr>
              <a:t>Results are </a:t>
            </a:r>
            <a:r>
              <a:rPr sz="3200" spc="-5" dirty="0">
                <a:latin typeface="Arial"/>
                <a:cs typeface="Arial"/>
              </a:rPr>
              <a:t>only </a:t>
            </a:r>
            <a:r>
              <a:rPr sz="3200" dirty="0">
                <a:latin typeface="Arial"/>
                <a:cs typeface="Arial"/>
              </a:rPr>
              <a:t>as </a:t>
            </a:r>
            <a:r>
              <a:rPr sz="3200" spc="-5" dirty="0">
                <a:latin typeface="Arial"/>
                <a:cs typeface="Arial"/>
              </a:rPr>
              <a:t>good </a:t>
            </a:r>
            <a:r>
              <a:rPr sz="3200" dirty="0">
                <a:latin typeface="Arial"/>
                <a:cs typeface="Arial"/>
              </a:rPr>
              <a:t>as your</a:t>
            </a:r>
            <a:r>
              <a:rPr sz="3200" spc="-150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testers</a:t>
            </a:r>
          </a:p>
          <a:p>
            <a:pPr marL="355600" marR="382905" indent="-342900">
              <a:lnSpc>
                <a:spcPct val="100000"/>
              </a:lnSpc>
              <a:spcBef>
                <a:spcPts val="765"/>
              </a:spcBef>
              <a:buClr>
                <a:srgbClr val="FFC000"/>
              </a:buClr>
              <a:buSzPct val="79687"/>
              <a:buFont typeface="Wingdings"/>
              <a:buChar char=""/>
              <a:tabLst>
                <a:tab pos="356235" algn="l"/>
              </a:tabLst>
            </a:pPr>
            <a:r>
              <a:rPr sz="3200" dirty="0">
                <a:latin typeface="Arial"/>
                <a:cs typeface="Arial"/>
              </a:rPr>
              <a:t>Do </a:t>
            </a:r>
            <a:r>
              <a:rPr sz="3200" spc="-5" dirty="0">
                <a:latin typeface="Arial"/>
                <a:cs typeface="Arial"/>
              </a:rPr>
              <a:t>not </a:t>
            </a:r>
            <a:r>
              <a:rPr sz="3200" dirty="0">
                <a:latin typeface="Arial"/>
                <a:cs typeface="Arial"/>
              </a:rPr>
              <a:t>use </a:t>
            </a:r>
            <a:r>
              <a:rPr sz="3200" spc="-5" dirty="0">
                <a:latin typeface="Arial"/>
                <a:cs typeface="Arial"/>
              </a:rPr>
              <a:t>friends, family </a:t>
            </a:r>
            <a:r>
              <a:rPr sz="3200" dirty="0">
                <a:latin typeface="Arial"/>
                <a:cs typeface="Arial"/>
              </a:rPr>
              <a:t>or</a:t>
            </a:r>
            <a:r>
              <a:rPr sz="3200" spc="-60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coworkers  </a:t>
            </a:r>
            <a:r>
              <a:rPr sz="3200" spc="-5" dirty="0">
                <a:latin typeface="Arial"/>
                <a:cs typeface="Arial"/>
              </a:rPr>
              <a:t>due </a:t>
            </a:r>
            <a:r>
              <a:rPr sz="3200" dirty="0">
                <a:latin typeface="Arial"/>
                <a:cs typeface="Arial"/>
              </a:rPr>
              <a:t>to </a:t>
            </a:r>
            <a:r>
              <a:rPr sz="3200" spc="-5" dirty="0">
                <a:latin typeface="Arial"/>
                <a:cs typeface="Arial"/>
              </a:rPr>
              <a:t>external limitations and  delimitations</a:t>
            </a:r>
            <a:endParaRPr sz="3200" dirty="0">
              <a:latin typeface="Arial"/>
              <a:cs typeface="Arial"/>
            </a:endParaRPr>
          </a:p>
          <a:p>
            <a:pPr marL="355600" marR="5080" indent="-342900">
              <a:lnSpc>
                <a:spcPct val="100000"/>
              </a:lnSpc>
              <a:spcBef>
                <a:spcPts val="770"/>
              </a:spcBef>
              <a:buClr>
                <a:srgbClr val="FFC000"/>
              </a:buClr>
              <a:buSzPct val="79687"/>
              <a:buFont typeface="Wingdings"/>
              <a:buChar char=""/>
              <a:tabLst>
                <a:tab pos="356235" algn="l"/>
              </a:tabLst>
            </a:pPr>
            <a:r>
              <a:rPr sz="3200" dirty="0">
                <a:latin typeface="Arial"/>
                <a:cs typeface="Arial"/>
              </a:rPr>
              <a:t>Be on </a:t>
            </a:r>
            <a:r>
              <a:rPr sz="3200" spc="-5" dirty="0">
                <a:latin typeface="Arial"/>
                <a:cs typeface="Arial"/>
              </a:rPr>
              <a:t>the look out </a:t>
            </a:r>
            <a:r>
              <a:rPr sz="3200" dirty="0">
                <a:latin typeface="Arial"/>
                <a:cs typeface="Arial"/>
              </a:rPr>
              <a:t>for </a:t>
            </a:r>
            <a:r>
              <a:rPr sz="3200" spc="-5" dirty="0">
                <a:latin typeface="Arial"/>
                <a:cs typeface="Arial"/>
              </a:rPr>
              <a:t>anything that</a:t>
            </a:r>
            <a:r>
              <a:rPr sz="3200" spc="-85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might  cloud</a:t>
            </a:r>
            <a:r>
              <a:rPr sz="3200" spc="-40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judgment</a:t>
            </a:r>
            <a:endParaRPr sz="3200" dirty="0">
              <a:latin typeface="Arial"/>
              <a:cs typeface="Arial"/>
            </a:endParaRPr>
          </a:p>
        </p:txBody>
      </p:sp>
      <p:pic>
        <p:nvPicPr>
          <p:cNvPr id="6" name="a24x2.mp3">
            <a:hlinkClick r:id="" action="ppaction://media"/>
            <a:extLst>
              <a:ext uri="{FF2B5EF4-FFF2-40B4-BE49-F238E27FC236}">
                <a16:creationId xmlns:a16="http://schemas.microsoft.com/office/drawing/2014/main" id="{FEA38155-8F75-314D-AE9C-0E09CA9476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3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4116" y="337769"/>
            <a:ext cx="4755084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Before</a:t>
            </a:r>
            <a:r>
              <a:rPr spc="-110" dirty="0"/>
              <a:t> </a:t>
            </a:r>
            <a:r>
              <a:rPr dirty="0"/>
              <a:t>Testing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11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3</a:t>
            </a:fld>
            <a:endParaRPr spc="-5" dirty="0"/>
          </a:p>
        </p:txBody>
      </p:sp>
      <p:sp>
        <p:nvSpPr>
          <p:cNvPr id="3" name="object 3"/>
          <p:cNvSpPr txBox="1"/>
          <p:nvPr/>
        </p:nvSpPr>
        <p:spPr>
          <a:xfrm>
            <a:off x="688340" y="1524420"/>
            <a:ext cx="7339330" cy="3830320"/>
          </a:xfrm>
          <a:prstGeom prst="rect">
            <a:avLst/>
          </a:prstGeom>
        </p:spPr>
        <p:txBody>
          <a:bodyPr vert="horz" wrap="square" lIns="0" tIns="11049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870"/>
              </a:spcBef>
              <a:buClr>
                <a:srgbClr val="FFC000"/>
              </a:buClr>
              <a:buSzPct val="79687"/>
              <a:buFont typeface="Wingdings"/>
              <a:buChar char=""/>
              <a:tabLst>
                <a:tab pos="356235" algn="l"/>
              </a:tabLst>
            </a:pPr>
            <a:r>
              <a:rPr sz="3200" dirty="0">
                <a:latin typeface="Arial"/>
                <a:cs typeface="Arial"/>
              </a:rPr>
              <a:t>Users </a:t>
            </a:r>
            <a:r>
              <a:rPr sz="3200" spc="-5" dirty="0">
                <a:latin typeface="Arial"/>
                <a:cs typeface="Arial"/>
              </a:rPr>
              <a:t>must </a:t>
            </a:r>
            <a:r>
              <a:rPr sz="3200" dirty="0">
                <a:latin typeface="Arial"/>
                <a:cs typeface="Arial"/>
              </a:rPr>
              <a:t>be</a:t>
            </a:r>
            <a:r>
              <a:rPr sz="3200" spc="-60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relaxed</a:t>
            </a:r>
            <a:endParaRPr sz="3200" dirty="0">
              <a:latin typeface="Arial"/>
              <a:cs typeface="Arial"/>
            </a:endParaRPr>
          </a:p>
          <a:p>
            <a:pPr marL="355600" marR="120014" indent="-342900">
              <a:lnSpc>
                <a:spcPct val="100000"/>
              </a:lnSpc>
              <a:spcBef>
                <a:spcPts val="765"/>
              </a:spcBef>
              <a:buClr>
                <a:srgbClr val="FFC000"/>
              </a:buClr>
              <a:buSzPct val="79687"/>
              <a:buFont typeface="Wingdings"/>
              <a:buChar char=""/>
              <a:tabLst>
                <a:tab pos="356235" algn="l"/>
              </a:tabLst>
            </a:pPr>
            <a:r>
              <a:rPr sz="3200" dirty="0">
                <a:latin typeface="Arial"/>
                <a:cs typeface="Arial"/>
              </a:rPr>
              <a:t>Instructions must be </a:t>
            </a:r>
            <a:r>
              <a:rPr sz="3200" spc="-5" dirty="0">
                <a:latin typeface="Arial"/>
                <a:cs typeface="Arial"/>
              </a:rPr>
              <a:t>clear, brief and</a:t>
            </a:r>
            <a:r>
              <a:rPr sz="3200" spc="-130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in  </a:t>
            </a:r>
            <a:r>
              <a:rPr sz="3200" spc="-5" dirty="0">
                <a:latin typeface="Arial"/>
                <a:cs typeface="Arial"/>
              </a:rPr>
              <a:t>layman’s</a:t>
            </a:r>
            <a:r>
              <a:rPr sz="3200" spc="-35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terms</a:t>
            </a:r>
          </a:p>
          <a:p>
            <a:pPr marL="355600" marR="5080" indent="-342900">
              <a:lnSpc>
                <a:spcPct val="100000"/>
              </a:lnSpc>
              <a:spcBef>
                <a:spcPts val="770"/>
              </a:spcBef>
              <a:buClr>
                <a:srgbClr val="FFC000"/>
              </a:buClr>
              <a:buSzPct val="79687"/>
              <a:buFont typeface="Wingdings"/>
              <a:buChar char=""/>
              <a:tabLst>
                <a:tab pos="356235" algn="l"/>
              </a:tabLst>
            </a:pPr>
            <a:r>
              <a:rPr sz="3200" dirty="0">
                <a:latin typeface="Arial"/>
                <a:cs typeface="Arial"/>
              </a:rPr>
              <a:t>Do </a:t>
            </a:r>
            <a:r>
              <a:rPr sz="3200" spc="-5" dirty="0">
                <a:latin typeface="Arial"/>
                <a:cs typeface="Arial"/>
              </a:rPr>
              <a:t>not use </a:t>
            </a:r>
            <a:r>
              <a:rPr sz="3200" dirty="0">
                <a:latin typeface="Arial"/>
                <a:cs typeface="Arial"/>
              </a:rPr>
              <a:t>terms </a:t>
            </a:r>
            <a:r>
              <a:rPr sz="3200" spc="-5" dirty="0">
                <a:latin typeface="Arial"/>
                <a:cs typeface="Arial"/>
              </a:rPr>
              <a:t>like “usability</a:t>
            </a:r>
            <a:r>
              <a:rPr sz="3200" spc="-95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testing”  or “market</a:t>
            </a:r>
            <a:r>
              <a:rPr sz="3200" spc="-70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research”</a:t>
            </a:r>
          </a:p>
          <a:p>
            <a:pPr marL="355600" marR="72390" indent="-342900">
              <a:lnSpc>
                <a:spcPct val="100000"/>
              </a:lnSpc>
              <a:spcBef>
                <a:spcPts val="770"/>
              </a:spcBef>
              <a:buClr>
                <a:srgbClr val="FFC000"/>
              </a:buClr>
              <a:buSzPct val="79687"/>
              <a:buFont typeface="Wingdings"/>
              <a:buChar char=""/>
              <a:tabLst>
                <a:tab pos="356235" algn="l"/>
              </a:tabLst>
            </a:pPr>
            <a:r>
              <a:rPr sz="3200" dirty="0">
                <a:latin typeface="Arial"/>
                <a:cs typeface="Arial"/>
              </a:rPr>
              <a:t>Release forms </a:t>
            </a:r>
            <a:r>
              <a:rPr sz="3200" spc="-5" dirty="0">
                <a:latin typeface="Arial"/>
                <a:cs typeface="Arial"/>
              </a:rPr>
              <a:t>need </a:t>
            </a:r>
            <a:r>
              <a:rPr sz="3200" dirty="0">
                <a:latin typeface="Arial"/>
                <a:cs typeface="Arial"/>
              </a:rPr>
              <a:t>to worded</a:t>
            </a:r>
            <a:r>
              <a:rPr sz="3200" spc="-170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simply,  </a:t>
            </a:r>
            <a:r>
              <a:rPr sz="3200" spc="-5" dirty="0">
                <a:latin typeface="Arial"/>
                <a:cs typeface="Arial"/>
              </a:rPr>
              <a:t>without</a:t>
            </a:r>
            <a:r>
              <a:rPr sz="3200" spc="-30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confusion</a:t>
            </a:r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E865D51D-1233-9343-AF07-67E4E2147833}"/>
              </a:ext>
            </a:extLst>
          </p:cNvPr>
          <p:cNvSpPr txBox="1">
            <a:spLocks noGrp="1"/>
          </p:cNvSpPr>
          <p:nvPr>
            <p:ph type="ftr" sz="quarter" idx="12"/>
          </p:nvPr>
        </p:nvSpPr>
        <p:spPr>
          <a:xfrm>
            <a:off x="688340" y="6378784"/>
            <a:ext cx="6390886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5" dirty="0"/>
              <a:t>© Kristian Secor 201</a:t>
            </a:r>
            <a:r>
              <a:rPr lang="en-US" spc="-5" dirty="0"/>
              <a:t>8</a:t>
            </a:r>
            <a:r>
              <a:rPr spc="-5" dirty="0"/>
              <a:t> UC San Diego Extension Online Learning Course: User Experience Design</a:t>
            </a:r>
            <a:r>
              <a:rPr spc="15" dirty="0"/>
              <a:t> </a:t>
            </a:r>
            <a:r>
              <a:rPr spc="-5" dirty="0"/>
              <a:t>I</a:t>
            </a:r>
          </a:p>
        </p:txBody>
      </p:sp>
      <p:pic>
        <p:nvPicPr>
          <p:cNvPr id="7" name="a24x3.mp3">
            <a:hlinkClick r:id="" action="ppaction://media"/>
            <a:extLst>
              <a:ext uri="{FF2B5EF4-FFF2-40B4-BE49-F238E27FC236}">
                <a16:creationId xmlns:a16="http://schemas.microsoft.com/office/drawing/2014/main" id="{BE7FE7C6-D698-D04F-8928-1F27F6923A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03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4116" y="337769"/>
            <a:ext cx="6126684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How </a:t>
            </a:r>
            <a:r>
              <a:rPr spc="-10" dirty="0"/>
              <a:t>to</a:t>
            </a:r>
            <a:r>
              <a:rPr spc="-100" dirty="0"/>
              <a:t> </a:t>
            </a:r>
            <a:r>
              <a:rPr dirty="0"/>
              <a:t>Begin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11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4</a:t>
            </a:fld>
            <a:endParaRPr spc="-5" dirty="0"/>
          </a:p>
        </p:txBody>
      </p:sp>
      <p:sp>
        <p:nvSpPr>
          <p:cNvPr id="3" name="object 3"/>
          <p:cNvSpPr txBox="1"/>
          <p:nvPr/>
        </p:nvSpPr>
        <p:spPr>
          <a:xfrm>
            <a:off x="688340" y="1621358"/>
            <a:ext cx="7496809" cy="324612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marR="5080" indent="-342900">
              <a:lnSpc>
                <a:spcPct val="100000"/>
              </a:lnSpc>
              <a:spcBef>
                <a:spcPts val="105"/>
              </a:spcBef>
              <a:buClr>
                <a:srgbClr val="FFC000"/>
              </a:buClr>
              <a:buSzPct val="79687"/>
              <a:buFont typeface="Wingdings"/>
              <a:buChar char=""/>
              <a:tabLst>
                <a:tab pos="356235" algn="l"/>
              </a:tabLst>
            </a:pPr>
            <a:r>
              <a:rPr sz="3200" dirty="0">
                <a:latin typeface="Arial"/>
                <a:cs typeface="Arial"/>
              </a:rPr>
              <a:t>Before </a:t>
            </a:r>
            <a:r>
              <a:rPr sz="3200" spc="-5" dirty="0">
                <a:latin typeface="Arial"/>
                <a:cs typeface="Arial"/>
              </a:rPr>
              <a:t>testing, get the </a:t>
            </a:r>
            <a:r>
              <a:rPr sz="3200" dirty="0">
                <a:latin typeface="Arial"/>
                <a:cs typeface="Arial"/>
              </a:rPr>
              <a:t>user </a:t>
            </a:r>
            <a:r>
              <a:rPr sz="3200" spc="-5" dirty="0">
                <a:latin typeface="Arial"/>
                <a:cs typeface="Arial"/>
              </a:rPr>
              <a:t>familiar</a:t>
            </a:r>
            <a:r>
              <a:rPr sz="3200" spc="-80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with  the</a:t>
            </a:r>
            <a:r>
              <a:rPr sz="3200" spc="-35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environment.</a:t>
            </a:r>
            <a:endParaRPr sz="3200" dirty="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770"/>
              </a:spcBef>
              <a:buClr>
                <a:srgbClr val="FFC000"/>
              </a:buClr>
              <a:buSzPct val="79687"/>
              <a:buFont typeface="Wingdings"/>
              <a:buChar char=""/>
              <a:tabLst>
                <a:tab pos="356235" algn="l"/>
              </a:tabLst>
            </a:pPr>
            <a:r>
              <a:rPr sz="3200" dirty="0">
                <a:latin typeface="Arial"/>
                <a:cs typeface="Arial"/>
              </a:rPr>
              <a:t>Get </a:t>
            </a:r>
            <a:r>
              <a:rPr sz="3200" spc="-5" dirty="0">
                <a:latin typeface="Arial"/>
                <a:cs typeface="Arial"/>
              </a:rPr>
              <a:t>initial feedback </a:t>
            </a:r>
            <a:r>
              <a:rPr sz="3200" dirty="0">
                <a:latin typeface="Arial"/>
                <a:cs typeface="Arial"/>
              </a:rPr>
              <a:t>before</a:t>
            </a:r>
            <a:r>
              <a:rPr sz="3200" spc="-60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interaction</a:t>
            </a:r>
            <a:endParaRPr sz="3200" dirty="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770"/>
              </a:spcBef>
              <a:buClr>
                <a:srgbClr val="FFC000"/>
              </a:buClr>
              <a:buSzPct val="79687"/>
              <a:buFont typeface="Wingdings"/>
              <a:buChar char=""/>
              <a:tabLst>
                <a:tab pos="356235" algn="l"/>
              </a:tabLst>
            </a:pPr>
            <a:r>
              <a:rPr sz="3200" dirty="0">
                <a:latin typeface="Arial"/>
                <a:cs typeface="Arial"/>
              </a:rPr>
              <a:t>Note the users terms </a:t>
            </a:r>
            <a:r>
              <a:rPr sz="3200" spc="-5" dirty="0">
                <a:latin typeface="Arial"/>
                <a:cs typeface="Arial"/>
              </a:rPr>
              <a:t>and</a:t>
            </a:r>
            <a:r>
              <a:rPr sz="3200" spc="-114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phraseology</a:t>
            </a:r>
            <a:endParaRPr sz="3200" dirty="0">
              <a:latin typeface="Arial"/>
              <a:cs typeface="Arial"/>
            </a:endParaRPr>
          </a:p>
          <a:p>
            <a:pPr marL="355600" marR="73025" indent="-342900">
              <a:lnSpc>
                <a:spcPct val="100000"/>
              </a:lnSpc>
              <a:spcBef>
                <a:spcPts val="765"/>
              </a:spcBef>
              <a:buClr>
                <a:srgbClr val="FFC000"/>
              </a:buClr>
              <a:buSzPct val="79687"/>
              <a:buFont typeface="Wingdings"/>
              <a:buChar char=""/>
              <a:tabLst>
                <a:tab pos="356235" algn="l"/>
              </a:tabLst>
            </a:pPr>
            <a:r>
              <a:rPr sz="3200" dirty="0">
                <a:latin typeface="Arial"/>
                <a:cs typeface="Arial"/>
              </a:rPr>
              <a:t>Make sure </a:t>
            </a:r>
            <a:r>
              <a:rPr sz="3200" spc="-5" dirty="0">
                <a:latin typeface="Arial"/>
                <a:cs typeface="Arial"/>
              </a:rPr>
              <a:t>they know they are not</a:t>
            </a:r>
            <a:r>
              <a:rPr sz="3200" spc="-80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what  </a:t>
            </a:r>
            <a:r>
              <a:rPr sz="3200" dirty="0">
                <a:latin typeface="Arial"/>
                <a:cs typeface="Arial"/>
              </a:rPr>
              <a:t>is </a:t>
            </a:r>
            <a:r>
              <a:rPr sz="3200" spc="-5" dirty="0">
                <a:latin typeface="Arial"/>
                <a:cs typeface="Arial"/>
              </a:rPr>
              <a:t>being</a:t>
            </a:r>
            <a:r>
              <a:rPr sz="3200" spc="-30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tested.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F79DD424-7BCB-A648-B3A5-D8E11DBDB56C}"/>
              </a:ext>
            </a:extLst>
          </p:cNvPr>
          <p:cNvSpPr txBox="1">
            <a:spLocks noGrp="1"/>
          </p:cNvSpPr>
          <p:nvPr>
            <p:ph type="ftr" sz="quarter" idx="12"/>
          </p:nvPr>
        </p:nvSpPr>
        <p:spPr>
          <a:xfrm>
            <a:off x="688340" y="6378784"/>
            <a:ext cx="6390886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5" dirty="0"/>
              <a:t>© Kristian Secor 201</a:t>
            </a:r>
            <a:r>
              <a:rPr lang="en-US" spc="-5" dirty="0"/>
              <a:t>8</a:t>
            </a:r>
            <a:r>
              <a:rPr spc="-5" dirty="0"/>
              <a:t> UC San Diego Extension Online Learning Course: User Experience Design</a:t>
            </a:r>
            <a:r>
              <a:rPr spc="15" dirty="0"/>
              <a:t> </a:t>
            </a:r>
            <a:r>
              <a:rPr spc="-5" dirty="0"/>
              <a:t>I</a:t>
            </a:r>
          </a:p>
        </p:txBody>
      </p:sp>
      <p:pic>
        <p:nvPicPr>
          <p:cNvPr id="7" name="a24x4.mp3">
            <a:hlinkClick r:id="" action="ppaction://media"/>
            <a:extLst>
              <a:ext uri="{FF2B5EF4-FFF2-40B4-BE49-F238E27FC236}">
                <a16:creationId xmlns:a16="http://schemas.microsoft.com/office/drawing/2014/main" id="{6EEF9223-07FB-E54F-B6CE-4617896633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97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4116" y="337769"/>
            <a:ext cx="6660084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Choosing</a:t>
            </a:r>
            <a:r>
              <a:rPr spc="-100" dirty="0"/>
              <a:t> </a:t>
            </a:r>
            <a:r>
              <a:rPr dirty="0"/>
              <a:t>Tasks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11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5</a:t>
            </a:fld>
            <a:endParaRPr spc="-5" dirty="0"/>
          </a:p>
        </p:txBody>
      </p:sp>
      <p:sp>
        <p:nvSpPr>
          <p:cNvPr id="3" name="object 3"/>
          <p:cNvSpPr txBox="1"/>
          <p:nvPr/>
        </p:nvSpPr>
        <p:spPr>
          <a:xfrm>
            <a:off x="688340" y="1524420"/>
            <a:ext cx="7675880" cy="4318635"/>
          </a:xfrm>
          <a:prstGeom prst="rect">
            <a:avLst/>
          </a:prstGeom>
        </p:spPr>
        <p:txBody>
          <a:bodyPr vert="horz" wrap="square" lIns="0" tIns="11049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870"/>
              </a:spcBef>
              <a:buClr>
                <a:srgbClr val="FFC000"/>
              </a:buClr>
              <a:buSzPct val="79687"/>
              <a:buFont typeface="Wingdings"/>
              <a:buChar char=""/>
              <a:tabLst>
                <a:tab pos="356235" algn="l"/>
              </a:tabLst>
            </a:pPr>
            <a:r>
              <a:rPr sz="3200" dirty="0">
                <a:latin typeface="Arial"/>
                <a:cs typeface="Arial"/>
              </a:rPr>
              <a:t>Choose Critical Tasks to</a:t>
            </a:r>
            <a:r>
              <a:rPr sz="3200" spc="-114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perform</a:t>
            </a:r>
            <a:endParaRPr sz="3200" dirty="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765"/>
              </a:spcBef>
              <a:buClr>
                <a:srgbClr val="FFC000"/>
              </a:buClr>
              <a:buSzPct val="79687"/>
              <a:buFont typeface="Wingdings"/>
              <a:buChar char=""/>
              <a:tabLst>
                <a:tab pos="356235" algn="l"/>
              </a:tabLst>
            </a:pPr>
            <a:r>
              <a:rPr sz="3200" dirty="0">
                <a:latin typeface="Arial"/>
                <a:cs typeface="Arial"/>
              </a:rPr>
              <a:t>Check your </a:t>
            </a:r>
            <a:r>
              <a:rPr sz="3200" spc="-5" dirty="0">
                <a:latin typeface="Arial"/>
                <a:cs typeface="Arial"/>
              </a:rPr>
              <a:t>ego </a:t>
            </a:r>
            <a:r>
              <a:rPr sz="3200" spc="-10" dirty="0">
                <a:latin typeface="Arial"/>
                <a:cs typeface="Arial"/>
              </a:rPr>
              <a:t>at </a:t>
            </a:r>
            <a:r>
              <a:rPr sz="3200" dirty="0">
                <a:latin typeface="Arial"/>
                <a:cs typeface="Arial"/>
              </a:rPr>
              <a:t>the</a:t>
            </a:r>
            <a:r>
              <a:rPr sz="3200" spc="-80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door</a:t>
            </a:r>
            <a:endParaRPr sz="3200" dirty="0">
              <a:latin typeface="Arial"/>
              <a:cs typeface="Arial"/>
            </a:endParaRPr>
          </a:p>
          <a:p>
            <a:pPr marL="355600" marR="5080" indent="-342900">
              <a:lnSpc>
                <a:spcPct val="100000"/>
              </a:lnSpc>
              <a:spcBef>
                <a:spcPts val="770"/>
              </a:spcBef>
              <a:buClr>
                <a:srgbClr val="FFC000"/>
              </a:buClr>
              <a:buSzPct val="79687"/>
              <a:buFont typeface="Wingdings"/>
              <a:buChar char=""/>
              <a:tabLst>
                <a:tab pos="356235" algn="l"/>
              </a:tabLst>
            </a:pPr>
            <a:r>
              <a:rPr sz="3200" dirty="0">
                <a:latin typeface="Arial"/>
                <a:cs typeface="Arial"/>
              </a:rPr>
              <a:t>Ask the user to suggest tasks to test as  </a:t>
            </a:r>
            <a:r>
              <a:rPr sz="3200" spc="-5" dirty="0">
                <a:latin typeface="Arial"/>
                <a:cs typeface="Arial"/>
              </a:rPr>
              <a:t>this will add importance </a:t>
            </a:r>
            <a:r>
              <a:rPr sz="3200" dirty="0">
                <a:latin typeface="Arial"/>
                <a:cs typeface="Arial"/>
              </a:rPr>
              <a:t>to the user </a:t>
            </a:r>
            <a:r>
              <a:rPr sz="3200" spc="-5" dirty="0">
                <a:latin typeface="Arial"/>
                <a:cs typeface="Arial"/>
              </a:rPr>
              <a:t>and  might </a:t>
            </a:r>
            <a:r>
              <a:rPr sz="3200" dirty="0">
                <a:latin typeface="Arial"/>
                <a:cs typeface="Arial"/>
              </a:rPr>
              <a:t>change your </a:t>
            </a:r>
            <a:r>
              <a:rPr sz="3200" spc="-5" dirty="0">
                <a:latin typeface="Arial"/>
                <a:cs typeface="Arial"/>
              </a:rPr>
              <a:t>perception </a:t>
            </a:r>
            <a:r>
              <a:rPr sz="3200" dirty="0">
                <a:latin typeface="Arial"/>
                <a:cs typeface="Arial"/>
              </a:rPr>
              <a:t>as to</a:t>
            </a:r>
            <a:r>
              <a:rPr sz="3200" spc="-135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what  </a:t>
            </a:r>
            <a:r>
              <a:rPr sz="3200" spc="-5" dirty="0">
                <a:latin typeface="Arial"/>
                <a:cs typeface="Arial"/>
              </a:rPr>
              <a:t>about the </a:t>
            </a:r>
            <a:r>
              <a:rPr sz="3200" dirty="0">
                <a:latin typeface="Arial"/>
                <a:cs typeface="Arial"/>
              </a:rPr>
              <a:t>site or software </a:t>
            </a:r>
            <a:r>
              <a:rPr sz="3200" spc="-5" dirty="0">
                <a:latin typeface="Arial"/>
                <a:cs typeface="Arial"/>
              </a:rPr>
              <a:t>the </a:t>
            </a:r>
            <a:r>
              <a:rPr sz="3200" dirty="0">
                <a:latin typeface="Arial"/>
                <a:cs typeface="Arial"/>
              </a:rPr>
              <a:t>layman  sees as</a:t>
            </a:r>
            <a:r>
              <a:rPr sz="3200" spc="-45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important.</a:t>
            </a:r>
            <a:endParaRPr sz="3200" dirty="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775"/>
              </a:spcBef>
              <a:buClr>
                <a:srgbClr val="FFC000"/>
              </a:buClr>
              <a:buSzPct val="79687"/>
              <a:buFont typeface="Wingdings"/>
              <a:buChar char=""/>
              <a:tabLst>
                <a:tab pos="356235" algn="l"/>
              </a:tabLst>
            </a:pPr>
            <a:r>
              <a:rPr sz="3200" dirty="0">
                <a:latin typeface="Arial"/>
                <a:cs typeface="Arial"/>
              </a:rPr>
              <a:t>Has it </a:t>
            </a:r>
            <a:r>
              <a:rPr sz="3200" spc="-5" dirty="0">
                <a:latin typeface="Arial"/>
                <a:cs typeface="Arial"/>
              </a:rPr>
              <a:t>changed </a:t>
            </a:r>
            <a:r>
              <a:rPr sz="3200" dirty="0">
                <a:latin typeface="Arial"/>
                <a:cs typeface="Arial"/>
              </a:rPr>
              <a:t>your</a:t>
            </a:r>
            <a:r>
              <a:rPr sz="3200" spc="-70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priorities?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A042FB56-C3AD-824C-BB28-B689B5C71B23}"/>
              </a:ext>
            </a:extLst>
          </p:cNvPr>
          <p:cNvSpPr txBox="1">
            <a:spLocks noGrp="1"/>
          </p:cNvSpPr>
          <p:nvPr>
            <p:ph type="ftr" sz="quarter" idx="12"/>
          </p:nvPr>
        </p:nvSpPr>
        <p:spPr>
          <a:xfrm>
            <a:off x="688340" y="6378784"/>
            <a:ext cx="6390886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5" dirty="0"/>
              <a:t>© Kristian Secor 201</a:t>
            </a:r>
            <a:r>
              <a:rPr lang="en-US" spc="-5" dirty="0"/>
              <a:t>8</a:t>
            </a:r>
            <a:r>
              <a:rPr spc="-5" dirty="0"/>
              <a:t> UC San Diego Extension Online Learning Course: User Experience Design</a:t>
            </a:r>
            <a:r>
              <a:rPr spc="15" dirty="0"/>
              <a:t> </a:t>
            </a:r>
            <a:r>
              <a:rPr spc="-5" dirty="0"/>
              <a:t>I</a:t>
            </a:r>
          </a:p>
        </p:txBody>
      </p:sp>
      <p:pic>
        <p:nvPicPr>
          <p:cNvPr id="7" name="a24x5.mp3">
            <a:hlinkClick r:id="" action="ppaction://media"/>
            <a:extLst>
              <a:ext uri="{FF2B5EF4-FFF2-40B4-BE49-F238E27FC236}">
                <a16:creationId xmlns:a16="http://schemas.microsoft.com/office/drawing/2014/main" id="{C85D2EAF-A235-3E40-941E-3916C6BF05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92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4116" y="337769"/>
            <a:ext cx="4983684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Wording</a:t>
            </a:r>
            <a:r>
              <a:rPr spc="-100" dirty="0"/>
              <a:t> </a:t>
            </a:r>
            <a:r>
              <a:rPr dirty="0"/>
              <a:t>Tasks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11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6</a:t>
            </a:fld>
            <a:endParaRPr spc="-5" dirty="0"/>
          </a:p>
        </p:txBody>
      </p:sp>
      <p:sp>
        <p:nvSpPr>
          <p:cNvPr id="3" name="object 3"/>
          <p:cNvSpPr txBox="1"/>
          <p:nvPr/>
        </p:nvSpPr>
        <p:spPr>
          <a:xfrm>
            <a:off x="688340" y="1524420"/>
            <a:ext cx="7585709" cy="4318000"/>
          </a:xfrm>
          <a:prstGeom prst="rect">
            <a:avLst/>
          </a:prstGeom>
        </p:spPr>
        <p:txBody>
          <a:bodyPr vert="horz" wrap="square" lIns="0" tIns="11049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870"/>
              </a:spcBef>
              <a:buClr>
                <a:srgbClr val="FFC000"/>
              </a:buClr>
              <a:buSzPct val="79687"/>
              <a:buFont typeface="Wingdings"/>
              <a:buChar char=""/>
              <a:tabLst>
                <a:tab pos="356235" algn="l"/>
              </a:tabLst>
            </a:pPr>
            <a:r>
              <a:rPr sz="3200" dirty="0">
                <a:latin typeface="Arial"/>
                <a:cs typeface="Arial"/>
              </a:rPr>
              <a:t>Use scenarios </a:t>
            </a:r>
            <a:r>
              <a:rPr sz="3200" spc="-5" dirty="0">
                <a:latin typeface="Arial"/>
                <a:cs typeface="Arial"/>
              </a:rPr>
              <a:t>instead </a:t>
            </a:r>
            <a:r>
              <a:rPr sz="3200" dirty="0">
                <a:latin typeface="Arial"/>
                <a:cs typeface="Arial"/>
              </a:rPr>
              <a:t>of</a:t>
            </a:r>
            <a:r>
              <a:rPr sz="3200" spc="-80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directions</a:t>
            </a:r>
            <a:endParaRPr sz="3200" dirty="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765"/>
              </a:spcBef>
              <a:buClr>
                <a:srgbClr val="FFC000"/>
              </a:buClr>
              <a:buSzPct val="79687"/>
              <a:buFont typeface="Wingdings"/>
              <a:buChar char=""/>
              <a:tabLst>
                <a:tab pos="356235" algn="l"/>
              </a:tabLst>
            </a:pPr>
            <a:r>
              <a:rPr sz="3200" dirty="0">
                <a:latin typeface="Arial"/>
                <a:cs typeface="Arial"/>
              </a:rPr>
              <a:t>This will add a </a:t>
            </a:r>
            <a:r>
              <a:rPr sz="3200" spc="-5" dirty="0">
                <a:latin typeface="Arial"/>
                <a:cs typeface="Arial"/>
              </a:rPr>
              <a:t>real life</a:t>
            </a:r>
            <a:r>
              <a:rPr sz="3200" spc="-80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aspect</a:t>
            </a:r>
          </a:p>
          <a:p>
            <a:pPr marL="355600" marR="97155" indent="-342900">
              <a:lnSpc>
                <a:spcPct val="100000"/>
              </a:lnSpc>
              <a:spcBef>
                <a:spcPts val="770"/>
              </a:spcBef>
              <a:buClr>
                <a:srgbClr val="FFC000"/>
              </a:buClr>
              <a:buSzPct val="79687"/>
              <a:buFont typeface="Wingdings"/>
              <a:buChar char=""/>
              <a:tabLst>
                <a:tab pos="356235" algn="l"/>
              </a:tabLst>
            </a:pPr>
            <a:r>
              <a:rPr sz="3200" dirty="0">
                <a:latin typeface="Arial"/>
                <a:cs typeface="Arial"/>
              </a:rPr>
              <a:t>For </a:t>
            </a:r>
            <a:r>
              <a:rPr sz="3200" spc="-5" dirty="0">
                <a:latin typeface="Arial"/>
                <a:cs typeface="Arial"/>
              </a:rPr>
              <a:t>example, “find </a:t>
            </a:r>
            <a:r>
              <a:rPr sz="3200" dirty="0">
                <a:latin typeface="Arial"/>
                <a:cs typeface="Arial"/>
              </a:rPr>
              <a:t>a </a:t>
            </a:r>
            <a:r>
              <a:rPr sz="3200" spc="-5" dirty="0">
                <a:latin typeface="Arial"/>
                <a:cs typeface="Arial"/>
              </a:rPr>
              <a:t>telephone</a:t>
            </a:r>
            <a:r>
              <a:rPr sz="3200" spc="-140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number”  is </a:t>
            </a:r>
            <a:r>
              <a:rPr sz="3200" dirty="0">
                <a:latin typeface="Arial"/>
                <a:cs typeface="Arial"/>
              </a:rPr>
              <a:t>more </a:t>
            </a:r>
            <a:r>
              <a:rPr sz="3200" spc="-5" dirty="0">
                <a:latin typeface="Arial"/>
                <a:cs typeface="Arial"/>
              </a:rPr>
              <a:t>natural than “find the contact  </a:t>
            </a:r>
            <a:r>
              <a:rPr sz="3200" spc="-10" dirty="0">
                <a:latin typeface="Arial"/>
                <a:cs typeface="Arial"/>
              </a:rPr>
              <a:t>page”</a:t>
            </a:r>
            <a:endParaRPr sz="3200" dirty="0">
              <a:latin typeface="Arial"/>
              <a:cs typeface="Arial"/>
            </a:endParaRPr>
          </a:p>
          <a:p>
            <a:pPr marL="355600" marR="5080" indent="-342900">
              <a:lnSpc>
                <a:spcPct val="100000"/>
              </a:lnSpc>
              <a:spcBef>
                <a:spcPts val="770"/>
              </a:spcBef>
              <a:buClr>
                <a:srgbClr val="FFC000"/>
              </a:buClr>
              <a:buSzPct val="79687"/>
              <a:buFont typeface="Wingdings"/>
              <a:buChar char=""/>
              <a:tabLst>
                <a:tab pos="356235" algn="l"/>
              </a:tabLst>
            </a:pPr>
            <a:r>
              <a:rPr sz="3200" dirty="0">
                <a:latin typeface="Arial"/>
                <a:cs typeface="Arial"/>
              </a:rPr>
              <a:t>Use “purchase a </a:t>
            </a:r>
            <a:r>
              <a:rPr sz="3200" spc="-5" dirty="0">
                <a:latin typeface="Arial"/>
                <a:cs typeface="Arial"/>
              </a:rPr>
              <a:t>large </a:t>
            </a:r>
            <a:r>
              <a:rPr sz="3200" spc="-10" dirty="0">
                <a:latin typeface="Arial"/>
                <a:cs typeface="Arial"/>
              </a:rPr>
              <a:t>blue </a:t>
            </a:r>
            <a:r>
              <a:rPr sz="3200" dirty="0">
                <a:latin typeface="Arial"/>
                <a:cs typeface="Arial"/>
              </a:rPr>
              <a:t>collared  shirt” </a:t>
            </a:r>
            <a:r>
              <a:rPr sz="3200" spc="-5" dirty="0">
                <a:latin typeface="Arial"/>
                <a:cs typeface="Arial"/>
              </a:rPr>
              <a:t>instead of “use </a:t>
            </a:r>
            <a:r>
              <a:rPr sz="3200" dirty="0">
                <a:latin typeface="Arial"/>
                <a:cs typeface="Arial"/>
              </a:rPr>
              <a:t>the search</a:t>
            </a:r>
            <a:r>
              <a:rPr sz="3200" spc="-145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function  </a:t>
            </a:r>
            <a:r>
              <a:rPr sz="3200" dirty="0">
                <a:latin typeface="Arial"/>
                <a:cs typeface="Arial"/>
              </a:rPr>
              <a:t>to </a:t>
            </a:r>
            <a:r>
              <a:rPr sz="3200" spc="-5" dirty="0">
                <a:latin typeface="Arial"/>
                <a:cs typeface="Arial"/>
              </a:rPr>
              <a:t>buy </a:t>
            </a:r>
            <a:r>
              <a:rPr sz="3200" dirty="0">
                <a:latin typeface="Arial"/>
                <a:cs typeface="Arial"/>
              </a:rPr>
              <a:t>a</a:t>
            </a:r>
            <a:r>
              <a:rPr sz="3200" spc="-45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shirt”</a:t>
            </a:r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56DE6929-3E05-2E47-A540-90A241D8109A}"/>
              </a:ext>
            </a:extLst>
          </p:cNvPr>
          <p:cNvSpPr txBox="1">
            <a:spLocks noGrp="1"/>
          </p:cNvSpPr>
          <p:nvPr>
            <p:ph type="ftr" sz="quarter" idx="12"/>
          </p:nvPr>
        </p:nvSpPr>
        <p:spPr>
          <a:xfrm>
            <a:off x="688340" y="6378784"/>
            <a:ext cx="6390886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5" dirty="0"/>
              <a:t>© Kristian Secor 201</a:t>
            </a:r>
            <a:r>
              <a:rPr lang="en-US" spc="-5" dirty="0"/>
              <a:t>8</a:t>
            </a:r>
            <a:r>
              <a:rPr spc="-5" dirty="0"/>
              <a:t> UC San Diego Extension Online Learning Course: User Experience Design</a:t>
            </a:r>
            <a:r>
              <a:rPr spc="15" dirty="0"/>
              <a:t> </a:t>
            </a:r>
            <a:r>
              <a:rPr spc="-5" dirty="0"/>
              <a:t>I</a:t>
            </a:r>
          </a:p>
        </p:txBody>
      </p:sp>
      <p:pic>
        <p:nvPicPr>
          <p:cNvPr id="7" name="a24x6.mp3">
            <a:hlinkClick r:id="" action="ppaction://media"/>
            <a:extLst>
              <a:ext uri="{FF2B5EF4-FFF2-40B4-BE49-F238E27FC236}">
                <a16:creationId xmlns:a16="http://schemas.microsoft.com/office/drawing/2014/main" id="{90CFCC5B-2A0A-8447-8845-DABB7B72F4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81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4116" y="337769"/>
            <a:ext cx="6660084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One task at a</a:t>
            </a:r>
            <a:r>
              <a:rPr spc="-135" dirty="0"/>
              <a:t> </a:t>
            </a:r>
            <a:r>
              <a:rPr dirty="0"/>
              <a:t>time.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11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7</a:t>
            </a:fld>
            <a:endParaRPr spc="-5" dirty="0"/>
          </a:p>
        </p:txBody>
      </p:sp>
      <p:sp>
        <p:nvSpPr>
          <p:cNvPr id="3" name="object 3"/>
          <p:cNvSpPr txBox="1"/>
          <p:nvPr/>
        </p:nvSpPr>
        <p:spPr>
          <a:xfrm>
            <a:off x="688340" y="1621358"/>
            <a:ext cx="7696834" cy="40265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marR="271780" indent="-342900">
              <a:lnSpc>
                <a:spcPct val="100000"/>
              </a:lnSpc>
              <a:spcBef>
                <a:spcPts val="105"/>
              </a:spcBef>
              <a:buClr>
                <a:srgbClr val="FFC000"/>
              </a:buClr>
              <a:buSzPct val="79687"/>
              <a:buFont typeface="Wingdings"/>
              <a:buChar char=""/>
              <a:tabLst>
                <a:tab pos="356235" algn="l"/>
              </a:tabLst>
            </a:pPr>
            <a:r>
              <a:rPr sz="3200" dirty="0">
                <a:latin typeface="Arial"/>
                <a:cs typeface="Arial"/>
              </a:rPr>
              <a:t>Too </a:t>
            </a:r>
            <a:r>
              <a:rPr sz="3200" spc="-5" dirty="0">
                <a:latin typeface="Arial"/>
                <a:cs typeface="Arial"/>
              </a:rPr>
              <a:t>many </a:t>
            </a:r>
            <a:r>
              <a:rPr sz="3200" dirty="0">
                <a:latin typeface="Arial"/>
                <a:cs typeface="Arial"/>
              </a:rPr>
              <a:t>complicated tasks can  </a:t>
            </a:r>
            <a:r>
              <a:rPr sz="3200" spc="-5" dirty="0">
                <a:latin typeface="Arial"/>
                <a:cs typeface="Arial"/>
              </a:rPr>
              <a:t>intimidate and alter how </a:t>
            </a:r>
            <a:r>
              <a:rPr sz="3200" dirty="0">
                <a:latin typeface="Arial"/>
                <a:cs typeface="Arial"/>
              </a:rPr>
              <a:t>a </a:t>
            </a:r>
            <a:r>
              <a:rPr sz="3200" spc="-5" dirty="0">
                <a:latin typeface="Arial"/>
                <a:cs typeface="Arial"/>
              </a:rPr>
              <a:t>user  approaches </a:t>
            </a:r>
            <a:r>
              <a:rPr sz="3200" dirty="0">
                <a:latin typeface="Arial"/>
                <a:cs typeface="Arial"/>
              </a:rPr>
              <a:t>tasks. Given two tasks,</a:t>
            </a:r>
            <a:r>
              <a:rPr sz="3200" spc="-140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the  user </a:t>
            </a:r>
            <a:r>
              <a:rPr sz="3200" spc="-5" dirty="0">
                <a:latin typeface="Arial"/>
                <a:cs typeface="Arial"/>
              </a:rPr>
              <a:t>may </a:t>
            </a:r>
            <a:r>
              <a:rPr sz="3200" dirty="0">
                <a:latin typeface="Arial"/>
                <a:cs typeface="Arial"/>
              </a:rPr>
              <a:t>rush </a:t>
            </a:r>
            <a:r>
              <a:rPr sz="3200" spc="-5" dirty="0">
                <a:latin typeface="Arial"/>
                <a:cs typeface="Arial"/>
              </a:rPr>
              <a:t>through the </a:t>
            </a:r>
            <a:r>
              <a:rPr sz="3200" dirty="0">
                <a:latin typeface="Arial"/>
                <a:cs typeface="Arial"/>
              </a:rPr>
              <a:t>first,  corrupting </a:t>
            </a:r>
            <a:r>
              <a:rPr sz="3200" spc="-5" dirty="0">
                <a:latin typeface="Arial"/>
                <a:cs typeface="Arial"/>
              </a:rPr>
              <a:t>our</a:t>
            </a:r>
            <a:r>
              <a:rPr sz="3200" spc="-55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data.</a:t>
            </a:r>
            <a:endParaRPr sz="3200" dirty="0">
              <a:latin typeface="Arial"/>
              <a:cs typeface="Arial"/>
            </a:endParaRPr>
          </a:p>
          <a:p>
            <a:pPr marL="355600" marR="5080" indent="-342900">
              <a:lnSpc>
                <a:spcPct val="100000"/>
              </a:lnSpc>
              <a:spcBef>
                <a:spcPts val="775"/>
              </a:spcBef>
              <a:buClr>
                <a:srgbClr val="FFC000"/>
              </a:buClr>
              <a:buSzPct val="79687"/>
              <a:buFont typeface="Wingdings"/>
              <a:buChar char=""/>
              <a:tabLst>
                <a:tab pos="356235" algn="l"/>
              </a:tabLst>
            </a:pPr>
            <a:r>
              <a:rPr sz="3200" dirty="0">
                <a:latin typeface="Arial"/>
                <a:cs typeface="Arial"/>
              </a:rPr>
              <a:t>External </a:t>
            </a:r>
            <a:r>
              <a:rPr sz="3200" spc="-5" dirty="0">
                <a:latin typeface="Arial"/>
                <a:cs typeface="Arial"/>
              </a:rPr>
              <a:t>functions, </a:t>
            </a:r>
            <a:r>
              <a:rPr sz="3200" dirty="0">
                <a:latin typeface="Arial"/>
                <a:cs typeface="Arial"/>
              </a:rPr>
              <a:t>like reset passwords  must be </a:t>
            </a:r>
            <a:r>
              <a:rPr sz="3200" spc="-5" dirty="0">
                <a:latin typeface="Arial"/>
                <a:cs typeface="Arial"/>
              </a:rPr>
              <a:t>presented </a:t>
            </a:r>
            <a:r>
              <a:rPr sz="3200" dirty="0">
                <a:latin typeface="Arial"/>
                <a:cs typeface="Arial"/>
              </a:rPr>
              <a:t>to avoid </a:t>
            </a:r>
            <a:r>
              <a:rPr sz="3200" spc="-5" dirty="0">
                <a:latin typeface="Arial"/>
                <a:cs typeface="Arial"/>
              </a:rPr>
              <a:t>delay or</a:t>
            </a:r>
            <a:r>
              <a:rPr sz="3200" spc="-145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mix-  </a:t>
            </a:r>
            <a:r>
              <a:rPr sz="3200" spc="-10" dirty="0">
                <a:latin typeface="Arial"/>
                <a:cs typeface="Arial"/>
              </a:rPr>
              <a:t>ups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02817548-E9FD-8D48-9D1B-8A0F7C499519}"/>
              </a:ext>
            </a:extLst>
          </p:cNvPr>
          <p:cNvSpPr txBox="1">
            <a:spLocks noGrp="1"/>
          </p:cNvSpPr>
          <p:nvPr>
            <p:ph type="ftr" sz="quarter" idx="12"/>
          </p:nvPr>
        </p:nvSpPr>
        <p:spPr>
          <a:xfrm>
            <a:off x="688340" y="6378784"/>
            <a:ext cx="6390886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5" dirty="0"/>
              <a:t>© Kristian Secor 201</a:t>
            </a:r>
            <a:r>
              <a:rPr lang="en-US" spc="-5" dirty="0"/>
              <a:t>8</a:t>
            </a:r>
            <a:r>
              <a:rPr spc="-5" dirty="0"/>
              <a:t> UC San Diego Extension Online Learning Course: User Experience Design</a:t>
            </a:r>
            <a:r>
              <a:rPr spc="15" dirty="0"/>
              <a:t> </a:t>
            </a:r>
            <a:r>
              <a:rPr spc="-5" dirty="0"/>
              <a:t>I</a:t>
            </a:r>
          </a:p>
        </p:txBody>
      </p:sp>
      <p:pic>
        <p:nvPicPr>
          <p:cNvPr id="4" name="a24x7.mp3">
            <a:hlinkClick r:id="" action="ppaction://media"/>
            <a:extLst>
              <a:ext uri="{FF2B5EF4-FFF2-40B4-BE49-F238E27FC236}">
                <a16:creationId xmlns:a16="http://schemas.microsoft.com/office/drawing/2014/main" id="{69F7F643-B5A8-714C-B559-E9C761C690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9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4116" y="337769"/>
            <a:ext cx="8565084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Your Behavior:Keep</a:t>
            </a:r>
            <a:r>
              <a:rPr spc="-114" dirty="0"/>
              <a:t> </a:t>
            </a:r>
            <a:r>
              <a:rPr dirty="0"/>
              <a:t>Quiet!!!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11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8</a:t>
            </a:fld>
            <a:endParaRPr spc="-5" dirty="0"/>
          </a:p>
        </p:txBody>
      </p:sp>
      <p:sp>
        <p:nvSpPr>
          <p:cNvPr id="3" name="object 3"/>
          <p:cNvSpPr txBox="1"/>
          <p:nvPr/>
        </p:nvSpPr>
        <p:spPr>
          <a:xfrm>
            <a:off x="688340" y="1524420"/>
            <a:ext cx="7632065" cy="2269490"/>
          </a:xfrm>
          <a:prstGeom prst="rect">
            <a:avLst/>
          </a:prstGeom>
        </p:spPr>
        <p:txBody>
          <a:bodyPr vert="horz" wrap="square" lIns="0" tIns="11049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870"/>
              </a:spcBef>
              <a:buClr>
                <a:srgbClr val="FFC000"/>
              </a:buClr>
              <a:buSzPct val="79687"/>
              <a:buFont typeface="Wingdings"/>
              <a:buChar char=""/>
              <a:tabLst>
                <a:tab pos="356235" algn="l"/>
              </a:tabLst>
            </a:pPr>
            <a:r>
              <a:rPr sz="3200" spc="-5" dirty="0">
                <a:latin typeface="Arial"/>
                <a:cs typeface="Arial"/>
              </a:rPr>
              <a:t>After </a:t>
            </a:r>
            <a:r>
              <a:rPr sz="3200" dirty="0">
                <a:latin typeface="Arial"/>
                <a:cs typeface="Arial"/>
              </a:rPr>
              <a:t>setting </a:t>
            </a:r>
            <a:r>
              <a:rPr sz="3200" spc="-5" dirty="0">
                <a:latin typeface="Arial"/>
                <a:cs typeface="Arial"/>
              </a:rPr>
              <a:t>up the </a:t>
            </a:r>
            <a:r>
              <a:rPr sz="3200" dirty="0">
                <a:latin typeface="Arial"/>
                <a:cs typeface="Arial"/>
              </a:rPr>
              <a:t>user, </a:t>
            </a:r>
            <a:r>
              <a:rPr sz="3200" spc="-5" dirty="0">
                <a:latin typeface="Arial"/>
                <a:cs typeface="Arial"/>
              </a:rPr>
              <a:t>back</a:t>
            </a:r>
            <a:r>
              <a:rPr sz="3200" spc="-120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away</a:t>
            </a:r>
          </a:p>
          <a:p>
            <a:pPr marL="355600" indent="-342900">
              <a:lnSpc>
                <a:spcPct val="100000"/>
              </a:lnSpc>
              <a:spcBef>
                <a:spcPts val="765"/>
              </a:spcBef>
              <a:buClr>
                <a:srgbClr val="FFC000"/>
              </a:buClr>
              <a:buSzPct val="79687"/>
              <a:buFont typeface="Wingdings"/>
              <a:buChar char=""/>
              <a:tabLst>
                <a:tab pos="356235" algn="l"/>
              </a:tabLst>
            </a:pPr>
            <a:r>
              <a:rPr sz="3200" spc="-5" dirty="0">
                <a:latin typeface="Arial"/>
                <a:cs typeface="Arial"/>
              </a:rPr>
              <a:t>Better </a:t>
            </a:r>
            <a:r>
              <a:rPr sz="3200" dirty="0">
                <a:latin typeface="Arial"/>
                <a:cs typeface="Arial"/>
              </a:rPr>
              <a:t>to be </a:t>
            </a:r>
            <a:r>
              <a:rPr sz="3200" spc="-5" dirty="0">
                <a:latin typeface="Arial"/>
                <a:cs typeface="Arial"/>
              </a:rPr>
              <a:t>silent and out </a:t>
            </a:r>
            <a:r>
              <a:rPr sz="3200" dirty="0">
                <a:latin typeface="Arial"/>
                <a:cs typeface="Arial"/>
              </a:rPr>
              <a:t>of</a:t>
            </a:r>
            <a:r>
              <a:rPr sz="3200" spc="-70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site</a:t>
            </a:r>
          </a:p>
          <a:p>
            <a:pPr marL="355600" marR="5080" indent="-342900">
              <a:lnSpc>
                <a:spcPct val="100000"/>
              </a:lnSpc>
              <a:spcBef>
                <a:spcPts val="770"/>
              </a:spcBef>
              <a:buClr>
                <a:srgbClr val="FFC000"/>
              </a:buClr>
              <a:buSzPct val="79687"/>
              <a:buFont typeface="Wingdings"/>
              <a:buChar char=""/>
              <a:tabLst>
                <a:tab pos="356235" algn="l"/>
              </a:tabLst>
            </a:pPr>
            <a:r>
              <a:rPr sz="3200" dirty="0">
                <a:latin typeface="Arial"/>
                <a:cs typeface="Arial"/>
              </a:rPr>
              <a:t>The same </a:t>
            </a:r>
            <a:r>
              <a:rPr sz="3200" spc="-5" dirty="0">
                <a:latin typeface="Arial"/>
                <a:cs typeface="Arial"/>
              </a:rPr>
              <a:t>goes </a:t>
            </a:r>
            <a:r>
              <a:rPr sz="3200" dirty="0">
                <a:latin typeface="Arial"/>
                <a:cs typeface="Arial"/>
              </a:rPr>
              <a:t>for a </a:t>
            </a:r>
            <a:r>
              <a:rPr sz="3200" spc="-5" dirty="0">
                <a:latin typeface="Arial"/>
                <a:cs typeface="Arial"/>
              </a:rPr>
              <a:t>client </a:t>
            </a:r>
            <a:r>
              <a:rPr sz="3200" dirty="0">
                <a:latin typeface="Arial"/>
                <a:cs typeface="Arial"/>
              </a:rPr>
              <a:t>who </a:t>
            </a:r>
            <a:r>
              <a:rPr sz="3200" spc="-5" dirty="0">
                <a:latin typeface="Arial"/>
                <a:cs typeface="Arial"/>
              </a:rPr>
              <a:t>wants</a:t>
            </a:r>
            <a:r>
              <a:rPr sz="3200" spc="-125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to  watch the</a:t>
            </a:r>
            <a:r>
              <a:rPr sz="3200" spc="-50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testing.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51E9FE71-9663-A143-B256-01C13E297A06}"/>
              </a:ext>
            </a:extLst>
          </p:cNvPr>
          <p:cNvSpPr txBox="1">
            <a:spLocks noGrp="1"/>
          </p:cNvSpPr>
          <p:nvPr>
            <p:ph type="ftr" sz="quarter" idx="12"/>
          </p:nvPr>
        </p:nvSpPr>
        <p:spPr>
          <a:xfrm>
            <a:off x="688340" y="6378784"/>
            <a:ext cx="6390886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5" dirty="0"/>
              <a:t>© Kristian Secor 201</a:t>
            </a:r>
            <a:r>
              <a:rPr lang="en-US" spc="-5" dirty="0"/>
              <a:t>8</a:t>
            </a:r>
            <a:r>
              <a:rPr spc="-5" dirty="0"/>
              <a:t> UC San Diego Extension Online Learning Course: User Experience Design</a:t>
            </a:r>
            <a:r>
              <a:rPr spc="15" dirty="0"/>
              <a:t> </a:t>
            </a:r>
            <a:r>
              <a:rPr spc="-5" dirty="0"/>
              <a:t>I</a:t>
            </a:r>
          </a:p>
        </p:txBody>
      </p:sp>
      <p:pic>
        <p:nvPicPr>
          <p:cNvPr id="4" name="a24x8.mp3">
            <a:hlinkClick r:id="" action="ppaction://media"/>
            <a:extLst>
              <a:ext uri="{FF2B5EF4-FFF2-40B4-BE49-F238E27FC236}">
                <a16:creationId xmlns:a16="http://schemas.microsoft.com/office/drawing/2014/main" id="{E860C1D2-B60C-6C4F-9653-AA1EE331FE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8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4116" y="337769"/>
            <a:ext cx="4069284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Post</a:t>
            </a:r>
            <a:r>
              <a:rPr spc="-110" dirty="0"/>
              <a:t> </a:t>
            </a:r>
            <a:r>
              <a:rPr dirty="0"/>
              <a:t>Test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11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9</a:t>
            </a:fld>
            <a:endParaRPr spc="-5" dirty="0"/>
          </a:p>
        </p:txBody>
      </p:sp>
      <p:sp>
        <p:nvSpPr>
          <p:cNvPr id="3" name="object 3"/>
          <p:cNvSpPr txBox="1"/>
          <p:nvPr/>
        </p:nvSpPr>
        <p:spPr>
          <a:xfrm>
            <a:off x="688340" y="1524420"/>
            <a:ext cx="7700645" cy="1781810"/>
          </a:xfrm>
          <a:prstGeom prst="rect">
            <a:avLst/>
          </a:prstGeom>
        </p:spPr>
        <p:txBody>
          <a:bodyPr vert="horz" wrap="square" lIns="0" tIns="11049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870"/>
              </a:spcBef>
              <a:buClr>
                <a:srgbClr val="FFC000"/>
              </a:buClr>
              <a:buSzPct val="79687"/>
              <a:buFont typeface="Wingdings"/>
              <a:buChar char=""/>
              <a:tabLst>
                <a:tab pos="356235" algn="l"/>
              </a:tabLst>
            </a:pPr>
            <a:r>
              <a:rPr sz="3200" dirty="0">
                <a:latin typeface="Arial"/>
                <a:cs typeface="Arial"/>
              </a:rPr>
              <a:t>Time to </a:t>
            </a:r>
            <a:r>
              <a:rPr sz="3200" spc="-5" dirty="0">
                <a:latin typeface="Arial"/>
                <a:cs typeface="Arial"/>
              </a:rPr>
              <a:t>gather </a:t>
            </a:r>
            <a:r>
              <a:rPr sz="3200" dirty="0">
                <a:latin typeface="Arial"/>
                <a:cs typeface="Arial"/>
              </a:rPr>
              <a:t>as </a:t>
            </a:r>
            <a:r>
              <a:rPr sz="3200" spc="-5" dirty="0">
                <a:latin typeface="Arial"/>
                <a:cs typeface="Arial"/>
              </a:rPr>
              <a:t>much info as</a:t>
            </a:r>
            <a:r>
              <a:rPr sz="3200" spc="-105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possible</a:t>
            </a:r>
          </a:p>
          <a:p>
            <a:pPr marL="355600" indent="-342900">
              <a:lnSpc>
                <a:spcPct val="100000"/>
              </a:lnSpc>
              <a:spcBef>
                <a:spcPts val="765"/>
              </a:spcBef>
              <a:buClr>
                <a:srgbClr val="FFC000"/>
              </a:buClr>
              <a:buSzPct val="79687"/>
              <a:buFont typeface="Wingdings"/>
              <a:buChar char=""/>
              <a:tabLst>
                <a:tab pos="356235" algn="l"/>
              </a:tabLst>
            </a:pPr>
            <a:r>
              <a:rPr sz="3200" dirty="0">
                <a:latin typeface="Arial"/>
                <a:cs typeface="Arial"/>
              </a:rPr>
              <a:t>Ask for </a:t>
            </a:r>
            <a:r>
              <a:rPr sz="3200" spc="-5" dirty="0">
                <a:latin typeface="Arial"/>
                <a:cs typeface="Arial"/>
              </a:rPr>
              <a:t>suggestions, it’s your last</a:t>
            </a:r>
            <a:r>
              <a:rPr sz="3200" spc="-105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chance</a:t>
            </a:r>
          </a:p>
          <a:p>
            <a:pPr marL="355600" indent="-342900">
              <a:lnSpc>
                <a:spcPct val="100000"/>
              </a:lnSpc>
              <a:spcBef>
                <a:spcPts val="770"/>
              </a:spcBef>
              <a:buClr>
                <a:srgbClr val="FFC000"/>
              </a:buClr>
              <a:buSzPct val="79687"/>
              <a:buFont typeface="Wingdings"/>
              <a:buChar char=""/>
              <a:tabLst>
                <a:tab pos="356235" algn="l"/>
              </a:tabLst>
            </a:pPr>
            <a:r>
              <a:rPr sz="3200" dirty="0">
                <a:latin typeface="Arial"/>
                <a:cs typeface="Arial"/>
              </a:rPr>
              <a:t>Ask the user what </a:t>
            </a:r>
            <a:r>
              <a:rPr sz="3200" spc="-5" dirty="0">
                <a:latin typeface="Arial"/>
                <a:cs typeface="Arial"/>
              </a:rPr>
              <a:t>they</a:t>
            </a:r>
            <a:r>
              <a:rPr sz="3200" spc="-90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remember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B43A6101-F30D-124D-B846-F233708C69A0}"/>
              </a:ext>
            </a:extLst>
          </p:cNvPr>
          <p:cNvSpPr txBox="1">
            <a:spLocks noGrp="1"/>
          </p:cNvSpPr>
          <p:nvPr>
            <p:ph type="ftr" sz="quarter" idx="12"/>
          </p:nvPr>
        </p:nvSpPr>
        <p:spPr>
          <a:xfrm>
            <a:off x="688340" y="6378784"/>
            <a:ext cx="6390886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5" dirty="0"/>
              <a:t>© Kristian Secor 201</a:t>
            </a:r>
            <a:r>
              <a:rPr lang="en-US" spc="-5" dirty="0"/>
              <a:t>8</a:t>
            </a:r>
            <a:r>
              <a:rPr spc="-5" dirty="0"/>
              <a:t> UC San Diego Extension Online Learning Course: User Experience Design</a:t>
            </a:r>
            <a:r>
              <a:rPr spc="15" dirty="0"/>
              <a:t> </a:t>
            </a:r>
            <a:r>
              <a:rPr spc="-5" dirty="0"/>
              <a:t>I</a:t>
            </a:r>
          </a:p>
        </p:txBody>
      </p:sp>
      <p:pic>
        <p:nvPicPr>
          <p:cNvPr id="4" name="a24x9.mp3">
            <a:hlinkClick r:id="" action="ppaction://media"/>
            <a:extLst>
              <a:ext uri="{FF2B5EF4-FFF2-40B4-BE49-F238E27FC236}">
                <a16:creationId xmlns:a16="http://schemas.microsoft.com/office/drawing/2014/main" id="{C1CD4D91-6DAC-FB48-A63D-29CE7CA83B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9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ecutive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Breeze">
      <a:maj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</Template>
  <TotalTime>37</TotalTime>
  <Words>679</Words>
  <Application>Microsoft Macintosh PowerPoint</Application>
  <PresentationFormat>On-screen Show (4:3)</PresentationFormat>
  <Paragraphs>74</Paragraphs>
  <Slides>12</Slides>
  <Notes>1</Notes>
  <HiddenSlides>0</HiddenSlides>
  <MMClips>11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Arial</vt:lpstr>
      <vt:lpstr>Calibri</vt:lpstr>
      <vt:lpstr>Courier New</vt:lpstr>
      <vt:lpstr>News Gothic MT</vt:lpstr>
      <vt:lpstr>Roboto</vt:lpstr>
      <vt:lpstr>Roboto Light</vt:lpstr>
      <vt:lpstr>Times New Roman</vt:lpstr>
      <vt:lpstr>Wingdings</vt:lpstr>
      <vt:lpstr>Executive</vt:lpstr>
      <vt:lpstr>Session #9: User  Testing/Critiques</vt:lpstr>
      <vt:lpstr>Choose your subjects</vt:lpstr>
      <vt:lpstr>Before Testing</vt:lpstr>
      <vt:lpstr>How to Begin</vt:lpstr>
      <vt:lpstr>Choosing Tasks</vt:lpstr>
      <vt:lpstr>Wording Tasks</vt:lpstr>
      <vt:lpstr>One task at a time.</vt:lpstr>
      <vt:lpstr>Your Behavior:Keep Quiet!!!</vt:lpstr>
      <vt:lpstr>Post Test</vt:lpstr>
      <vt:lpstr>Some basic closing topics</vt:lpstr>
      <vt:lpstr>Some useful tools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  -  Discovery Toxicology</dc:title>
  <dc:creator>gfurman</dc:creator>
  <cp:lastModifiedBy>Kristian Secor</cp:lastModifiedBy>
  <cp:revision>8</cp:revision>
  <dcterms:created xsi:type="dcterms:W3CDTF">2018-12-02T22:56:00Z</dcterms:created>
  <dcterms:modified xsi:type="dcterms:W3CDTF">2018-12-03T21:48:07Z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2014-12-04T00:00:00Z</vt:filetime>
  </property>
  <property fmtid="{D5CDD505-2E9C-101B-9397-08002B2CF9AE}" pid="3" name="Creator">
    <vt:lpwstr>Microsoft® Office PowerPoint® 2007</vt:lpwstr>
  </property>
  <property fmtid="{D5CDD505-2E9C-101B-9397-08002B2CF9AE}" pid="4" name="LastSaved">
    <vt:filetime>2018-12-02T00:00:00Z</vt:filetime>
  </property>
</Properties>
</file>