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commentAuthors.xml" ContentType="application/vnd.openxmlformats-officedocument.presentationml.commentAuthors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39"/>
  </p:notesMasterIdLst>
  <p:handoutMasterIdLst>
    <p:handoutMasterId r:id="rId40"/>
  </p:handoutMasterIdLst>
  <p:sldIdLst>
    <p:sldId id="256" r:id="rId2"/>
    <p:sldId id="257" r:id="rId3"/>
    <p:sldId id="258" r:id="rId4"/>
    <p:sldId id="310" r:id="rId5"/>
    <p:sldId id="260" r:id="rId6"/>
    <p:sldId id="261" r:id="rId7"/>
    <p:sldId id="267" r:id="rId8"/>
    <p:sldId id="268" r:id="rId9"/>
    <p:sldId id="269" r:id="rId10"/>
    <p:sldId id="305" r:id="rId11"/>
    <p:sldId id="264" r:id="rId12"/>
    <p:sldId id="293" r:id="rId13"/>
    <p:sldId id="313" r:id="rId14"/>
    <p:sldId id="273" r:id="rId15"/>
    <p:sldId id="336" r:id="rId16"/>
    <p:sldId id="337" r:id="rId17"/>
    <p:sldId id="338" r:id="rId18"/>
    <p:sldId id="353" r:id="rId19"/>
    <p:sldId id="278" r:id="rId20"/>
    <p:sldId id="279" r:id="rId21"/>
    <p:sldId id="282" r:id="rId22"/>
    <p:sldId id="339" r:id="rId23"/>
    <p:sldId id="340" r:id="rId24"/>
    <p:sldId id="335" r:id="rId25"/>
    <p:sldId id="288" r:id="rId26"/>
    <p:sldId id="341" r:id="rId27"/>
    <p:sldId id="342" r:id="rId28"/>
    <p:sldId id="343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44" r:id="rId37"/>
    <p:sldId id="345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Dr. Anderson" initials="D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76632" autoAdjust="0"/>
  </p:normalViewPr>
  <p:slideViewPr>
    <p:cSldViewPr snapToGrid="0" snapToObjects="1">
      <p:cViewPr>
        <p:scale>
          <a:sx n="75" d="100"/>
          <a:sy n="75" d="100"/>
        </p:scale>
        <p:origin x="-130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commentAuthors" Target="commentAuthors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611C2-2A89-8D49-8B8C-FC8BBFE7393C}" type="datetime1">
              <a:rPr lang="en-US" smtClean="0"/>
              <a:pPr/>
              <a:t>7/12/14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46BAE-0ABD-634A-B2E8-A5853BDC1D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910981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E5E0D-3C07-D54C-8618-2E994FC4CD50}" type="datetime1">
              <a:rPr lang="en-US" smtClean="0"/>
              <a:pPr/>
              <a:t>7/12/14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FAB87-C9E4-2A42-9996-F8BC8CDDD8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781476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66331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Piaget: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sagreement leads to introspection within the two group members forcing them to re-evaluate their perception of the problem and resulting in an enhanced comprehension and understanding of the problem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will be 12 questions similar to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95779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 before and after the four</a:t>
            </a:r>
            <a:r>
              <a:rPr lang="en-US" baseline="0" dirty="0" smtClean="0"/>
              <a:t> study sessions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</a:p>
          <a:p>
            <a:r>
              <a:rPr lang="en-US" dirty="0" smtClean="0"/>
              <a:t>Definitions</a:t>
            </a:r>
          </a:p>
          <a:p>
            <a:r>
              <a:rPr lang="en-US" dirty="0" smtClean="0"/>
              <a:t>Research Problem</a:t>
            </a:r>
          </a:p>
          <a:p>
            <a:r>
              <a:rPr lang="en-US" dirty="0" smtClean="0"/>
              <a:t>Purpose</a:t>
            </a:r>
            <a:r>
              <a:rPr lang="en-US" baseline="0" dirty="0" smtClean="0"/>
              <a:t> of Study</a:t>
            </a:r>
          </a:p>
          <a:p>
            <a:r>
              <a:rPr lang="en-US" baseline="0" dirty="0" smtClean="0"/>
              <a:t>Research Questions</a:t>
            </a:r>
          </a:p>
          <a:p>
            <a:r>
              <a:rPr lang="en-US" baseline="0" dirty="0" smtClean="0"/>
              <a:t>Chapter 2</a:t>
            </a:r>
          </a:p>
          <a:p>
            <a:r>
              <a:rPr lang="en-US" baseline="0" dirty="0" smtClean="0"/>
              <a:t>Adult Education</a:t>
            </a:r>
          </a:p>
          <a:p>
            <a:r>
              <a:rPr lang="en-US" baseline="0" dirty="0" smtClean="0"/>
              <a:t>Phenomenology</a:t>
            </a:r>
          </a:p>
          <a:p>
            <a:r>
              <a:rPr lang="en-US" baseline="0" dirty="0" smtClean="0"/>
              <a:t>Social Psychology</a:t>
            </a:r>
          </a:p>
          <a:p>
            <a:r>
              <a:rPr lang="en-US" baseline="0" dirty="0" smtClean="0"/>
              <a:t>Chapter 3</a:t>
            </a:r>
          </a:p>
          <a:p>
            <a:r>
              <a:rPr lang="en-US" baseline="0" dirty="0" smtClean="0"/>
              <a:t>Methodology</a:t>
            </a:r>
          </a:p>
          <a:p>
            <a:r>
              <a:rPr lang="en-US" baseline="0" dirty="0" smtClean="0"/>
              <a:t>Procedures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91518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94819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46157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37831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Limitations: 5 years of perceived success with similar methods</a:t>
            </a:r>
          </a:p>
          <a:p>
            <a:r>
              <a:rPr lang="en-US" dirty="0" smtClean="0"/>
              <a:t>Participants may have seen/experienced</a:t>
            </a:r>
            <a:r>
              <a:rPr lang="en-US" baseline="0" dirty="0" smtClean="0"/>
              <a:t> the quiz questions before</a:t>
            </a:r>
          </a:p>
          <a:p>
            <a:r>
              <a:rPr lang="en-US" baseline="0" dirty="0" smtClean="0"/>
              <a:t>Participants, although unlikely, may have technological limitations, such as</a:t>
            </a:r>
          </a:p>
          <a:p>
            <a:r>
              <a:rPr lang="en-US" baseline="0" dirty="0" smtClean="0"/>
              <a:t>Low bandwidth, processing. Google chat could conceivably go down.</a:t>
            </a:r>
          </a:p>
          <a:p>
            <a:r>
              <a:rPr lang="en-US" baseline="0" dirty="0" smtClean="0"/>
              <a:t>Delimitations: participants are alumni</a:t>
            </a:r>
          </a:p>
          <a:p>
            <a:r>
              <a:rPr lang="en-US" baseline="0" dirty="0" smtClean="0"/>
              <a:t>While </a:t>
            </a:r>
            <a:r>
              <a:rPr lang="en-US" baseline="0" dirty="0" err="1" smtClean="0"/>
              <a:t>google</a:t>
            </a:r>
            <a:r>
              <a:rPr lang="en-US" baseline="0" dirty="0" smtClean="0"/>
              <a:t> chat may seem like the obvious choice, it might have negative effects like </a:t>
            </a:r>
            <a:r>
              <a:rPr lang="en-US" baseline="0" dirty="0" err="1" smtClean="0"/>
              <a:t>google</a:t>
            </a:r>
            <a:r>
              <a:rPr lang="en-US" baseline="0" dirty="0" smtClean="0"/>
              <a:t> effects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3760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FAB87-C9E4-2A42-9996-F8BC8CDDD80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3655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6/3/2007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US" smtClean="0"/>
              <a:t>6/3/2007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smtClean="0"/>
              <a:t>The Perceptions and Attitudes of Web Designrs Learning Web Programming by Utilizing Online Group Study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estga.edu/~distance/ojdla/winter124/ali124.html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ducationsector.org/sites/default/files/Defaults_CYCT-F_JULY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667" b="1" dirty="0" smtClean="0"/>
              <a:t>THE PERCEPTIONS AND ATTITUDES</a:t>
            </a:r>
            <a:r>
              <a:rPr lang="en-US" sz="2667" dirty="0" smtClean="0"/>
              <a:t/>
            </a:r>
            <a:br>
              <a:rPr lang="en-US" sz="2667" dirty="0" smtClean="0"/>
            </a:br>
            <a:r>
              <a:rPr lang="en-US" sz="2667" b="1" dirty="0" smtClean="0"/>
              <a:t> OF WEB DESIGNERS LEARNING WEB PROGRAMMING </a:t>
            </a:r>
            <a:r>
              <a:rPr lang="en-US" sz="2667" dirty="0" smtClean="0"/>
              <a:t/>
            </a:r>
            <a:br>
              <a:rPr lang="en-US" sz="2667" dirty="0" smtClean="0"/>
            </a:br>
            <a:r>
              <a:rPr lang="en-US" sz="2667" b="1" dirty="0" smtClean="0"/>
              <a:t>BY UTILIZING ONLINE GROUP STUDY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590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Kristian Secor</a:t>
            </a:r>
          </a:p>
          <a:p>
            <a:r>
              <a:rPr lang="en-US" sz="2400" dirty="0" smtClean="0"/>
              <a:t>Argosy University San Diego</a:t>
            </a:r>
            <a:endParaRPr lang="en-US" sz="2400" dirty="0" smtClean="0"/>
          </a:p>
          <a:p>
            <a:r>
              <a:rPr lang="en-US" sz="2400" dirty="0" smtClean="0"/>
              <a:t>Proposal Defense</a:t>
            </a:r>
          </a:p>
          <a:p>
            <a:r>
              <a:rPr lang="en-US" sz="2400" dirty="0" smtClean="0"/>
              <a:t>July</a:t>
            </a:r>
            <a:r>
              <a:rPr lang="en-US" sz="2400" dirty="0" smtClean="0"/>
              <a:t> </a:t>
            </a:r>
            <a:r>
              <a:rPr lang="en-US" sz="2400" dirty="0" smtClean="0"/>
              <a:t>2014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334655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 and Delimitations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Limitations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Personal Bias</a:t>
            </a:r>
            <a:endParaRPr lang="en-US" sz="2800" dirty="0" smtClean="0"/>
          </a:p>
          <a:p>
            <a:r>
              <a:rPr lang="en-US" sz="2800" dirty="0" smtClean="0"/>
              <a:t>Quiz Questions</a:t>
            </a:r>
          </a:p>
          <a:p>
            <a:r>
              <a:rPr lang="en-US" sz="2800" dirty="0" smtClean="0"/>
              <a:t>Technological limitations</a:t>
            </a:r>
            <a:endParaRPr lang="en-US" sz="28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Delimitations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Participants</a:t>
            </a:r>
          </a:p>
          <a:p>
            <a:r>
              <a:rPr lang="en-US" sz="2800" dirty="0" smtClean="0"/>
              <a:t>Google Chat</a:t>
            </a:r>
          </a:p>
          <a:p>
            <a:endParaRPr lang="en-US" sz="2800" dirty="0" smtClean="0"/>
          </a:p>
        </p:txBody>
      </p:sp>
      <p:pic>
        <p:nvPicPr>
          <p:cNvPr id="9" name="Picture 8" descr="120730_BRWS_SethPirateBeardEX.jpg.CROP.rectangle3-lar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399" y="4296833"/>
            <a:ext cx="2703363" cy="1646767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48230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Technological Terms</a:t>
            </a:r>
          </a:p>
          <a:p>
            <a:pPr lvl="1"/>
            <a:r>
              <a:rPr lang="en-US" dirty="0" smtClean="0"/>
              <a:t>Google Chat The instrument that will be used </a:t>
            </a:r>
            <a:r>
              <a:rPr lang="en-US" dirty="0" smtClean="0"/>
              <a:t>for our online sessions. It has file sharing, video recording, screen casting, all the elements of on ground group study.</a:t>
            </a:r>
          </a:p>
          <a:p>
            <a:pPr lvl="1"/>
            <a:r>
              <a:rPr lang="en-US" dirty="0" smtClean="0"/>
              <a:t>PHP- The server sided scripting language that will be taught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73463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Analysis of new tool</a:t>
            </a:r>
          </a:p>
          <a:p>
            <a:pPr marL="514350" indent="-514350">
              <a:buAutoNum type="arabicPeriod"/>
            </a:pPr>
            <a:r>
              <a:rPr lang="en-US" dirty="0" smtClean="0"/>
              <a:t>Further contributions to research on collaborative learning from a new angle.</a:t>
            </a:r>
          </a:p>
          <a:p>
            <a:pPr marL="514350" indent="-514350">
              <a:buAutoNum type="arabicPeriod"/>
            </a:pPr>
            <a:r>
              <a:rPr lang="en-US" dirty="0" smtClean="0"/>
              <a:t>Information for online colleges with low persistence rates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Investigating new methodologies for online instruction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Analysis of peer support in an online educational environment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92774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Two: </a:t>
            </a:r>
          </a:p>
          <a:p>
            <a:pPr marL="0" indent="0" algn="ctr">
              <a:buNone/>
            </a:pP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Literature Review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9670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Two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3500" dirty="0" smtClean="0"/>
              <a:t>Literature Review:</a:t>
            </a:r>
            <a:endParaRPr lang="en-US" sz="3500" dirty="0" smtClean="0"/>
          </a:p>
          <a:p>
            <a:pPr marL="914400" lvl="1" indent="-457200" algn="l">
              <a:buFont typeface="Arial"/>
              <a:buChar char="•"/>
            </a:pPr>
            <a:r>
              <a:rPr lang="en-US" sz="3000" dirty="0" smtClean="0"/>
              <a:t>Theoretical Frameworks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3000" dirty="0" smtClean="0"/>
              <a:t>Alternative Learning Environments for Group Study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3000" dirty="0" smtClean="0"/>
              <a:t>Online Learning Research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12940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-</a:t>
            </a:r>
            <a:r>
              <a:rPr lang="en-US" dirty="0" smtClean="0"/>
              <a:t>Grounded in Social Constructivism</a:t>
            </a:r>
          </a:p>
          <a:p>
            <a:r>
              <a:rPr lang="en-US" dirty="0" smtClean="0"/>
              <a:t>Jean Piaget </a:t>
            </a:r>
            <a:r>
              <a:rPr lang="en-US" dirty="0" smtClean="0"/>
              <a:t>coupled social interdependence frameworks with cooperation competition as an early model of collaborative </a:t>
            </a:r>
            <a:r>
              <a:rPr lang="en-US" dirty="0" smtClean="0"/>
              <a:t>learning – 1920’s (Piaget, 1971)</a:t>
            </a:r>
          </a:p>
          <a:p>
            <a:r>
              <a:rPr lang="en-US" dirty="0" smtClean="0"/>
              <a:t>John </a:t>
            </a:r>
            <a:r>
              <a:rPr lang="en-US" dirty="0" smtClean="0"/>
              <a:t>Dewey studied the social aspect of learning and advocated education through discussion and hands on problem solving  - 1930’s (Dewey, 1938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Lev </a:t>
            </a:r>
            <a:r>
              <a:rPr lang="en-US" dirty="0" err="1" smtClean="0"/>
              <a:t>Vgotsky</a:t>
            </a:r>
            <a:r>
              <a:rPr lang="en-US" dirty="0" smtClean="0"/>
              <a:t> – Social constructivist learning through mixed experiences. Zone of Proximal Development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 Learning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 </a:t>
            </a:r>
            <a:r>
              <a:rPr lang="en-US" dirty="0" err="1" smtClean="0"/>
              <a:t>Treisman</a:t>
            </a:r>
            <a:r>
              <a:rPr lang="en-US" dirty="0" smtClean="0"/>
              <a:t> – Utilized on ground group studies to help similar students improve with challenging topics (</a:t>
            </a:r>
            <a:r>
              <a:rPr lang="en-US" dirty="0" err="1" smtClean="0"/>
              <a:t>Treisman</a:t>
            </a:r>
            <a:r>
              <a:rPr lang="en-US" dirty="0" smtClean="0"/>
              <a:t>, 1978)</a:t>
            </a:r>
          </a:p>
          <a:p>
            <a:r>
              <a:rPr lang="en-US" dirty="0" smtClean="0"/>
              <a:t>Donald Chinn – Studied the effects of on ground group study on computer programming anxiety (2007) 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Learning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Stahl (2006) – Online learning tailored toward isolated individuals. </a:t>
            </a:r>
          </a:p>
          <a:p>
            <a:r>
              <a:rPr lang="en-US" dirty="0" err="1" smtClean="0"/>
              <a:t>Dillenbourg</a:t>
            </a:r>
            <a:r>
              <a:rPr lang="en-US" dirty="0" smtClean="0"/>
              <a:t> (2009) – Communications across time and distance a limitation to learning</a:t>
            </a:r>
          </a:p>
          <a:p>
            <a:r>
              <a:rPr lang="en-US" dirty="0" smtClean="0"/>
              <a:t>Janssen (2009) -Familiarity </a:t>
            </a:r>
            <a:r>
              <a:rPr lang="en-US" dirty="0" smtClean="0"/>
              <a:t>of members in an online study group has been shown to promote heightened advancement of knowledge and skill acquisition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Three: </a:t>
            </a:r>
          </a:p>
          <a:p>
            <a:pPr marL="0" indent="0" algn="ctr">
              <a:buNone/>
            </a:pP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Methodology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9670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Three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/>
          </a:p>
          <a:p>
            <a:pPr marL="457200" indent="-457200" algn="l">
              <a:buFont typeface="Arial"/>
              <a:buChar char="•"/>
            </a:pPr>
            <a:r>
              <a:rPr lang="en-US" dirty="0" smtClean="0"/>
              <a:t>Methodology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Research Methodologies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631192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Adrienne Anderson, Ph. D.</a:t>
            </a:r>
          </a:p>
          <a:p>
            <a:pPr lvl="1"/>
            <a:r>
              <a:rPr lang="en-US" dirty="0" smtClean="0"/>
              <a:t>Dissertation Chairperson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Dr.</a:t>
            </a:r>
            <a:r>
              <a:rPr lang="en-US" dirty="0" smtClean="0"/>
              <a:t> Kathleen Andrews, </a:t>
            </a:r>
            <a:r>
              <a:rPr lang="en-US" dirty="0" smtClean="0"/>
              <a:t>Ph. D.</a:t>
            </a:r>
          </a:p>
          <a:p>
            <a:pPr lvl="1"/>
            <a:r>
              <a:rPr lang="en-US" dirty="0" smtClean="0"/>
              <a:t>Dissertation Research Methodologist Expert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13288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Research Design:</a:t>
            </a:r>
            <a:r>
              <a:rPr lang="en-US" dirty="0" smtClean="0"/>
              <a:t> Mixed Methods</a:t>
            </a:r>
          </a:p>
          <a:p>
            <a:r>
              <a:rPr lang="en-US" dirty="0" smtClean="0"/>
              <a:t>Participants are </a:t>
            </a:r>
            <a:r>
              <a:rPr lang="en-US" dirty="0" smtClean="0"/>
              <a:t>Web Design Alumni of a local Art College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Survey detecting attitudes </a:t>
            </a:r>
            <a:r>
              <a:rPr lang="en-US" dirty="0" smtClean="0"/>
              <a:t>toward programming tasks for inclusionary participants</a:t>
            </a:r>
          </a:p>
          <a:p>
            <a:r>
              <a:rPr lang="en-US" dirty="0" smtClean="0"/>
              <a:t>Quiz before and after 4 weeks of 1 hour study sessions covering programming</a:t>
            </a:r>
          </a:p>
          <a:p>
            <a:r>
              <a:rPr lang="en-US" dirty="0" smtClean="0"/>
              <a:t>Qualitative open-ended survey after the experience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58183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Pre-Survey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" name="Picture 5" descr="mobi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00" y="1600201"/>
            <a:ext cx="7797800" cy="39116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539536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Based on logic and applicability.</a:t>
            </a:r>
          </a:p>
          <a:p>
            <a:r>
              <a:rPr lang="en-US" dirty="0" smtClean="0"/>
              <a:t>Knowing the answers to multiple choice is not an accurate indicator of knowledge or applicability (Chinn, 2008)</a:t>
            </a:r>
          </a:p>
          <a:p>
            <a:r>
              <a:rPr lang="en-US" dirty="0" smtClean="0"/>
              <a:t>A good question would ask the student to solve a problem or achieve a task programmatically </a:t>
            </a:r>
            <a:r>
              <a:rPr lang="en-US" dirty="0" err="1" smtClean="0"/>
              <a:t>ie</a:t>
            </a:r>
            <a:r>
              <a:rPr lang="en-US" dirty="0" smtClean="0"/>
              <a:t>: Find the sum of all the multiples of 3 or 5 below 1000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 it needs to be programmatic: You have 12 pictures: Display them on a web page  4 per row.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Study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Qualitative Open-ended Questions</a:t>
            </a:r>
          </a:p>
          <a:p>
            <a:pPr lvl="0"/>
            <a:r>
              <a:rPr lang="en-US" dirty="0" smtClean="0"/>
              <a:t>Please describe your experience with the online education.</a:t>
            </a:r>
          </a:p>
          <a:p>
            <a:pPr lvl="0"/>
            <a:r>
              <a:rPr lang="en-US" dirty="0" smtClean="0"/>
              <a:t>Please describe your experience with on ground group study sessions.</a:t>
            </a:r>
          </a:p>
          <a:p>
            <a:pPr lvl="0"/>
            <a:r>
              <a:rPr lang="en-US" dirty="0" smtClean="0"/>
              <a:t>Please describe your experience with the sessions offered for this study.</a:t>
            </a:r>
          </a:p>
          <a:p>
            <a:pPr lvl="0"/>
            <a:r>
              <a:rPr lang="en-US" dirty="0" smtClean="0"/>
              <a:t>What were your feelings toward programming before the sessions?</a:t>
            </a:r>
          </a:p>
          <a:p>
            <a:pPr lvl="0"/>
            <a:r>
              <a:rPr lang="en-US" dirty="0" smtClean="0"/>
              <a:t>What were your feelings toward programming after the sessions?</a:t>
            </a:r>
          </a:p>
          <a:p>
            <a:pPr lvl="0"/>
            <a:r>
              <a:rPr lang="en-US" dirty="0" smtClean="0"/>
              <a:t>Please describe your interactions with other study group members.</a:t>
            </a:r>
          </a:p>
          <a:p>
            <a:pPr lvl="0"/>
            <a:r>
              <a:rPr lang="en-US" dirty="0" smtClean="0"/>
              <a:t>What is your opinion of Google </a:t>
            </a:r>
            <a:r>
              <a:rPr lang="en-US" dirty="0" err="1" smtClean="0"/>
              <a:t>hangout</a:t>
            </a:r>
            <a:r>
              <a:rPr lang="en-US" dirty="0" err="1" smtClean="0">
                <a:sym typeface="Symbol"/>
              </a:rPr>
              <a:t></a:t>
            </a:r>
            <a:r>
              <a:rPr lang="en-US" dirty="0" smtClean="0"/>
              <a:t> as a group study tool?</a:t>
            </a:r>
          </a:p>
          <a:p>
            <a:pPr lvl="0"/>
            <a:r>
              <a:rPr lang="en-US" dirty="0" smtClean="0"/>
              <a:t>What is your opinion of Google </a:t>
            </a:r>
            <a:r>
              <a:rPr lang="en-US" dirty="0" err="1" smtClean="0"/>
              <a:t>hangout</a:t>
            </a:r>
            <a:r>
              <a:rPr lang="en-US" dirty="0" err="1" smtClean="0">
                <a:sym typeface="Symbol"/>
              </a:rPr>
              <a:t></a:t>
            </a:r>
            <a:r>
              <a:rPr lang="en-US" dirty="0" smtClean="0"/>
              <a:t> as an educational tool?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en-US" sz="8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919700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Ali, R. and Leeds, E. (2009). The impact of face-to-face orientation on online retention: A pilot study. Online Journal of Distance Learning Administration, 12 (4). Retrieved, June 14, 2012, from </a:t>
            </a:r>
            <a:r>
              <a:rPr lang="en-US" sz="6400" dirty="0" smtClean="0">
                <a:hlinkClick r:id="rId2"/>
              </a:rPr>
              <a:t>http://www.westga.edu/~distance/ojdla/winter124/ali124.html</a:t>
            </a:r>
            <a:endParaRPr lang="en-US" sz="6400" dirty="0" smtClean="0"/>
          </a:p>
          <a:p>
            <a:r>
              <a:rPr lang="en-US" sz="6400" dirty="0" smtClean="0"/>
              <a:t>Allen</a:t>
            </a:r>
            <a:r>
              <a:rPr lang="en-US" sz="6400" dirty="0" smtClean="0"/>
              <a:t>, I. E., &amp; Seaman, J. (2007). Online Nation. Five Years of Growth in Online learning. Needham, Mass.: Sloan Consortium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Anderson, V. (2007). An online survey to assess student anxiety and attitude response to six different mathematical problems. Proceedings of the 30th Annual Conference of the Mathematics Education Research, Group of Australasian , Vol. 1, 1− </a:t>
            </a:r>
            <a:r>
              <a:rPr lang="en-US" sz="6400" dirty="0" smtClean="0"/>
              <a:t>10</a:t>
            </a:r>
          </a:p>
          <a:p>
            <a:r>
              <a:rPr lang="en-US" sz="6400" dirty="0" smtClean="0"/>
              <a:t>"Art Institute of Pittsburgh (The) - Student Loan Default Rates by School." Student Loan Default Rates by School Reference. Compare reviews &amp; ratings. </a:t>
            </a:r>
            <a:r>
              <a:rPr lang="en-US" sz="6400" dirty="0" err="1" smtClean="0"/>
              <a:t>N.p</a:t>
            </a:r>
            <a:r>
              <a:rPr lang="en-US" sz="6400" dirty="0" smtClean="0"/>
              <a:t>., </a:t>
            </a:r>
            <a:r>
              <a:rPr lang="en-US" sz="6400" dirty="0" err="1" smtClean="0"/>
              <a:t>n.d</a:t>
            </a:r>
            <a:r>
              <a:rPr lang="en-US" sz="6400" dirty="0" smtClean="0"/>
              <a:t>. Web. 11 Oct. 2013. &lt;student-loan-default.findthedata.org/l/4409/Art-Institute-of-Pittsburgh-The&gt;</a:t>
            </a:r>
            <a:r>
              <a:rPr lang="en-US" sz="6400" dirty="0" smtClean="0"/>
              <a:t>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"Art Institute of Pittsburgh (The) - Student Loan Default Rates by School." Student Loan Default Rates by School Reference. Compare reviews &amp; ratings. </a:t>
            </a:r>
            <a:r>
              <a:rPr lang="en-US" sz="6400" dirty="0" err="1" smtClean="0"/>
              <a:t>N.p</a:t>
            </a:r>
            <a:r>
              <a:rPr lang="en-US" sz="6400" dirty="0" smtClean="0"/>
              <a:t>., </a:t>
            </a:r>
            <a:r>
              <a:rPr lang="en-US" sz="6400" dirty="0" err="1" smtClean="0"/>
              <a:t>n.d</a:t>
            </a:r>
            <a:r>
              <a:rPr lang="en-US" sz="6400" dirty="0" smtClean="0"/>
              <a:t>. Web. 11 Oct. 2013. &lt;student-loan-default.findthedata.org/l/4409/Art-Institute-of-Pittsburgh-The&gt;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Art Institutes Course Catalog - The Art Institute of California - San Diego, a campus of Argosy University. (</a:t>
            </a:r>
            <a:r>
              <a:rPr lang="en-US" sz="6400" dirty="0" err="1" smtClean="0"/>
              <a:t>n.d</a:t>
            </a:r>
            <a:r>
              <a:rPr lang="en-US" sz="6400" dirty="0" smtClean="0"/>
              <a:t>.). The Art Institutes. Retrieved October 22, 2013, from http://new.artinstitutes.edu/flyover/catalogs/</a:t>
            </a:r>
            <a:r>
              <a:rPr lang="en-US" sz="6400" dirty="0" smtClean="0"/>
              <a:t>25</a:t>
            </a:r>
          </a:p>
          <a:p>
            <a:r>
              <a:rPr lang="en-US" sz="6400" dirty="0" smtClean="0"/>
              <a:t>Ashcraft, M., &amp; Kirk, E. (2001). The relationships among working memory, math anxiety, and performance. Journal of Experimental Psychology. General, 130(2), 224-237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Barkan</a:t>
            </a:r>
            <a:r>
              <a:rPr lang="en-US" sz="6400" dirty="0" smtClean="0"/>
              <a:t>, M. (1962). Transition in art education: Changing conceptions of curriculum content and teaching. Art Education, 15(7), 12-28.</a:t>
            </a:r>
          </a:p>
          <a:p>
            <a:r>
              <a:rPr lang="en-US" sz="6400" dirty="0" smtClean="0"/>
              <a:t>Beckman, M. (1990). "Collaborative learning: Preparation for the workplace and democracy." College Teaching, 38(4), 128-133.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Betts, D. (1998). Learning to Be Multimedia Teaching Artists: Apprenticeship in Multimedia Arts Education. Teaching Artist Journal, 6(4). Retrieved March 25, 2013, from http://dx.doi.org/10.1080/</a:t>
            </a:r>
            <a:r>
              <a:rPr lang="en-US" sz="6400" dirty="0" smtClean="0"/>
              <a:t>15411790802344413</a:t>
            </a:r>
          </a:p>
          <a:p>
            <a:r>
              <a:rPr lang="en-US" sz="6400" dirty="0" smtClean="0"/>
              <a:t>Butler, D. M., &amp; </a:t>
            </a:r>
            <a:r>
              <a:rPr lang="en-US" sz="6400" dirty="0" err="1" smtClean="0"/>
              <a:t>MacGregor</a:t>
            </a:r>
            <a:r>
              <a:rPr lang="en-US" sz="6400" dirty="0" smtClean="0"/>
              <a:t>, I. D. (2003). GLOBE: Science and education. Journal of </a:t>
            </a:r>
            <a:r>
              <a:rPr lang="en-US" sz="6400" dirty="0" err="1" smtClean="0"/>
              <a:t>Geoscience</a:t>
            </a:r>
            <a:r>
              <a:rPr lang="en-US" sz="6400" dirty="0" smtClean="0"/>
              <a:t> Education, 51(1), 9-20. Available: http://serc.carleton.edu/files/nagt/jge/abstracts/Butler_v51n1p9.</a:t>
            </a:r>
            <a:r>
              <a:rPr lang="en-US" sz="6400" dirty="0" smtClean="0"/>
              <a:t>pdf</a:t>
            </a:r>
          </a:p>
          <a:p>
            <a:r>
              <a:rPr lang="en-US" sz="6400" dirty="0" err="1" smtClean="0"/>
              <a:t>Bruffee</a:t>
            </a:r>
            <a:r>
              <a:rPr lang="en-US" sz="6400" dirty="0" smtClean="0"/>
              <a:t>, K. A. (1984). Collaborative learning and the" conversation of mankind". College English, 635-652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Capdeferro</a:t>
            </a:r>
            <a:r>
              <a:rPr lang="en-US" sz="6400" dirty="0" smtClean="0"/>
              <a:t>, N., &amp; Romero, M. (2012). Are online learners frustrated with collaborative learning experiences?. The International review of research in open and distance learning, 13(2), 26-44.</a:t>
            </a:r>
            <a:endParaRPr lang="en-US" sz="6400" dirty="0" smtClean="0"/>
          </a:p>
          <a:p>
            <a:r>
              <a:rPr lang="en-US" sz="6400" dirty="0" smtClean="0"/>
              <a:t>Career Overview: Web Design - </a:t>
            </a:r>
            <a:r>
              <a:rPr lang="en-US" sz="6400" dirty="0" err="1" smtClean="0"/>
              <a:t>Wetfeet</a:t>
            </a:r>
            <a:r>
              <a:rPr lang="en-US" sz="6400" dirty="0" smtClean="0"/>
              <a:t>. (2012, December 3). </a:t>
            </a:r>
            <a:r>
              <a:rPr lang="en-US" sz="6400" dirty="0" err="1" smtClean="0"/>
              <a:t>Wetfeet</a:t>
            </a:r>
            <a:r>
              <a:rPr lang="en-US" sz="6400" dirty="0" smtClean="0"/>
              <a:t>. Retrieved October 27, 2013, from https://</a:t>
            </a:r>
            <a:r>
              <a:rPr lang="en-US" sz="6400" dirty="0" err="1" smtClean="0"/>
              <a:t>www.wetfeet.com</a:t>
            </a:r>
            <a:r>
              <a:rPr lang="en-US" sz="6400" dirty="0" smtClean="0"/>
              <a:t>/articles/career-overview-web-design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Carnevale</a:t>
            </a:r>
            <a:r>
              <a:rPr lang="en-US" sz="6400" dirty="0" smtClean="0"/>
              <a:t>, A., &amp; </a:t>
            </a:r>
            <a:r>
              <a:rPr lang="en-US" sz="6400" dirty="0" err="1" smtClean="0"/>
              <a:t>Cheah</a:t>
            </a:r>
            <a:r>
              <a:rPr lang="en-US" sz="6400" dirty="0" smtClean="0"/>
              <a:t>, B. (</a:t>
            </a:r>
            <a:r>
              <a:rPr lang="en-US" sz="6400" dirty="0" err="1" smtClean="0"/>
              <a:t>n.d</a:t>
            </a:r>
            <a:r>
              <a:rPr lang="en-US" sz="6400" dirty="0" smtClean="0"/>
              <a:t>.). Georgetown University. Georgetown University. Retrieved September 25, 2013, from http://www9.georgetown.edu/grad/gppi/hpi/cew/pdfs/HardTimes.2013.2.pdf (tags: none | edit tags).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Chinn, D. and Martin, K. (2007), </a:t>
            </a:r>
            <a:r>
              <a:rPr lang="en-US" sz="6400" dirty="0" err="1" smtClean="0"/>
              <a:t>Treisman</a:t>
            </a:r>
            <a:r>
              <a:rPr lang="en-US" sz="6400" dirty="0" smtClean="0"/>
              <a:t> workshops and student performance in CS.</a:t>
            </a:r>
            <a:endParaRPr lang="en-US" sz="6400" dirty="0" smtClean="0"/>
          </a:p>
          <a:p>
            <a:r>
              <a:rPr lang="en-US" sz="6400" dirty="0" smtClean="0"/>
              <a:t>Journal </a:t>
            </a:r>
            <a:r>
              <a:rPr lang="en-US" sz="6400" dirty="0" smtClean="0"/>
              <a:t>of Computing Sciences in Colleges, 23 (2), p.67-68,</a:t>
            </a:r>
            <a:r>
              <a:rPr lang="en-US" sz="6400" dirty="0" smtClean="0"/>
              <a:t> </a:t>
            </a:r>
          </a:p>
          <a:p>
            <a:r>
              <a:rPr lang="en-US" sz="6400" dirty="0" smtClean="0"/>
              <a:t>Collier, K. G.( 1980). "Peer-group learning in higher education: The development of higher-order skills." Studies in Higher Education, , 5(1), 55-62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Connolly, C., Murphy, E., and Moore, S. (2009). Programming anxiety amongst computing</a:t>
            </a:r>
          </a:p>
          <a:p>
            <a:r>
              <a:rPr lang="en-US" sz="6400" dirty="0" smtClean="0"/>
              <a:t>students--A key in the retention debate? IEEE Transactions on Education, 52(1)</a:t>
            </a:r>
            <a:r>
              <a:rPr lang="en-US" sz="6400" dirty="0" smtClean="0"/>
              <a:t>:52</a:t>
            </a:r>
            <a:r>
              <a:rPr lang="en-US" sz="6400" dirty="0" smtClean="0"/>
              <a:t>-56.</a:t>
            </a:r>
          </a:p>
          <a:p>
            <a:r>
              <a:rPr lang="en-US" sz="6400" dirty="0" smtClean="0"/>
              <a:t>Cooper, J. and Associates. (1990). Cooperative learning and college instruction. Long Beach: Institute for Teaching and Learning, California State University,.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Deutsch, M. (1991). Educating for a peaceful world. Amherst, Mass.: National Association for Mediation in Education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Dewey, J. (1938). Experience and education. New York: Macmillan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Dillenbourg</a:t>
            </a:r>
            <a:r>
              <a:rPr lang="en-US" sz="6400" dirty="0" smtClean="0"/>
              <a:t>, P., </a:t>
            </a:r>
            <a:r>
              <a:rPr lang="en-US" sz="6400" dirty="0" err="1" smtClean="0"/>
              <a:t>Jarvela</a:t>
            </a:r>
            <a:r>
              <a:rPr lang="en-US" sz="6400" dirty="0" smtClean="0"/>
              <a:t>, S., &amp; Fischer, F. (2009). The evolution of research on computer-supported collaborative learning: From design to orchestration. Technology-Enhanced Learning, 1, 3–</a:t>
            </a:r>
            <a:r>
              <a:rPr lang="en-US" sz="6400" dirty="0" smtClean="0"/>
              <a:t>19</a:t>
            </a:r>
          </a:p>
          <a:p>
            <a:r>
              <a:rPr lang="en-US" sz="6400" dirty="0" smtClean="0"/>
              <a:t>Gilbert, L., &amp; Moore, D. R. (1998). Building interactivity into web courses: Tools for social and instructional interaction. Educational Technology, 38(3), 29-35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Gillen, Andrew (2013) "In Debt and In the Dark:  It’s Time for Better Information on Student Loan Defaults." Education Sector at American Institutes of Research. </a:t>
            </a:r>
            <a:r>
              <a:rPr lang="en-US" sz="6400" dirty="0" err="1" smtClean="0"/>
              <a:t>N.p</a:t>
            </a:r>
            <a:r>
              <a:rPr lang="en-US" sz="6400" dirty="0" smtClean="0"/>
              <a:t>., </a:t>
            </a:r>
            <a:r>
              <a:rPr lang="en-US" sz="6400" dirty="0" err="1" smtClean="0"/>
              <a:t>n.d</a:t>
            </a:r>
            <a:r>
              <a:rPr lang="en-US" sz="6400" dirty="0" smtClean="0"/>
              <a:t>. Web. 15 Oct. 2013. </a:t>
            </a:r>
            <a:r>
              <a:rPr lang="en-US" sz="6400" dirty="0" err="1" smtClean="0">
                <a:hlinkClick r:id="rId2"/>
              </a:rPr>
              <a:t>http://www.educationsector.org/sites/default/files/Defaults_CYCT-F_JULY.pdf</a:t>
            </a:r>
            <a:r>
              <a:rPr lang="en-US" sz="6400" dirty="0" err="1" smtClean="0"/>
              <a:t>.</a:t>
            </a:r>
            <a:endParaRPr lang="en-US" sz="6400" dirty="0" smtClean="0"/>
          </a:p>
          <a:p>
            <a:r>
              <a:rPr lang="en-US" sz="6400" dirty="0" smtClean="0"/>
              <a:t>Gleason, B. J. (2004). Retention issues in online programs: A review of the literature. A paper presented at the Second AIMS International Conference on Management, Calcutta, India.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One: The Problem</a:t>
            </a:r>
          </a:p>
          <a:p>
            <a:r>
              <a:rPr lang="en-US" dirty="0" smtClean="0"/>
              <a:t>Chapter Two: Literature Review</a:t>
            </a:r>
          </a:p>
          <a:p>
            <a:r>
              <a:rPr lang="en-US" dirty="0" smtClean="0"/>
              <a:t>Chapter Three: Research </a:t>
            </a:r>
            <a:r>
              <a:rPr lang="en-US" dirty="0" smtClean="0"/>
              <a:t>Methodology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868070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"Glossary of Internet &amp; Web Jargon." The Library-University of California, Berkeley. </a:t>
            </a:r>
            <a:r>
              <a:rPr lang="en-US" sz="6400" dirty="0" err="1" smtClean="0"/>
              <a:t>N.p</a:t>
            </a:r>
            <a:r>
              <a:rPr lang="en-US" sz="6400" dirty="0" smtClean="0"/>
              <a:t>., </a:t>
            </a:r>
            <a:r>
              <a:rPr lang="en-US" sz="6400" dirty="0" err="1" smtClean="0"/>
              <a:t>n.d</a:t>
            </a:r>
            <a:r>
              <a:rPr lang="en-US" sz="6400" dirty="0" smtClean="0"/>
              <a:t>. Web. 12 Oct. 2013. &lt;</a:t>
            </a:r>
            <a:r>
              <a:rPr lang="en-US" sz="6400" dirty="0" err="1" smtClean="0"/>
              <a:t>http://www.lib.berkeley.edu/TeachingLib/Guides/Internet/Glossary.html</a:t>
            </a:r>
            <a:r>
              <a:rPr lang="en-US" sz="6400" dirty="0" smtClean="0"/>
              <a:t>&gt;.</a:t>
            </a:r>
            <a:endParaRPr lang="en-US" sz="6400" dirty="0" smtClean="0"/>
          </a:p>
          <a:p>
            <a:r>
              <a:rPr lang="en-US" sz="6400" dirty="0" err="1" smtClean="0"/>
              <a:t>Gokhale</a:t>
            </a:r>
            <a:r>
              <a:rPr lang="en-US" sz="6400" dirty="0" smtClean="0"/>
              <a:t>, A. A. (1995). Collaborative learning enhances critical thinking. Journal of Technology Education</a:t>
            </a:r>
            <a:r>
              <a:rPr lang="en-US" sz="6400" dirty="0" smtClean="0"/>
              <a:t>,</a:t>
            </a:r>
            <a:r>
              <a:rPr lang="en-US" sz="6400" dirty="0" smtClean="0"/>
              <a:t> </a:t>
            </a:r>
            <a:r>
              <a:rPr lang="en-US" sz="6400" dirty="0" smtClean="0"/>
              <a:t>7</a:t>
            </a:r>
            <a:r>
              <a:rPr lang="en-US" sz="6400" dirty="0" smtClean="0"/>
              <a:t>(1), 22–30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Harasim</a:t>
            </a:r>
            <a:r>
              <a:rPr lang="en-US" sz="6400" dirty="0" smtClean="0"/>
              <a:t>, L., </a:t>
            </a:r>
            <a:r>
              <a:rPr lang="en-US" sz="6400" dirty="0" err="1" smtClean="0"/>
              <a:t>Hiltz</a:t>
            </a:r>
            <a:r>
              <a:rPr lang="en-US" sz="6400" dirty="0" smtClean="0"/>
              <a:t>, S. R., </a:t>
            </a:r>
            <a:r>
              <a:rPr lang="en-US" sz="6400" dirty="0" err="1" smtClean="0"/>
              <a:t>Teles</a:t>
            </a:r>
            <a:r>
              <a:rPr lang="en-US" sz="6400" dirty="0" smtClean="0"/>
              <a:t>, L., &amp; </a:t>
            </a:r>
            <a:r>
              <a:rPr lang="en-US" sz="6400" dirty="0" err="1" smtClean="0"/>
              <a:t>Turoff</a:t>
            </a:r>
            <a:r>
              <a:rPr lang="en-US" sz="6400" dirty="0" smtClean="0"/>
              <a:t>, M. (1998). Learning networks: A field guide to teaching and learning online. Cambridge, MA/London, England: The MIT Press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 Janssen, J., </a:t>
            </a:r>
            <a:r>
              <a:rPr lang="en-US" sz="6400" dirty="0" err="1" smtClean="0"/>
              <a:t>Erkens</a:t>
            </a:r>
            <a:r>
              <a:rPr lang="en-US" sz="6400" dirty="0" smtClean="0"/>
              <a:t>, G., </a:t>
            </a:r>
            <a:r>
              <a:rPr lang="en-US" sz="6400" dirty="0" err="1" smtClean="0"/>
              <a:t>Kirschner</a:t>
            </a:r>
            <a:r>
              <a:rPr lang="en-US" sz="6400" dirty="0" smtClean="0"/>
              <a:t>, P. A., &amp; </a:t>
            </a:r>
            <a:r>
              <a:rPr lang="en-US" sz="6400" dirty="0" err="1" smtClean="0"/>
              <a:t>Kanselaar</a:t>
            </a:r>
            <a:r>
              <a:rPr lang="en-US" sz="6400" dirty="0" smtClean="0"/>
              <a:t>, G. (2009). Influence of group member familiarity on online collaborative learning. Computers in Human Behavior, 25(1), 161-170.</a:t>
            </a:r>
          </a:p>
          <a:p>
            <a:r>
              <a:rPr lang="en-US" sz="6400" dirty="0" smtClean="0"/>
              <a:t>Joy, E. H. &amp; Garcia, F. E. (2000) “Measuring Learning Effectiveness: A New Look at </a:t>
            </a:r>
            <a:r>
              <a:rPr lang="en-US" sz="6400" dirty="0" err="1" smtClean="0"/>
              <a:t>NoSignificant</a:t>
            </a:r>
            <a:r>
              <a:rPr lang="en-US" sz="6400" dirty="0" smtClean="0"/>
              <a:t>-Difference Findings.” Journal of Asynchronous Learning Networks, 4(1): 33-39. </a:t>
            </a:r>
          </a:p>
          <a:p>
            <a:r>
              <a:rPr lang="en-US" sz="6400" dirty="0" smtClean="0"/>
              <a:t>Joiner, R., Littleton, K., Faulkner, D., &amp; </a:t>
            </a:r>
            <a:r>
              <a:rPr lang="en-US" sz="6400" dirty="0" err="1" smtClean="0"/>
              <a:t>Miell</a:t>
            </a:r>
            <a:r>
              <a:rPr lang="en-US" sz="6400" dirty="0" smtClean="0"/>
              <a:t>, D. (2000). Rethinking collaborative learning. Free Association Press.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err="1" smtClean="0"/>
              <a:t>Kotamraju</a:t>
            </a:r>
            <a:r>
              <a:rPr lang="en-US" sz="6400" dirty="0" smtClean="0"/>
              <a:t>, N. P. (2002). Keeping up: web design skill and the reinvented worker. Information, Communication &amp; Society, 5(1), 1-26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Liaw</a:t>
            </a:r>
            <a:r>
              <a:rPr lang="en-US" sz="6400" dirty="0" smtClean="0"/>
              <a:t>, S., &amp; Huang, H. (2000). Enhancing interactivity in web-based instruction: A review of the literature. Educational Technology, 40(3), 41-45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Lockee</a:t>
            </a:r>
            <a:r>
              <a:rPr lang="en-US" sz="6400" dirty="0" smtClean="0"/>
              <a:t>, B., Moore, M., &amp; Burton, J. (2001) “Old Concerns with New Distance </a:t>
            </a:r>
            <a:r>
              <a:rPr lang="en-US" sz="6400" dirty="0" smtClean="0"/>
              <a:t>Education</a:t>
            </a:r>
          </a:p>
          <a:p>
            <a:r>
              <a:rPr lang="en-US" sz="6400" dirty="0" smtClean="0"/>
              <a:t>Longo, L., </a:t>
            </a:r>
            <a:r>
              <a:rPr lang="en-US" sz="6400" dirty="0" err="1" smtClean="0"/>
              <a:t>Rusconi</a:t>
            </a:r>
            <a:r>
              <a:rPr lang="en-US" sz="6400" dirty="0" smtClean="0"/>
              <a:t>, F., </a:t>
            </a:r>
            <a:r>
              <a:rPr lang="en-US" sz="6400" dirty="0" err="1" smtClean="0"/>
              <a:t>Noce</a:t>
            </a:r>
            <a:r>
              <a:rPr lang="en-US" sz="6400" dirty="0" smtClean="0"/>
              <a:t>, L., &amp; Barrett, S. (2012). The Importance of Human Mental Workload in Web Design. In WEBIST (pp. 403-409)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Lonn</a:t>
            </a:r>
            <a:r>
              <a:rPr lang="en-US" sz="6400" dirty="0" smtClean="0"/>
              <a:t>, S. D. (2009). Student use of a learning management system for group projects: A case study investigating interaction, collaboration, and knowledge construction (Doctoral dissertation, The University of Michigan)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Kearsley</a:t>
            </a:r>
            <a:r>
              <a:rPr lang="en-US" sz="6400" dirty="0" smtClean="0"/>
              <a:t>, G. (</a:t>
            </a:r>
            <a:r>
              <a:rPr lang="en-US" sz="6400" dirty="0" err="1" smtClean="0"/>
              <a:t>nd</a:t>
            </a:r>
            <a:r>
              <a:rPr lang="en-US" sz="6400" dirty="0" smtClean="0"/>
              <a:t>). Tips for training online instructors. Retrieved March 29, 2013, from http://</a:t>
            </a:r>
            <a:r>
              <a:rPr lang="en-US" sz="6400" dirty="0" err="1" smtClean="0"/>
              <a:t>home.sprynet.com/~gkearsley/OItips.htm</a:t>
            </a:r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err="1" smtClean="0"/>
              <a:t>Lewin</a:t>
            </a:r>
            <a:r>
              <a:rPr lang="en-US" sz="6400" dirty="0" smtClean="0"/>
              <a:t>, K., Adams, D. K., &amp; </a:t>
            </a:r>
            <a:r>
              <a:rPr lang="en-US" sz="6400" dirty="0" err="1" smtClean="0"/>
              <a:t>Zener</a:t>
            </a:r>
            <a:r>
              <a:rPr lang="en-US" sz="6400" dirty="0" smtClean="0"/>
              <a:t>, K. E. (1935). A dynamic theory of personality; selected papers,. New York and London: McGraw-Hill book company, inc.</a:t>
            </a:r>
          </a:p>
          <a:p>
            <a:r>
              <a:rPr lang="en-US" sz="6400" dirty="0" smtClean="0"/>
              <a:t>Ma, X., &amp; </a:t>
            </a:r>
            <a:r>
              <a:rPr lang="en-US" sz="6400" dirty="0" err="1" smtClean="0"/>
              <a:t>Kishor</a:t>
            </a:r>
            <a:r>
              <a:rPr lang="en-US" sz="6400" dirty="0" smtClean="0"/>
              <a:t>, N. (1997). Assessing the relationship between attitude toward mathematics and achievement in mathematics: A meta-analysis. Journal for Research in Mathematics Education, 28, 26-27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Martin, F., Parker, M. A., &amp; </a:t>
            </a:r>
            <a:r>
              <a:rPr lang="en-US" sz="6400" dirty="0" err="1" smtClean="0"/>
              <a:t>Ndoye</a:t>
            </a:r>
            <a:r>
              <a:rPr lang="en-US" sz="6400" dirty="0" smtClean="0"/>
              <a:t>, A. (2011). Measuring Success in a Synchronous Virtual Classroom. Student Satisfaction and Learning Outcomes in E-Learning: An Introduction to Empirical Research, 249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McInerney</a:t>
            </a:r>
            <a:r>
              <a:rPr lang="en-US" sz="6400" dirty="0" smtClean="0"/>
              <a:t>, V. Computer anxiety: assessment and treatment. </a:t>
            </a:r>
            <a:r>
              <a:rPr lang="en-US" sz="6400" dirty="0" err="1" smtClean="0"/>
              <a:t>Milperra</a:t>
            </a:r>
            <a:r>
              <a:rPr lang="en-US" sz="6400" dirty="0" smtClean="0"/>
              <a:t>, N.S.W.: [University of Western Sydney, Macarthur, Faculty of Education and Languages], 1997. Print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Meece</a:t>
            </a:r>
            <a:r>
              <a:rPr lang="en-US" sz="6400" dirty="0" smtClean="0"/>
              <a:t>, J.L., </a:t>
            </a:r>
            <a:r>
              <a:rPr lang="en-US" sz="6400" dirty="0" err="1" smtClean="0"/>
              <a:t>Wigfield</a:t>
            </a:r>
            <a:r>
              <a:rPr lang="en-US" sz="6400" dirty="0" smtClean="0"/>
              <a:t>, A., and Eccles JS. (1990). Predictors of math anxiety and its consequences for young adolescents’ course enrollment intentions and performances in mathematics. J. Educ. </a:t>
            </a:r>
            <a:r>
              <a:rPr lang="en-US" sz="6400" dirty="0" err="1" smtClean="0"/>
              <a:t>Psychol</a:t>
            </a:r>
            <a:r>
              <a:rPr lang="en-US" sz="6400" dirty="0" smtClean="0"/>
              <a:t> 82:60–</a:t>
            </a:r>
            <a:r>
              <a:rPr lang="en-US" sz="6400" dirty="0" smtClean="0"/>
              <a:t>70</a:t>
            </a:r>
          </a:p>
          <a:p>
            <a:r>
              <a:rPr lang="en-US" sz="6400" dirty="0" smtClean="0"/>
              <a:t>Moore, M. G., &amp; </a:t>
            </a:r>
            <a:r>
              <a:rPr lang="en-US" sz="6400" dirty="0" err="1" smtClean="0"/>
              <a:t>Kearsley</a:t>
            </a:r>
            <a:r>
              <a:rPr lang="en-US" sz="6400" dirty="0" smtClean="0"/>
              <a:t>, G. (1996). Distance education: A systems view. Belmont, CA: Wadsworth Publishing Company.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err="1" smtClean="0"/>
              <a:t>Nicolaidou</a:t>
            </a:r>
            <a:r>
              <a:rPr lang="en-US" sz="6400" dirty="0" smtClean="0"/>
              <a:t>, M., &amp; </a:t>
            </a:r>
            <a:r>
              <a:rPr lang="en-US" sz="6400" dirty="0" err="1" smtClean="0"/>
              <a:t>Philippou</a:t>
            </a:r>
            <a:r>
              <a:rPr lang="en-US" sz="6400" dirty="0" smtClean="0"/>
              <a:t>, G. (2003). Attitudes towards mathematics, self-efficacy and achievement in problem solving. European Research in Mathematics Education III. Pisa: University of Pisa.</a:t>
            </a:r>
          </a:p>
          <a:p>
            <a:r>
              <a:rPr lang="en-US" sz="6400" dirty="0" err="1" smtClean="0"/>
              <a:t>Northrup</a:t>
            </a:r>
            <a:r>
              <a:rPr lang="en-US" sz="6400" dirty="0" smtClean="0"/>
              <a:t>, P. (2001). A framework for designing interactivity into web-based instruction. Educational Technology, 41(2), 31-39.</a:t>
            </a:r>
          </a:p>
          <a:p>
            <a:r>
              <a:rPr lang="en-US" sz="6400" dirty="0" smtClean="0"/>
              <a:t>Pea, R. D., </a:t>
            </a:r>
            <a:r>
              <a:rPr lang="en-US" sz="6400" dirty="0" err="1" smtClean="0"/>
              <a:t>Edelson</a:t>
            </a:r>
            <a:r>
              <a:rPr lang="en-US" sz="6400" dirty="0" smtClean="0"/>
              <a:t>, D., &amp; Gomez, L. M. (1994). Distributed collaborative science learning using scientific visualization and wideband telecommunications. In Multimedia information systems for science and engineering education: Harnessing technologies. Symposium conducted at the annual meeting of the American Association for the Advancement of Science, San Francisco, CA. Available: http://www.covis.northwestern.edu/info/papers/pdf/pea-aaas-94.</a:t>
            </a:r>
            <a:r>
              <a:rPr lang="en-US" sz="6400" dirty="0" smtClean="0"/>
              <a:t>pdf</a:t>
            </a:r>
          </a:p>
          <a:p>
            <a:r>
              <a:rPr lang="en-US" sz="6400" dirty="0" smtClean="0"/>
              <a:t>Piaget, J. (1971). Biology and knowledge; an essay on the relations between organic regulations and cognitive processes.. Chicago: University of Chicago Press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Raymond, S. (</a:t>
            </a:r>
            <a:r>
              <a:rPr lang="en-US" sz="6400" dirty="0" err="1" smtClean="0"/>
              <a:t>n.d</a:t>
            </a:r>
            <a:r>
              <a:rPr lang="en-US" sz="6400" dirty="0" smtClean="0"/>
              <a:t>.). Print media is dead, but lives on in tablets | ZDNet. Technology News, Analysis, Comments and Product Reviews for IT Professionals | ZDNet. Retrieved March 30, 2012, from http://www.zdnet.com/blog/perlow/print-media-is-dead-but-lives-on-in-tablets/17812.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 Romney, J (2006). Teaching Technology to Artists Using Creative Problems The International Digital Media and Arts Association and Miami University’s Center for Interactive Media Studies. Retrieved March 14, 2013, from http://www.units.muohio.edu/codeconference/papers/papers/RomneyiDMAaPaper2006.pdf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Rovai</a:t>
            </a:r>
            <a:r>
              <a:rPr lang="en-US" sz="6400" dirty="0" smtClean="0"/>
              <a:t>, A. P., &amp; </a:t>
            </a:r>
            <a:r>
              <a:rPr lang="en-US" sz="6400" dirty="0" err="1" smtClean="0"/>
              <a:t>Wighting</a:t>
            </a:r>
            <a:r>
              <a:rPr lang="en-US" sz="6400" dirty="0" smtClean="0"/>
              <a:t>, M. J. (2005). Feelings of alienation and community among higher education students in a virtual classroom. The Internet and Higher Education, 8(2), 97-110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Ruffins</a:t>
            </a:r>
            <a:r>
              <a:rPr lang="en-US" sz="6400" dirty="0" smtClean="0"/>
              <a:t>, P. (2007, March 8). A Real Fear. Diverse Issues in Higher Education. Retrieved October 8, 2009, from http://www.highbeam.com/doc/1G1-160926383.</a:t>
            </a:r>
            <a:r>
              <a:rPr lang="en-US" sz="6400" dirty="0" smtClean="0"/>
              <a:t>html</a:t>
            </a:r>
          </a:p>
          <a:p>
            <a:r>
              <a:rPr lang="en-US" sz="6400" dirty="0" smtClean="0"/>
              <a:t>Salmon, G., and </a:t>
            </a:r>
            <a:r>
              <a:rPr lang="en-US" sz="6400" dirty="0" err="1" smtClean="0"/>
              <a:t>Nie</a:t>
            </a:r>
            <a:r>
              <a:rPr lang="en-US" sz="6400" dirty="0" smtClean="0"/>
              <a:t>, M. (2008). Doubling the life of </a:t>
            </a:r>
            <a:r>
              <a:rPr lang="en-US" sz="6400" dirty="0" err="1" smtClean="0"/>
              <a:t>iPods</a:t>
            </a:r>
            <a:r>
              <a:rPr lang="en-US" sz="6400" dirty="0" smtClean="0"/>
              <a:t>. In </a:t>
            </a:r>
            <a:r>
              <a:rPr lang="en-US" sz="6400" dirty="0" err="1" smtClean="0"/>
              <a:t>Podcasting</a:t>
            </a:r>
            <a:r>
              <a:rPr lang="en-US" sz="6400" dirty="0" smtClean="0"/>
              <a:t> for learning in universities. McGraw Hill, New York, NY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 Salmon, John. "The Design Gap | </a:t>
            </a:r>
            <a:r>
              <a:rPr lang="en-US" sz="6400" dirty="0" err="1" smtClean="0"/>
              <a:t>BrowserMedia</a:t>
            </a:r>
            <a:r>
              <a:rPr lang="en-US" sz="6400" dirty="0" smtClean="0"/>
              <a:t>." Washington DC Web Development Web Design Maryland | </a:t>
            </a:r>
            <a:r>
              <a:rPr lang="en-US" sz="6400" dirty="0" err="1" smtClean="0"/>
              <a:t>BrowserMedia</a:t>
            </a:r>
            <a:r>
              <a:rPr lang="en-US" sz="6400" dirty="0" smtClean="0"/>
              <a:t>. </a:t>
            </a:r>
            <a:r>
              <a:rPr lang="en-US" sz="6400" dirty="0" err="1" smtClean="0"/>
              <a:t>N.p</a:t>
            </a:r>
            <a:r>
              <a:rPr lang="en-US" sz="6400" dirty="0" smtClean="0"/>
              <a:t>., </a:t>
            </a:r>
            <a:r>
              <a:rPr lang="en-US" sz="6400" dirty="0" err="1" smtClean="0"/>
              <a:t>n.d</a:t>
            </a:r>
            <a:r>
              <a:rPr lang="en-US" sz="6400" dirty="0" smtClean="0"/>
              <a:t>. Web. 12 Oct. 2013. &lt;http://www.browsermedia.com/blog/2012/05/07/the-design-gap&gt;.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err="1" smtClean="0"/>
              <a:t>Scarpello</a:t>
            </a:r>
            <a:r>
              <a:rPr lang="en-US" sz="6400" dirty="0" smtClean="0"/>
              <a:t>, G.V. (2005). The effect of mathematics anxiety on the course and career choice of high school vocational-technical education students. Unpublished Doctor of Philosophy thesis, Drexel University. Retrieved, June 7, 2012, from http://idea.library.drexel.edu/bitstream/1860/492/8/</a:t>
            </a:r>
            <a:r>
              <a:rPr lang="en-US" sz="6400" dirty="0" smtClean="0"/>
              <a:t>Scarpello_Gary.pdf</a:t>
            </a:r>
          </a:p>
          <a:p>
            <a:r>
              <a:rPr lang="en-US" sz="6400" dirty="0" err="1" smtClean="0"/>
              <a:t>Sharifrazi</a:t>
            </a:r>
            <a:r>
              <a:rPr lang="en-US" sz="6400" dirty="0" smtClean="0"/>
              <a:t>, </a:t>
            </a:r>
            <a:r>
              <a:rPr lang="en-US" sz="6400" dirty="0" err="1" smtClean="0"/>
              <a:t>Farnaz</a:t>
            </a:r>
            <a:r>
              <a:rPr lang="en-US" sz="6400" dirty="0" smtClean="0"/>
              <a:t> (2012). The Investigation of a Synchronous Engagement System (SES)</a:t>
            </a:r>
          </a:p>
          <a:p>
            <a:r>
              <a:rPr lang="en-US" sz="6400" dirty="0" smtClean="0"/>
              <a:t>to Alleviate Anxiety Among eLearning Students in an MBA Program (Doctoral dissertation). Retrieved from </a:t>
            </a:r>
            <a:r>
              <a:rPr lang="en-US" sz="6400" dirty="0" err="1" smtClean="0"/>
              <a:t>ProQuest</a:t>
            </a:r>
            <a:r>
              <a:rPr lang="en-US" sz="6400" dirty="0" smtClean="0"/>
              <a:t> Dissertations and Theses Database.  (1039269446)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Siemens, G. (2005). </a:t>
            </a:r>
            <a:r>
              <a:rPr lang="en-US" sz="6400" dirty="0" err="1" smtClean="0"/>
              <a:t>Connectivism</a:t>
            </a:r>
            <a:r>
              <a:rPr lang="en-US" sz="6400" dirty="0" smtClean="0"/>
              <a:t>:  Learning theory for the digital age.  International Journal of Instructional Technology and Distance Learning, 2(1), January 2005. Retrieved March 29, 2013  from http://www.itdl.org/Journal/Jan_05/</a:t>
            </a:r>
            <a:r>
              <a:rPr lang="en-US" sz="6400" dirty="0" smtClean="0"/>
              <a:t>index.htm</a:t>
            </a:r>
          </a:p>
          <a:p>
            <a:r>
              <a:rPr lang="en-US" sz="6400" dirty="0" err="1" smtClean="0"/>
              <a:t>Slavin</a:t>
            </a:r>
            <a:r>
              <a:rPr lang="en-US" sz="6400" dirty="0" smtClean="0"/>
              <a:t>, R. F. (1980)."Cooperative learning." Review of Educational Research, , 50(2), 315-342.</a:t>
            </a:r>
            <a:r>
              <a:rPr lang="en-US" sz="6400" dirty="0" smtClean="0"/>
              <a:t> 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smtClean="0"/>
              <a:t>Stahl, G., </a:t>
            </a:r>
            <a:r>
              <a:rPr lang="en-US" sz="6400" dirty="0" err="1" smtClean="0"/>
              <a:t>Koschmann</a:t>
            </a:r>
            <a:r>
              <a:rPr lang="en-US" sz="6400" dirty="0" smtClean="0"/>
              <a:t>, T., &amp; </a:t>
            </a:r>
            <a:r>
              <a:rPr lang="en-US" sz="6400" dirty="0" err="1" smtClean="0"/>
              <a:t>Suthers</a:t>
            </a:r>
            <a:r>
              <a:rPr lang="en-US" sz="6400" dirty="0" smtClean="0"/>
              <a:t>, D. D. (2006). Computer-supported collaborative learning. In R. K. Sawyer (Ed.), The Cambridge handbook of the learning sciences (pp. 409-425). New York: Cambridge University Press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Stegmann</a:t>
            </a:r>
            <a:r>
              <a:rPr lang="en-US" sz="6400" dirty="0" smtClean="0"/>
              <a:t>, K., Weinberger, A., &amp; Fischer, F. (2007). Facilitating argumentative knowledge construction with computer-supported collaboration scripts. International Journal of Computer-Supported Collaborative Learning, 2(4), 421-447.doi:10.1007/s11412-007-9028-</a:t>
            </a:r>
            <a:r>
              <a:rPr lang="en-US" sz="6400" dirty="0" smtClean="0"/>
              <a:t>y</a:t>
            </a:r>
          </a:p>
          <a:p>
            <a:r>
              <a:rPr lang="en-US" sz="6400" dirty="0" smtClean="0"/>
              <a:t>Swan, K. (2001). Virtual interaction: Design factors affecting student satisfaction and perceived learning in asynchronous online courses. Distance Education, 22(2), 306–332</a:t>
            </a:r>
            <a:r>
              <a:rPr lang="en-US" sz="6400" dirty="0" smtClean="0"/>
              <a:t>.</a:t>
            </a:r>
          </a:p>
          <a:p>
            <a:r>
              <a:rPr lang="en-US" sz="6400" dirty="0" err="1" smtClean="0"/>
              <a:t>Treisman</a:t>
            </a:r>
            <a:r>
              <a:rPr lang="en-US" sz="6400" dirty="0" smtClean="0"/>
              <a:t>, U. (1992). Studying students studying calculus: A look at the lives of minority mathematics students in college. The College Mathematics Journal, 2</a:t>
            </a:r>
            <a:r>
              <a:rPr lang="en-US" sz="6400" dirty="0" smtClean="0"/>
              <a:t> </a:t>
            </a:r>
          </a:p>
          <a:p>
            <a:r>
              <a:rPr lang="en-US" sz="6400" dirty="0" err="1" smtClean="0"/>
              <a:t>Treisman</a:t>
            </a:r>
            <a:r>
              <a:rPr lang="en-US" sz="6400" dirty="0" smtClean="0"/>
              <a:t>. (</a:t>
            </a:r>
            <a:r>
              <a:rPr lang="en-US" sz="6400" dirty="0" err="1" smtClean="0"/>
              <a:t>n.d</a:t>
            </a:r>
            <a:r>
              <a:rPr lang="en-US" sz="6400" dirty="0" smtClean="0"/>
              <a:t>.). Home Page English 112 VCCS </a:t>
            </a:r>
            <a:r>
              <a:rPr lang="en-US" sz="6400" dirty="0" err="1" smtClean="0"/>
              <a:t>Litonline</a:t>
            </a:r>
            <a:r>
              <a:rPr lang="en-US" sz="6400" dirty="0" smtClean="0"/>
              <a:t>. Retrieved May 30, 2012, from http://</a:t>
            </a:r>
            <a:r>
              <a:rPr lang="en-US" sz="6400" dirty="0" err="1" smtClean="0"/>
              <a:t>vccslitonline.cc.va.us/mrcte/treisman.htm</a:t>
            </a:r>
            <a:endParaRPr lang="en-US" sz="6400" dirty="0" smtClean="0"/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 err="1" smtClean="0"/>
              <a:t>Treisman</a:t>
            </a:r>
            <a:r>
              <a:rPr lang="en-US" sz="6400" dirty="0" smtClean="0"/>
              <a:t>, P. U. (1983). Improving the performance of minority students in college-level mathematics. Innovation Abstracts, 5(17), 4. http://search.proquest.com/docview/63414126?accountid=</a:t>
            </a:r>
            <a:r>
              <a:rPr lang="en-US" sz="6400" dirty="0" smtClean="0"/>
              <a:t>34899</a:t>
            </a:r>
          </a:p>
          <a:p>
            <a:r>
              <a:rPr lang="en-US" sz="6400" dirty="0" err="1" smtClean="0"/>
              <a:t>Uusimaki</a:t>
            </a:r>
            <a:r>
              <a:rPr lang="en-US" sz="6400" dirty="0" smtClean="0"/>
              <a:t>, L., &amp; Kidman</a:t>
            </a:r>
            <a:r>
              <a:rPr lang="en-US" sz="6400" dirty="0" smtClean="0"/>
              <a:t>, G</a:t>
            </a:r>
            <a:r>
              <a:rPr lang="en-US" sz="6400" dirty="0" smtClean="0"/>
              <a:t>. (2004, November). Reducing </a:t>
            </a:r>
            <a:r>
              <a:rPr lang="en-US" sz="6400" dirty="0" err="1" smtClean="0"/>
              <a:t>maths</a:t>
            </a:r>
            <a:r>
              <a:rPr lang="en-US" sz="6400" dirty="0" smtClean="0"/>
              <a:t>-anxiety: Results from an online anxiety survey.  Paper presented at the Australian Association for Education Research Annual Conference, Melbourne. Available at http://www.aare.edu.au/04pap/kid04997.</a:t>
            </a:r>
            <a:r>
              <a:rPr lang="en-US" sz="6400" dirty="0" smtClean="0"/>
              <a:t>pdf</a:t>
            </a:r>
          </a:p>
          <a:p>
            <a:r>
              <a:rPr lang="en-US" sz="6400" dirty="0" err="1" smtClean="0"/>
              <a:t>Vygotski</a:t>
            </a:r>
            <a:r>
              <a:rPr lang="en-US" sz="6400" dirty="0" smtClean="0"/>
              <a:t>, L. S., &amp; Cole, M. (1978). Mind in society: the development of higher psychological processes. Cambridge: Harvard University Press</a:t>
            </a:r>
            <a:r>
              <a:rPr lang="en-US" sz="6400" dirty="0" smtClean="0"/>
              <a:t>.</a:t>
            </a:r>
          </a:p>
          <a:p>
            <a:r>
              <a:rPr lang="en-US" sz="6400" dirty="0" smtClean="0"/>
              <a:t>Zhu, C. (2012). Student Satisfaction, Performance, and Knowledge Construction in Online Collaborative Learning. Educational Technology &amp; Society, 15 (1), 127–136.</a:t>
            </a:r>
          </a:p>
          <a:p>
            <a:endParaRPr lang="en-US" sz="6400" dirty="0" smtClean="0"/>
          </a:p>
          <a:p>
            <a:endParaRPr lang="en-US" sz="6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04593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One: </a:t>
            </a:r>
          </a:p>
          <a:p>
            <a:pPr marL="0" indent="0" algn="ctr">
              <a:buNone/>
            </a:pP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Problem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79588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One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endParaRPr lang="en-US" sz="2800" dirty="0" smtClean="0"/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Problem Background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Purpose </a:t>
            </a:r>
            <a:r>
              <a:rPr lang="en-US" sz="2800" dirty="0"/>
              <a:t>of </a:t>
            </a:r>
            <a:r>
              <a:rPr lang="en-US" sz="2800" dirty="0" smtClean="0"/>
              <a:t>Study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Research Questions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Limitations and Delimitations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Importance of Study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745806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3" indent="0">
              <a:buNone/>
            </a:pPr>
            <a:r>
              <a:rPr lang="en-US" sz="3300" dirty="0" smtClean="0"/>
              <a:t>Artists try web design for 2 reasons</a:t>
            </a:r>
          </a:p>
          <a:p>
            <a:pPr marL="1371600" lvl="3" indent="-514350">
              <a:buAutoNum type="arabicPeriod"/>
            </a:pPr>
            <a:r>
              <a:rPr lang="en-US" sz="3300" dirty="0" smtClean="0"/>
              <a:t>Secure Income</a:t>
            </a:r>
            <a:endParaRPr lang="en-US" sz="3300" dirty="0" smtClean="0"/>
          </a:p>
          <a:p>
            <a:pPr marL="1371600" lvl="3" indent="-514350">
              <a:buAutoNum type="arabicPeriod"/>
            </a:pPr>
            <a:r>
              <a:rPr lang="en-US" sz="3300" dirty="0" smtClean="0"/>
              <a:t>Ubiquity of their art</a:t>
            </a:r>
          </a:p>
          <a:p>
            <a:pPr marL="1371600" lvl="3" indent="-514350">
              <a:buNone/>
            </a:pPr>
            <a:r>
              <a:rPr lang="en-US" sz="3300" dirty="0" smtClean="0"/>
              <a:t>But…the web design field requires coding, programming, math and a comfort with technology…</a:t>
            </a:r>
            <a:endParaRPr lang="en-US" sz="33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228497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Graduate </a:t>
            </a:r>
            <a:r>
              <a:rPr lang="en-US" dirty="0" smtClean="0"/>
              <a:t>from art schools have low employment rates (</a:t>
            </a:r>
            <a:r>
              <a:rPr lang="en-US" dirty="0" err="1" smtClean="0"/>
              <a:t>Carnevale</a:t>
            </a:r>
            <a:r>
              <a:rPr lang="en-US" dirty="0" smtClean="0"/>
              <a:t> and </a:t>
            </a:r>
            <a:r>
              <a:rPr lang="en-US" dirty="0" err="1" smtClean="0"/>
              <a:t>Cheah</a:t>
            </a:r>
            <a:r>
              <a:rPr lang="en-US" dirty="0" smtClean="0"/>
              <a:t>, </a:t>
            </a:r>
            <a:r>
              <a:rPr lang="en-US" dirty="0" smtClean="0"/>
              <a:t>2013)</a:t>
            </a:r>
          </a:p>
          <a:p>
            <a:r>
              <a:rPr lang="en-US" dirty="0" smtClean="0"/>
              <a:t>Web designers with no ability to code or program earn less money and have lower employment rates (Gillen</a:t>
            </a:r>
            <a:r>
              <a:rPr lang="en-US" dirty="0" smtClean="0"/>
              <a:t>, </a:t>
            </a:r>
            <a:r>
              <a:rPr lang="en-US" dirty="0" smtClean="0"/>
              <a:t>2013)</a:t>
            </a:r>
          </a:p>
          <a:p>
            <a:r>
              <a:rPr lang="en-US" dirty="0" smtClean="0"/>
              <a:t>Many artists are not comfortable with Programming, Logic and Math leading to increased Anxiety (</a:t>
            </a:r>
            <a:r>
              <a:rPr lang="en-US" dirty="0" err="1" smtClean="0"/>
              <a:t>McInerney</a:t>
            </a:r>
            <a:r>
              <a:rPr lang="en-US" dirty="0" smtClean="0"/>
              <a:t>, </a:t>
            </a:r>
            <a:r>
              <a:rPr lang="en-US" dirty="0" smtClean="0"/>
              <a:t>1997)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554133" y="12022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42605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purpose of the study will be to:</a:t>
            </a:r>
            <a:endParaRPr lang="en-US" dirty="0" smtClean="0"/>
          </a:p>
          <a:p>
            <a:pPr lvl="1"/>
            <a:r>
              <a:rPr lang="en-US" dirty="0" smtClean="0"/>
              <a:t>Determine whether online group study can be effective at reducing anxiety for learners anxious about learning challenging topics similar to on ground group study (</a:t>
            </a:r>
            <a:r>
              <a:rPr lang="en-US" dirty="0" err="1" smtClean="0"/>
              <a:t>Treisman</a:t>
            </a:r>
            <a:r>
              <a:rPr lang="en-US" dirty="0" smtClean="0"/>
              <a:t>, 1978).</a:t>
            </a:r>
          </a:p>
          <a:p>
            <a:pPr lvl="1"/>
            <a:r>
              <a:rPr lang="en-US" dirty="0" smtClean="0"/>
              <a:t>Determine whether online learning for web designers learning programming results in improved programming ability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842909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r>
              <a:rPr lang="en-US" dirty="0" smtClean="0"/>
              <a:t>1.   What is the overall efficacy of online study groups at increasing programming ability among participating students?	</a:t>
            </a:r>
            <a:endParaRPr lang="en-US" sz="2000" dirty="0" smtClean="0"/>
          </a:p>
          <a:p>
            <a:r>
              <a:rPr lang="en-US" dirty="0" smtClean="0"/>
              <a:t>2.    How much can anxiety experienced by adult learners toward programming be affected by online study groups?</a:t>
            </a:r>
            <a:endParaRPr lang="en-US" sz="20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69323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4763</TotalTime>
  <Words>3865</Words>
  <Application>Microsoft Office PowerPoint</Application>
  <PresentationFormat>On-screen Show (4:3)</PresentationFormat>
  <Paragraphs>260</Paragraphs>
  <Slides>37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Capital</vt:lpstr>
      <vt:lpstr>THE PERCEPTIONS AND ATTITUDES  OF WEB DESIGNERS LEARNING WEB PROGRAMMING  BY UTILIZING ONLINE GROUP STUDY </vt:lpstr>
      <vt:lpstr>Committee Members</vt:lpstr>
      <vt:lpstr>Agenda</vt:lpstr>
      <vt:lpstr>Slide 4</vt:lpstr>
      <vt:lpstr>Chapter One</vt:lpstr>
      <vt:lpstr>Problem Statement</vt:lpstr>
      <vt:lpstr>Problem Background</vt:lpstr>
      <vt:lpstr>Purpose of Study</vt:lpstr>
      <vt:lpstr>Research Questions</vt:lpstr>
      <vt:lpstr>Limitations and Delimitations</vt:lpstr>
      <vt:lpstr>Definitions</vt:lpstr>
      <vt:lpstr>Importance of Study</vt:lpstr>
      <vt:lpstr>Slide 13</vt:lpstr>
      <vt:lpstr>Chapter Two</vt:lpstr>
      <vt:lpstr>Theoretical Frameworks</vt:lpstr>
      <vt:lpstr>Alternative Learning Environments</vt:lpstr>
      <vt:lpstr>Online Learning Research</vt:lpstr>
      <vt:lpstr>Slide 18</vt:lpstr>
      <vt:lpstr>Chapter Three</vt:lpstr>
      <vt:lpstr>Research Methods</vt:lpstr>
      <vt:lpstr>Pre-Survey Questions</vt:lpstr>
      <vt:lpstr>Quiz Questions</vt:lpstr>
      <vt:lpstr>Post Study Questions</vt:lpstr>
      <vt:lpstr>Thank you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Phenomenological Process Hispanic Women With Earned Doctorates Used to Recognize Their Psychological Structure Of Academic Knowledge</dc:title>
  <dc:creator>Yulian Cordero</dc:creator>
  <cp:lastModifiedBy>Kristian Secor</cp:lastModifiedBy>
  <cp:revision>167</cp:revision>
  <dcterms:created xsi:type="dcterms:W3CDTF">2014-07-12T15:45:37Z</dcterms:created>
  <dcterms:modified xsi:type="dcterms:W3CDTF">2014-07-12T18:39:56Z</dcterms:modified>
</cp:coreProperties>
</file>