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3"/>
  </p:notes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55"/>
  </p:normalViewPr>
  <p:slideViewPr>
    <p:cSldViewPr>
      <p:cViewPr varScale="1">
        <p:scale>
          <a:sx n="94" d="100"/>
          <a:sy n="94" d="100"/>
        </p:scale>
        <p:origin x="76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BB95-AE09-554E-89A9-5D10CD8C7ABD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FFE5-8F70-CC45-A4D0-BF1F4DD45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7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9F1A-EFE4-BD44-8B18-7B9B2E961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8909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5795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2604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9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695825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4296728" y="3924301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17346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Edit Master text styles</a:t>
            </a:r>
          </a:p>
          <a:p>
            <a:pPr marL="342900" marR="0" lvl="1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Second level</a:t>
            </a:r>
          </a:p>
          <a:p>
            <a:pPr marL="342900" marR="0" lvl="2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Third level</a:t>
            </a:r>
          </a:p>
          <a:p>
            <a:pPr marL="342900" marR="0" lvl="3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Fourth level</a:t>
            </a:r>
          </a:p>
          <a:p>
            <a:pPr marL="342900" marR="0" lvl="4" indent="-342900" algn="l" defTabSz="914400" rtl="0" eaLnBrk="1" fontAlgn="auto" latinLnBrk="0" hangingPunct="1">
              <a:lnSpc>
                <a:spcPts val="3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Roboto" panose="02000000000000000000" pitchFamily="2" charset="0"/>
              </a:rPr>
              <a:t>Fifth level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8198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9533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6816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15575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1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9" y="273052"/>
            <a:ext cx="4995863" cy="5853113"/>
          </a:xfrm>
        </p:spPr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23793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49945"/>
            <a:ext cx="5711824" cy="895351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064345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731595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68462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7557"/>
            <a:ext cx="8229600" cy="400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088" y="6273166"/>
            <a:ext cx="132745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D8BD707-D9CF-40AE-B4C6-C98DA3205C09}" type="datetimeFigureOut">
              <a:rPr lang="en-US" smtClean="0"/>
              <a:t>2/21/19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35" y="6273166"/>
            <a:ext cx="418453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en-US" spc="-5" smtClean="0"/>
              <a:t>‹#›</a:t>
            </a:fld>
            <a:endParaRPr lang="en-US" spc="-5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01579"/>
            <a:ext cx="9144000" cy="0"/>
          </a:xfrm>
          <a:prstGeom prst="line">
            <a:avLst/>
          </a:prstGeom>
          <a:ln w="101600" cmpd="sng">
            <a:solidFill>
              <a:srgbClr val="FDB91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24" y="6361783"/>
            <a:ext cx="1833880" cy="31157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5778" y="6263463"/>
            <a:ext cx="5073448" cy="40989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rgbClr val="74767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Roboto Light"/>
          <a:ea typeface="+mj-ea"/>
          <a:cs typeface="Roboto Light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3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b="0" i="0" u="none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spc="-5" dirty="0"/>
              <a:t>Session </a:t>
            </a:r>
            <a:r>
              <a:rPr lang="en-US" sz="5400" dirty="0"/>
              <a:t>#6:</a:t>
            </a:r>
            <a:br>
              <a:rPr lang="en-US" sz="5400" dirty="0"/>
            </a:br>
            <a:r>
              <a:rPr lang="en-US" sz="5400" dirty="0"/>
              <a:t>User  Personas/Mental  Models/Conceptual</a:t>
            </a:r>
            <a:r>
              <a:rPr lang="en-US" sz="5400" spc="-110" dirty="0"/>
              <a:t> </a:t>
            </a:r>
            <a:r>
              <a:rPr lang="en-US" sz="5400" dirty="0"/>
              <a:t>Design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55421CA-AB09-CB40-800A-AD9C8B401547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" name="a24x1.mp3">
            <a:hlinkClick r:id="" action="ppaction://media"/>
            <a:extLst>
              <a:ext uri="{FF2B5EF4-FFF2-40B4-BE49-F238E27FC236}">
                <a16:creationId xmlns:a16="http://schemas.microsoft.com/office/drawing/2014/main" id="{AFF23D14-C133-DE4D-ACE6-CD20192B3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4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864" y="650849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71120"/>
            <a:ext cx="64744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Choosing </a:t>
            </a:r>
            <a:r>
              <a:rPr spc="-5" dirty="0"/>
              <a:t>a</a:t>
            </a:r>
            <a:r>
              <a:rPr spc="-100" dirty="0"/>
              <a:t> </a:t>
            </a:r>
            <a:r>
              <a:rPr dirty="0"/>
              <a:t>persona</a:t>
            </a:r>
          </a:p>
        </p:txBody>
      </p:sp>
      <p:sp>
        <p:nvSpPr>
          <p:cNvPr id="4" name="object 4"/>
          <p:cNvSpPr/>
          <p:nvPr/>
        </p:nvSpPr>
        <p:spPr>
          <a:xfrm>
            <a:off x="1989029" y="1199725"/>
            <a:ext cx="5165942" cy="4851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290D267-13C0-7645-A12C-CC63C7FF75E7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10.mp3">
            <a:hlinkClick r:id="" action="ppaction://media"/>
            <a:extLst>
              <a:ext uri="{FF2B5EF4-FFF2-40B4-BE49-F238E27FC236}">
                <a16:creationId xmlns:a16="http://schemas.microsoft.com/office/drawing/2014/main" id="{B3AC1C6A-CEBC-8E42-8D7E-4D4747C62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864" y="650849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75869"/>
            <a:ext cx="83968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Designing for primary</a:t>
            </a:r>
            <a:r>
              <a:rPr sz="4800" spc="-95" dirty="0"/>
              <a:t> </a:t>
            </a:r>
            <a:r>
              <a:rPr sz="4800" dirty="0"/>
              <a:t>persona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621358"/>
            <a:ext cx="7654925" cy="412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65760" indent="-342900" algn="just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Start by </a:t>
            </a:r>
            <a:r>
              <a:rPr sz="3200" spc="-5" dirty="0">
                <a:latin typeface="Arial"/>
                <a:cs typeface="Arial"/>
              </a:rPr>
              <a:t>making </a:t>
            </a:r>
            <a:r>
              <a:rPr sz="3200" dirty="0">
                <a:latin typeface="Arial"/>
                <a:cs typeface="Arial"/>
              </a:rPr>
              <a:t>your design as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though  </a:t>
            </a:r>
            <a:r>
              <a:rPr sz="3200" dirty="0">
                <a:latin typeface="Arial"/>
                <a:cs typeface="Arial"/>
              </a:rPr>
              <a:t>Richard, your primary persona, is </a:t>
            </a:r>
            <a:r>
              <a:rPr sz="3200" spc="-5" dirty="0">
                <a:latin typeface="Arial"/>
                <a:cs typeface="Arial"/>
              </a:rPr>
              <a:t>only  </a:t>
            </a:r>
            <a:r>
              <a:rPr sz="3200" dirty="0">
                <a:latin typeface="Arial"/>
                <a:cs typeface="Arial"/>
              </a:rPr>
              <a:t>user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Adjust as </a:t>
            </a:r>
            <a:r>
              <a:rPr sz="3200" spc="-5" dirty="0">
                <a:latin typeface="Arial"/>
                <a:cs typeface="Arial"/>
              </a:rPr>
              <a:t>needed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make </a:t>
            </a:r>
            <a:r>
              <a:rPr sz="3200" dirty="0">
                <a:latin typeface="Arial"/>
                <a:cs typeface="Arial"/>
              </a:rPr>
              <a:t>design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suffice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buClr>
                <a:srgbClr val="FFC000"/>
              </a:buClr>
            </a:pPr>
            <a:r>
              <a:rPr sz="3200" dirty="0">
                <a:latin typeface="Arial"/>
                <a:cs typeface="Arial"/>
              </a:rPr>
              <a:t>for the </a:t>
            </a:r>
            <a:r>
              <a:rPr sz="3200" spc="-5" dirty="0">
                <a:latin typeface="Arial"/>
                <a:cs typeface="Arial"/>
              </a:rPr>
              <a:t>other </a:t>
            </a:r>
            <a:r>
              <a:rPr sz="3200" dirty="0">
                <a:latin typeface="Arial"/>
                <a:cs typeface="Arial"/>
              </a:rPr>
              <a:t>selected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personas</a:t>
            </a:r>
          </a:p>
          <a:p>
            <a:pPr marL="355600" marR="481965" indent="-342900" algn="just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Primary persona wins </a:t>
            </a:r>
            <a:r>
              <a:rPr sz="3200" spc="-5" dirty="0">
                <a:latin typeface="Arial"/>
                <a:cs typeface="Arial"/>
              </a:rPr>
              <a:t>all </a:t>
            </a:r>
            <a:r>
              <a:rPr sz="3200" dirty="0">
                <a:latin typeface="Arial"/>
                <a:cs typeface="Arial"/>
              </a:rPr>
              <a:t>conflicts </a:t>
            </a:r>
            <a:r>
              <a:rPr sz="3200" spc="-5" dirty="0">
                <a:latin typeface="Arial"/>
                <a:cs typeface="Arial"/>
              </a:rPr>
              <a:t>and  tradeoffs, other </a:t>
            </a:r>
            <a:r>
              <a:rPr sz="3200" dirty="0">
                <a:latin typeface="Arial"/>
                <a:cs typeface="Arial"/>
              </a:rPr>
              <a:t>selected personas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get  </a:t>
            </a:r>
            <a:r>
              <a:rPr sz="3200" i="1" dirty="0">
                <a:latin typeface="Arial"/>
                <a:cs typeface="Arial"/>
              </a:rPr>
              <a:t>coverage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A788654-8D52-6343-8C80-A8D5FFE9AA6E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11.mp3">
            <a:hlinkClick r:id="" action="ppaction://media"/>
            <a:extLst>
              <a:ext uri="{FF2B5EF4-FFF2-40B4-BE49-F238E27FC236}">
                <a16:creationId xmlns:a16="http://schemas.microsoft.com/office/drawing/2014/main" id="{C2333208-4DD1-FF4D-9795-7E876E92F1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864" y="650849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602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Mental</a:t>
            </a:r>
            <a:r>
              <a:rPr spc="-100" dirty="0"/>
              <a:t> </a:t>
            </a:r>
            <a:r>
              <a:rPr dirty="0"/>
              <a:t>models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530575"/>
            <a:ext cx="6858000" cy="28651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Designer</a:t>
            </a:r>
            <a:r>
              <a:rPr sz="3200" dirty="0">
                <a:latin typeface="MS PGothic"/>
                <a:cs typeface="MS PGothic"/>
              </a:rPr>
              <a:t>’</a:t>
            </a:r>
            <a:r>
              <a:rPr sz="3200" dirty="0">
                <a:latin typeface="Arial"/>
                <a:cs typeface="Arial"/>
              </a:rPr>
              <a:t>s </a:t>
            </a:r>
            <a:r>
              <a:rPr sz="3200" spc="-5" dirty="0">
                <a:latin typeface="Arial"/>
                <a:cs typeface="Arial"/>
              </a:rPr>
              <a:t>mental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model</a:t>
            </a:r>
            <a:endParaRPr sz="32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5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Vision of how system works as </a:t>
            </a:r>
            <a:r>
              <a:rPr sz="2800" dirty="0">
                <a:latin typeface="Arial"/>
                <a:cs typeface="Arial"/>
              </a:rPr>
              <a:t>held </a:t>
            </a:r>
            <a:r>
              <a:rPr sz="2800" spc="-5" dirty="0">
                <a:latin typeface="Arial"/>
                <a:cs typeface="Arial"/>
              </a:rPr>
              <a:t>by  designer</a:t>
            </a:r>
            <a:endParaRPr sz="28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What the system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is</a:t>
            </a:r>
            <a:endParaRPr sz="24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How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organized</a:t>
            </a:r>
            <a:endParaRPr sz="24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What it </a:t>
            </a:r>
            <a:r>
              <a:rPr sz="2400" spc="-5" dirty="0">
                <a:latin typeface="Arial"/>
                <a:cs typeface="Arial"/>
              </a:rPr>
              <a:t>does and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how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910D99E-A91A-4B44-BAEE-88EC273DC2E3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48654A-D1F1-484B-8491-474E41F0FE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364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Mental</a:t>
            </a:r>
            <a:r>
              <a:rPr spc="-100" dirty="0"/>
              <a:t> </a:t>
            </a:r>
            <a:r>
              <a:rPr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30575"/>
            <a:ext cx="7669530" cy="261683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User</a:t>
            </a:r>
            <a:r>
              <a:rPr sz="3200" dirty="0">
                <a:latin typeface="MS PGothic"/>
                <a:cs typeface="MS PGothic"/>
              </a:rPr>
              <a:t>’</a:t>
            </a:r>
            <a:r>
              <a:rPr sz="3200" dirty="0">
                <a:latin typeface="Arial"/>
                <a:cs typeface="Arial"/>
              </a:rPr>
              <a:t>s </a:t>
            </a:r>
            <a:r>
              <a:rPr sz="3200" spc="-5" dirty="0">
                <a:latin typeface="Arial"/>
                <a:cs typeface="Arial"/>
              </a:rPr>
              <a:t>mental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model</a:t>
            </a:r>
            <a:endParaRPr sz="32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5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Description of how system works as held by  </a:t>
            </a:r>
            <a:r>
              <a:rPr sz="2800" dirty="0">
                <a:latin typeface="Arial"/>
                <a:cs typeface="Arial"/>
              </a:rPr>
              <a:t>user</a:t>
            </a:r>
          </a:p>
          <a:p>
            <a:pPr marL="355600" marR="717550" indent="-342900">
              <a:lnSpc>
                <a:spcPct val="100000"/>
              </a:lnSpc>
              <a:spcBef>
                <a:spcPts val="75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Conceptual </a:t>
            </a:r>
            <a:r>
              <a:rPr sz="3200" dirty="0">
                <a:latin typeface="Arial"/>
                <a:cs typeface="Arial"/>
              </a:rPr>
              <a:t>design is </a:t>
            </a:r>
            <a:r>
              <a:rPr sz="3200" spc="-5" dirty="0">
                <a:latin typeface="Arial"/>
                <a:cs typeface="Arial"/>
              </a:rPr>
              <a:t>what </a:t>
            </a:r>
            <a:r>
              <a:rPr sz="3200" dirty="0">
                <a:latin typeface="Arial"/>
                <a:cs typeface="Arial"/>
              </a:rPr>
              <a:t>we </a:t>
            </a:r>
            <a:r>
              <a:rPr sz="3200" spc="-5" dirty="0">
                <a:latin typeface="Arial"/>
                <a:cs typeface="Arial"/>
              </a:rPr>
              <a:t>use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connect the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two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9BCF91A-B300-D74C-8806-6E7E2FFEA798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a24x13.mp3">
            <a:hlinkClick r:id="" action="ppaction://media"/>
            <a:extLst>
              <a:ext uri="{FF2B5EF4-FFF2-40B4-BE49-F238E27FC236}">
                <a16:creationId xmlns:a16="http://schemas.microsoft.com/office/drawing/2014/main" id="{A2CAC9F2-ED61-C848-AC8A-1293401CC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67591"/>
            <a:ext cx="8229600" cy="132151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4990"/>
              </a:lnSpc>
              <a:spcBef>
                <a:spcPts val="305"/>
              </a:spcBef>
            </a:pPr>
            <a:r>
              <a:rPr sz="4800" dirty="0"/>
              <a:t>Designer</a:t>
            </a:r>
            <a:r>
              <a:rPr lang="en-US" sz="4800" dirty="0">
                <a:latin typeface="MS PGothic"/>
              </a:rPr>
              <a:t>'</a:t>
            </a:r>
            <a:r>
              <a:rPr sz="4800" dirty="0"/>
              <a:t>s mental </a:t>
            </a:r>
            <a:r>
              <a:rPr sz="4800" spc="-5" dirty="0"/>
              <a:t>model</a:t>
            </a:r>
            <a:r>
              <a:rPr sz="4800" spc="-65" dirty="0"/>
              <a:t> </a:t>
            </a:r>
            <a:r>
              <a:rPr sz="4800" spc="-5" dirty="0"/>
              <a:t>in </a:t>
            </a:r>
            <a:r>
              <a:rPr sz="4800" dirty="0"/>
              <a:t>ecological</a:t>
            </a:r>
            <a:r>
              <a:rPr sz="4800" spc="-20" dirty="0"/>
              <a:t> </a:t>
            </a:r>
            <a:r>
              <a:rPr sz="4800" dirty="0"/>
              <a:t>perspective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2012279"/>
            <a:ext cx="7273290" cy="301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Describes </a:t>
            </a:r>
            <a:r>
              <a:rPr sz="3200" spc="-5" dirty="0">
                <a:latin typeface="Arial"/>
                <a:cs typeface="Arial"/>
              </a:rPr>
              <a:t>how </a:t>
            </a:r>
            <a:r>
              <a:rPr sz="3200" dirty="0">
                <a:latin typeface="Arial"/>
                <a:cs typeface="Arial"/>
              </a:rPr>
              <a:t>system works within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its  </a:t>
            </a:r>
            <a:r>
              <a:rPr sz="3200" spc="-5" dirty="0">
                <a:latin typeface="Arial"/>
                <a:cs typeface="Arial"/>
              </a:rPr>
              <a:t>environment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How system or </a:t>
            </a:r>
            <a:r>
              <a:rPr sz="3200" spc="-5" dirty="0">
                <a:latin typeface="Arial"/>
                <a:cs typeface="Arial"/>
              </a:rPr>
              <a:t>product </a:t>
            </a:r>
            <a:r>
              <a:rPr sz="3200" dirty="0">
                <a:latin typeface="Arial"/>
                <a:cs typeface="Arial"/>
              </a:rPr>
              <a:t>fits within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  </a:t>
            </a:r>
            <a:r>
              <a:rPr sz="3200" spc="-5" dirty="0">
                <a:latin typeface="Arial"/>
                <a:cs typeface="Arial"/>
              </a:rPr>
              <a:t>context</a:t>
            </a:r>
            <a:endParaRPr sz="3200" dirty="0">
              <a:latin typeface="Arial"/>
              <a:cs typeface="Arial"/>
            </a:endParaRPr>
          </a:p>
          <a:p>
            <a:pPr marL="756285" marR="261620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In flow of activities </a:t>
            </a:r>
            <a:r>
              <a:rPr sz="2800" dirty="0">
                <a:latin typeface="Arial"/>
                <a:cs typeface="Arial"/>
              </a:rPr>
              <a:t>involving it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other  parts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broader</a:t>
            </a:r>
            <a:r>
              <a:rPr sz="2800" spc="-5" dirty="0">
                <a:latin typeface="Arial"/>
                <a:cs typeface="Arial"/>
              </a:rPr>
              <a:t> world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3758CDD-BD0D-A74C-92D9-82E262316E36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a24x14.mp3">
            <a:hlinkClick r:id="" action="ppaction://media"/>
            <a:extLst>
              <a:ext uri="{FF2B5EF4-FFF2-40B4-BE49-F238E27FC236}">
                <a16:creationId xmlns:a16="http://schemas.microsoft.com/office/drawing/2014/main" id="{FE943E18-9BB6-9447-9BE0-D1C5EC8372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38794"/>
            <a:ext cx="8229600" cy="132151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4990"/>
              </a:lnSpc>
              <a:spcBef>
                <a:spcPts val="305"/>
              </a:spcBef>
            </a:pPr>
            <a:r>
              <a:rPr sz="4800" dirty="0"/>
              <a:t>Designer</a:t>
            </a:r>
            <a:r>
              <a:rPr lang="en-US" sz="4800" dirty="0">
                <a:latin typeface="MS PGothic"/>
              </a:rPr>
              <a:t>'</a:t>
            </a:r>
            <a:r>
              <a:rPr sz="4800" dirty="0"/>
              <a:t>s mental </a:t>
            </a:r>
            <a:r>
              <a:rPr sz="4800" spc="-5" dirty="0"/>
              <a:t>model</a:t>
            </a:r>
            <a:r>
              <a:rPr sz="4800" spc="-65" dirty="0"/>
              <a:t> </a:t>
            </a:r>
            <a:r>
              <a:rPr sz="4800" spc="-5" dirty="0"/>
              <a:t>in  </a:t>
            </a:r>
            <a:r>
              <a:rPr sz="4800" dirty="0"/>
              <a:t>interaction</a:t>
            </a:r>
            <a:r>
              <a:rPr sz="4800" spc="-35" dirty="0"/>
              <a:t> </a:t>
            </a:r>
            <a:r>
              <a:rPr sz="4800" dirty="0"/>
              <a:t>perspective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828800"/>
            <a:ext cx="7496175" cy="3552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Describes </a:t>
            </a:r>
            <a:r>
              <a:rPr sz="3200" spc="-5" dirty="0">
                <a:latin typeface="Arial"/>
                <a:cs typeface="Arial"/>
              </a:rPr>
              <a:t>how </a:t>
            </a:r>
            <a:r>
              <a:rPr sz="3200" dirty="0">
                <a:latin typeface="Arial"/>
                <a:cs typeface="Arial"/>
              </a:rPr>
              <a:t>users </a:t>
            </a:r>
            <a:r>
              <a:rPr sz="3200" spc="-5" dirty="0">
                <a:latin typeface="Arial"/>
                <a:cs typeface="Arial"/>
              </a:rPr>
              <a:t>operate </a:t>
            </a:r>
            <a:r>
              <a:rPr sz="3200" dirty="0">
                <a:latin typeface="Arial"/>
                <a:cs typeface="Arial"/>
              </a:rPr>
              <a:t>system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  </a:t>
            </a:r>
            <a:r>
              <a:rPr sz="3200" spc="-5" dirty="0">
                <a:latin typeface="Arial"/>
                <a:cs typeface="Arial"/>
              </a:rPr>
              <a:t>product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Task-oriented </a:t>
            </a:r>
            <a:r>
              <a:rPr sz="3200" dirty="0">
                <a:latin typeface="Arial"/>
                <a:cs typeface="Arial"/>
              </a:rPr>
              <a:t>view,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including</a:t>
            </a:r>
            <a:endParaRPr sz="32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User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intentions</a:t>
            </a:r>
            <a:endParaRPr sz="2800" dirty="0">
              <a:latin typeface="Arial"/>
              <a:cs typeface="Arial"/>
            </a:endParaRPr>
          </a:p>
          <a:p>
            <a:pPr marL="756285" marR="859790" lvl="1" indent="-286385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Sensory, </a:t>
            </a:r>
            <a:r>
              <a:rPr sz="2800" dirty="0">
                <a:latin typeface="Arial"/>
                <a:cs typeface="Arial"/>
              </a:rPr>
              <a:t>cognitive,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physical </a:t>
            </a:r>
            <a:r>
              <a:rPr sz="2800" spc="-5" dirty="0">
                <a:latin typeface="Arial"/>
                <a:cs typeface="Arial"/>
              </a:rPr>
              <a:t>user  </a:t>
            </a:r>
            <a:r>
              <a:rPr sz="2800" dirty="0">
                <a:latin typeface="Arial"/>
                <a:cs typeface="Arial"/>
              </a:rPr>
              <a:t>actions</a:t>
            </a: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Includes </a:t>
            </a:r>
            <a:r>
              <a:rPr sz="2800" spc="-5" dirty="0">
                <a:latin typeface="Arial"/>
                <a:cs typeface="Arial"/>
              </a:rPr>
              <a:t>device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behavior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04CFE3F-5A31-2743-B1A4-B7F0E035CD11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a24x15.mp3">
            <a:hlinkClick r:id="" action="ppaction://media"/>
            <a:extLst>
              <a:ext uri="{FF2B5EF4-FFF2-40B4-BE49-F238E27FC236}">
                <a16:creationId xmlns:a16="http://schemas.microsoft.com/office/drawing/2014/main" id="{4FE27718-78E3-4B44-8EDA-577516C954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55065"/>
            <a:ext cx="8229600" cy="132151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4990"/>
              </a:lnSpc>
              <a:spcBef>
                <a:spcPts val="305"/>
              </a:spcBef>
            </a:pPr>
            <a:r>
              <a:rPr dirty="0"/>
              <a:t>Designer</a:t>
            </a:r>
            <a:r>
              <a:rPr lang="en-US" dirty="0">
                <a:latin typeface="MS PGothic"/>
              </a:rPr>
              <a:t>'</a:t>
            </a:r>
            <a:r>
              <a:rPr dirty="0"/>
              <a:t>s mental </a:t>
            </a:r>
            <a:r>
              <a:rPr spc="-5" dirty="0"/>
              <a:t>model</a:t>
            </a:r>
            <a:r>
              <a:rPr spc="-65" dirty="0"/>
              <a:t> </a:t>
            </a:r>
            <a:r>
              <a:rPr spc="-5" dirty="0"/>
              <a:t>in  </a:t>
            </a:r>
            <a:r>
              <a:rPr dirty="0"/>
              <a:t>emotional</a:t>
            </a:r>
            <a:r>
              <a:rPr spc="-25" dirty="0"/>
              <a:t> </a:t>
            </a:r>
            <a:r>
              <a:rPr dirty="0"/>
              <a:t>perspective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2819400"/>
            <a:ext cx="7292340" cy="16840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Describing </a:t>
            </a:r>
            <a:r>
              <a:rPr sz="3200" spc="-5" dirty="0">
                <a:latin typeface="Arial"/>
                <a:cs typeface="Arial"/>
              </a:rPr>
              <a:t>intended emotional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impact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About </a:t>
            </a:r>
            <a:r>
              <a:rPr sz="3200" dirty="0">
                <a:latin typeface="Arial"/>
                <a:cs typeface="Arial"/>
              </a:rPr>
              <a:t>expected overarching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emotional  response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0520FD4-50E4-884B-A027-C64C144FA835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16.mp3">
            <a:hlinkClick r:id="" action="ppaction://media"/>
            <a:extLst>
              <a:ext uri="{FF2B5EF4-FFF2-40B4-BE49-F238E27FC236}">
                <a16:creationId xmlns:a16="http://schemas.microsoft.com/office/drawing/2014/main" id="{B63D9615-652B-E84B-8DF4-0848F67B76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43865"/>
            <a:ext cx="7345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Users mental</a:t>
            </a:r>
            <a:r>
              <a:rPr spc="-110" dirty="0"/>
              <a:t> </a:t>
            </a:r>
            <a:r>
              <a:rPr dirty="0"/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562850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Internal explanation </a:t>
            </a:r>
            <a:r>
              <a:rPr sz="3200" dirty="0">
                <a:latin typeface="Arial"/>
                <a:cs typeface="Arial"/>
              </a:rPr>
              <a:t>user </a:t>
            </a:r>
            <a:r>
              <a:rPr sz="3200" spc="-5" dirty="0">
                <a:latin typeface="Arial"/>
                <a:cs typeface="Arial"/>
              </a:rPr>
              <a:t>has built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about  how </a:t>
            </a:r>
            <a:r>
              <a:rPr sz="3200" dirty="0">
                <a:latin typeface="Arial"/>
                <a:cs typeface="Arial"/>
              </a:rPr>
              <a:t>system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works</a:t>
            </a:r>
          </a:p>
          <a:p>
            <a:pPr marL="355600" marR="454659" indent="-342900">
              <a:lnSpc>
                <a:spcPts val="3810"/>
              </a:lnSpc>
              <a:spcBef>
                <a:spcPts val="95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It</a:t>
            </a:r>
            <a:r>
              <a:rPr sz="3200" dirty="0">
                <a:latin typeface="MS PGothic"/>
                <a:cs typeface="MS PGothic"/>
              </a:rPr>
              <a:t>’</a:t>
            </a:r>
            <a:r>
              <a:rPr sz="3200" dirty="0">
                <a:latin typeface="Arial"/>
                <a:cs typeface="Arial"/>
              </a:rPr>
              <a:t>s what we do </a:t>
            </a:r>
            <a:r>
              <a:rPr sz="3200" spc="-5" dirty="0">
                <a:latin typeface="Arial"/>
                <a:cs typeface="Arial"/>
              </a:rPr>
              <a:t>naturally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unfamiliar  situations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Starts with </a:t>
            </a:r>
            <a:r>
              <a:rPr sz="3200" spc="-5" dirty="0">
                <a:latin typeface="Arial"/>
                <a:cs typeface="Arial"/>
              </a:rPr>
              <a:t>imperfect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theories</a:t>
            </a:r>
            <a:endParaRPr sz="3200" dirty="0">
              <a:latin typeface="Arial"/>
              <a:cs typeface="Arial"/>
            </a:endParaRPr>
          </a:p>
          <a:p>
            <a:pPr marL="355600" marR="1288415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Draws on </a:t>
            </a:r>
            <a:r>
              <a:rPr sz="3200" spc="-5" dirty="0">
                <a:latin typeface="Arial"/>
                <a:cs typeface="Arial"/>
              </a:rPr>
              <a:t>expertise and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previous  experience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CF25024-1A18-9B49-867D-AC2F5068E1D5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17.mp3">
            <a:hlinkClick r:id="" action="ppaction://media"/>
            <a:extLst>
              <a:ext uri="{FF2B5EF4-FFF2-40B4-BE49-F238E27FC236}">
                <a16:creationId xmlns:a16="http://schemas.microsoft.com/office/drawing/2014/main" id="{C8B699B4-0157-E94F-B31E-CF76FDE2C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864" y="650849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99669"/>
            <a:ext cx="79984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Conceptual design as</a:t>
            </a:r>
            <a:r>
              <a:rPr sz="4400" spc="-90" dirty="0"/>
              <a:t> </a:t>
            </a:r>
            <a:r>
              <a:rPr sz="4400" dirty="0"/>
              <a:t>mapping</a:t>
            </a:r>
          </a:p>
        </p:txBody>
      </p:sp>
      <p:sp>
        <p:nvSpPr>
          <p:cNvPr id="4" name="object 4"/>
          <p:cNvSpPr/>
          <p:nvPr/>
        </p:nvSpPr>
        <p:spPr>
          <a:xfrm>
            <a:off x="1221704" y="1243470"/>
            <a:ext cx="6700591" cy="4913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E72D5E5-C563-4848-A089-EBB8A13E85D6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18.mp3">
            <a:hlinkClick r:id="" action="ppaction://media"/>
            <a:extLst>
              <a:ext uri="{FF2B5EF4-FFF2-40B4-BE49-F238E27FC236}">
                <a16:creationId xmlns:a16="http://schemas.microsoft.com/office/drawing/2014/main" id="{34BAE122-71D0-8B47-822D-F3106C7FF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8336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Mapping designer to</a:t>
            </a:r>
            <a:r>
              <a:rPr spc="-135" dirty="0"/>
              <a:t> </a:t>
            </a:r>
            <a:r>
              <a:rPr dirty="0"/>
              <a:t>users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8229600" cy="40086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2434" marR="52197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432434" algn="l"/>
              </a:tabLst>
            </a:pPr>
            <a:r>
              <a:rPr sz="2800" spc="-5" dirty="0"/>
              <a:t>Goal: </a:t>
            </a:r>
            <a:r>
              <a:rPr sz="2800" dirty="0"/>
              <a:t>Get user</a:t>
            </a:r>
            <a:r>
              <a:rPr sz="2800" dirty="0">
                <a:latin typeface="MS PGothic"/>
                <a:cs typeface="MS PGothic"/>
              </a:rPr>
              <a:t>’</a:t>
            </a:r>
            <a:r>
              <a:rPr sz="2800" dirty="0"/>
              <a:t>s </a:t>
            </a:r>
            <a:r>
              <a:rPr sz="2800" spc="-5" dirty="0"/>
              <a:t>mental model </a:t>
            </a:r>
            <a:r>
              <a:rPr sz="2800" dirty="0"/>
              <a:t>to</a:t>
            </a:r>
            <a:r>
              <a:rPr sz="2800" spc="-110" dirty="0"/>
              <a:t> </a:t>
            </a:r>
            <a:r>
              <a:rPr sz="2800" dirty="0"/>
              <a:t>match  </a:t>
            </a:r>
            <a:r>
              <a:rPr sz="2800" spc="-5" dirty="0"/>
              <a:t>reality </a:t>
            </a:r>
            <a:r>
              <a:rPr sz="2800" dirty="0"/>
              <a:t>of </a:t>
            </a:r>
            <a:r>
              <a:rPr sz="2800" spc="-5" dirty="0"/>
              <a:t>designer</a:t>
            </a:r>
            <a:r>
              <a:rPr sz="2800" spc="-5" dirty="0">
                <a:latin typeface="MS PGothic"/>
                <a:cs typeface="MS PGothic"/>
              </a:rPr>
              <a:t>’</a:t>
            </a:r>
            <a:r>
              <a:rPr sz="2800" spc="-5" dirty="0"/>
              <a:t>s mental</a:t>
            </a:r>
            <a:r>
              <a:rPr sz="2800" spc="-60" dirty="0"/>
              <a:t> </a:t>
            </a:r>
            <a:r>
              <a:rPr sz="2800" spc="-5" dirty="0"/>
              <a:t>model</a:t>
            </a:r>
          </a:p>
          <a:p>
            <a:pPr marL="432434" indent="-342900">
              <a:lnSpc>
                <a:spcPct val="100000"/>
              </a:lnSpc>
              <a:spcBef>
                <a:spcPts val="73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432434" algn="l"/>
              </a:tabLst>
            </a:pPr>
            <a:r>
              <a:rPr sz="2800" spc="-5" dirty="0"/>
              <a:t>Implementation </a:t>
            </a:r>
            <a:r>
              <a:rPr sz="2800" dirty="0"/>
              <a:t>of </a:t>
            </a:r>
            <a:r>
              <a:rPr sz="2800" spc="-5" dirty="0"/>
              <a:t>this</a:t>
            </a:r>
            <a:r>
              <a:rPr sz="2800" spc="-40" dirty="0"/>
              <a:t> </a:t>
            </a:r>
            <a:r>
              <a:rPr sz="2800" spc="-5" dirty="0"/>
              <a:t>mapping</a:t>
            </a:r>
          </a:p>
          <a:p>
            <a:pPr marL="833119" lvl="1" indent="-286385">
              <a:lnSpc>
                <a:spcPct val="100000"/>
              </a:lnSpc>
              <a:spcBef>
                <a:spcPts val="69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833755" algn="l"/>
              </a:tabLst>
            </a:pPr>
            <a:r>
              <a:rPr sz="2800" spc="-5" dirty="0">
                <a:latin typeface="Arial"/>
                <a:cs typeface="Arial"/>
              </a:rPr>
              <a:t>Conceptual </a:t>
            </a:r>
            <a:r>
              <a:rPr sz="2800" dirty="0">
                <a:latin typeface="Arial"/>
                <a:cs typeface="Arial"/>
              </a:rPr>
              <a:t>design as manifest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system</a:t>
            </a:r>
          </a:p>
          <a:p>
            <a:pPr marL="432434" marR="5080" indent="-342900">
              <a:lnSpc>
                <a:spcPct val="100000"/>
              </a:lnSpc>
              <a:spcBef>
                <a:spcPts val="75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432434" algn="l"/>
              </a:tabLst>
            </a:pPr>
            <a:r>
              <a:rPr sz="2800" dirty="0"/>
              <a:t>The </a:t>
            </a:r>
            <a:r>
              <a:rPr sz="2800" spc="-5" dirty="0"/>
              <a:t>part of </a:t>
            </a:r>
            <a:r>
              <a:rPr sz="2800" dirty="0"/>
              <a:t>an </a:t>
            </a:r>
            <a:r>
              <a:rPr sz="2800" spc="-5" dirty="0"/>
              <a:t>interaction design</a:t>
            </a:r>
            <a:r>
              <a:rPr sz="2800" spc="-50" dirty="0"/>
              <a:t> </a:t>
            </a:r>
            <a:r>
              <a:rPr sz="2800" spc="-5" dirty="0"/>
              <a:t>containing  </a:t>
            </a:r>
            <a:r>
              <a:rPr sz="2800" dirty="0"/>
              <a:t>a</a:t>
            </a:r>
            <a:r>
              <a:rPr sz="2800" spc="-25" dirty="0"/>
              <a:t> </a:t>
            </a:r>
            <a:r>
              <a:rPr sz="2800" spc="-5" dirty="0"/>
              <a:t>theme</a:t>
            </a:r>
          </a:p>
          <a:p>
            <a:pPr marL="833119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833755" algn="l"/>
              </a:tabLst>
            </a:pPr>
            <a:r>
              <a:rPr sz="2800" spc="-5" dirty="0">
                <a:latin typeface="Arial"/>
                <a:cs typeface="Arial"/>
              </a:rPr>
              <a:t>For communicating design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vision</a:t>
            </a:r>
          </a:p>
          <a:p>
            <a:pPr marL="432434" indent="-342900">
              <a:lnSpc>
                <a:spcPct val="100000"/>
              </a:lnSpc>
              <a:spcBef>
                <a:spcPts val="75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432434" algn="l"/>
              </a:tabLst>
            </a:pPr>
            <a:r>
              <a:rPr sz="2800" dirty="0"/>
              <a:t>Where you </a:t>
            </a:r>
            <a:r>
              <a:rPr sz="2800" spc="-5" dirty="0"/>
              <a:t>innovate </a:t>
            </a:r>
            <a:r>
              <a:rPr sz="2800" dirty="0"/>
              <a:t>to </a:t>
            </a:r>
            <a:r>
              <a:rPr sz="2800" spc="-5" dirty="0"/>
              <a:t>plant seed </a:t>
            </a:r>
            <a:r>
              <a:rPr sz="2800" dirty="0"/>
              <a:t>of</a:t>
            </a:r>
            <a:r>
              <a:rPr sz="2800" spc="-120" dirty="0"/>
              <a:t> </a:t>
            </a:r>
            <a:r>
              <a:rPr sz="2800" dirty="0"/>
              <a:t>UX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F76CF5C-0302-554E-9290-CA7F7BB4C0DD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19.mp3">
            <a:hlinkClick r:id="" action="ppaction://media"/>
            <a:extLst>
              <a:ext uri="{FF2B5EF4-FFF2-40B4-BE49-F238E27FC236}">
                <a16:creationId xmlns:a16="http://schemas.microsoft.com/office/drawing/2014/main" id="{712C01F8-6737-8D42-BD27-40A8BB5CB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864" y="650849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212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User</a:t>
            </a:r>
            <a:r>
              <a:rPr spc="-100" dirty="0"/>
              <a:t> </a:t>
            </a:r>
            <a:r>
              <a:rPr dirty="0"/>
              <a:t>persona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621358"/>
            <a:ext cx="7650480" cy="3261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8801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Represents a specific </a:t>
            </a:r>
            <a:r>
              <a:rPr sz="3200" spc="-5" dirty="0">
                <a:latin typeface="Arial"/>
                <a:cs typeface="Arial"/>
              </a:rPr>
              <a:t>(but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imaginary)  </a:t>
            </a:r>
            <a:r>
              <a:rPr sz="3200" dirty="0">
                <a:latin typeface="Arial"/>
                <a:cs typeface="Arial"/>
              </a:rPr>
              <a:t>person in a </a:t>
            </a:r>
            <a:r>
              <a:rPr sz="3200" spc="-5" dirty="0">
                <a:latin typeface="Arial"/>
                <a:cs typeface="Arial"/>
              </a:rPr>
              <a:t>specific </a:t>
            </a:r>
            <a:r>
              <a:rPr sz="3200" dirty="0">
                <a:latin typeface="Arial"/>
                <a:cs typeface="Arial"/>
              </a:rPr>
              <a:t>work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role</a:t>
            </a:r>
            <a:endParaRPr sz="32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story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description of </a:t>
            </a:r>
            <a:r>
              <a:rPr sz="2800" spc="-5" dirty="0">
                <a:latin typeface="Arial"/>
                <a:cs typeface="Arial"/>
              </a:rPr>
              <a:t>specific individual  who </a:t>
            </a:r>
            <a:r>
              <a:rPr sz="2800" dirty="0">
                <a:latin typeface="Arial"/>
                <a:cs typeface="Arial"/>
              </a:rPr>
              <a:t>has</a:t>
            </a: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name</a:t>
            </a:r>
            <a:endParaRPr sz="24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life</a:t>
            </a:r>
            <a:endParaRPr sz="2400" dirty="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personality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F43EBDD-6405-9143-B3BA-2D06570A0372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2.mp3">
            <a:hlinkClick r:id="" action="ppaction://media"/>
            <a:extLst>
              <a:ext uri="{FF2B5EF4-FFF2-40B4-BE49-F238E27FC236}">
                <a16:creationId xmlns:a16="http://schemas.microsoft.com/office/drawing/2014/main" id="{89F1FB89-5194-B044-94A5-5A30873AF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8269"/>
            <a:ext cx="44932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Metap</a:t>
            </a:r>
            <a:r>
              <a:rPr spc="10" dirty="0"/>
              <a:t>h</a:t>
            </a:r>
            <a:r>
              <a:rPr dirty="0"/>
              <a:t>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7558"/>
            <a:ext cx="7872095" cy="3820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0876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Analogies for communication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explanations</a:t>
            </a:r>
            <a:endParaRPr sz="32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Explain unfamiliar using </a:t>
            </a:r>
            <a:r>
              <a:rPr sz="2800" dirty="0">
                <a:latin typeface="Arial"/>
                <a:cs typeface="Arial"/>
              </a:rPr>
              <a:t>familiar </a:t>
            </a:r>
            <a:r>
              <a:rPr sz="2800" spc="-5" dirty="0">
                <a:latin typeface="Arial"/>
                <a:cs typeface="Arial"/>
              </a:rPr>
              <a:t>conventional  knowledge</a:t>
            </a:r>
            <a:endParaRPr sz="2800" dirty="0">
              <a:latin typeface="Arial"/>
              <a:cs typeface="Arial"/>
            </a:endParaRPr>
          </a:p>
          <a:p>
            <a:pPr marL="756285" marR="164465" lvl="1" indent="-286385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Use what users already know about </a:t>
            </a:r>
            <a:r>
              <a:rPr sz="2800" dirty="0">
                <a:latin typeface="Arial"/>
                <a:cs typeface="Arial"/>
              </a:rPr>
              <a:t>existing  system </a:t>
            </a:r>
            <a:r>
              <a:rPr sz="2800" spc="-5" dirty="0">
                <a:latin typeface="Arial"/>
                <a:cs typeface="Arial"/>
              </a:rPr>
              <a:t>or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phenomena</a:t>
            </a:r>
            <a:endParaRPr sz="2800" dirty="0">
              <a:latin typeface="Arial"/>
              <a:cs typeface="Arial"/>
            </a:endParaRPr>
          </a:p>
          <a:p>
            <a:pPr marL="756285" marR="758190" lvl="1" indent="-28638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Adapt to help user learn how to use </a:t>
            </a:r>
            <a:r>
              <a:rPr sz="2800" dirty="0">
                <a:latin typeface="Arial"/>
                <a:cs typeface="Arial"/>
              </a:rPr>
              <a:t>new  </a:t>
            </a:r>
            <a:r>
              <a:rPr sz="2800" spc="-5" dirty="0">
                <a:latin typeface="Arial"/>
                <a:cs typeface="Arial"/>
              </a:rPr>
              <a:t>system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4731A39-3D2D-5347-A841-AA1A8C5E37F7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20.mp3">
            <a:hlinkClick r:id="" action="ppaction://media"/>
            <a:extLst>
              <a:ext uri="{FF2B5EF4-FFF2-40B4-BE49-F238E27FC236}">
                <a16:creationId xmlns:a16="http://schemas.microsoft.com/office/drawing/2014/main" id="{F952AC68-A73A-E842-AAD8-9857DAC06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4145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Metap</a:t>
            </a:r>
            <a:r>
              <a:rPr spc="5" dirty="0"/>
              <a:t>h</a:t>
            </a:r>
            <a:r>
              <a:rPr dirty="0"/>
              <a:t>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43532"/>
            <a:ext cx="7519034" cy="2458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Example, </a:t>
            </a:r>
            <a:r>
              <a:rPr sz="3200" spc="-5" dirty="0">
                <a:latin typeface="Arial"/>
                <a:cs typeface="Arial"/>
              </a:rPr>
              <a:t>typewriter metaphor </a:t>
            </a:r>
            <a:r>
              <a:rPr sz="3200" dirty="0">
                <a:latin typeface="Arial"/>
                <a:cs typeface="Arial"/>
              </a:rPr>
              <a:t>in a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word  processing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system</a:t>
            </a: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One of simplest </a:t>
            </a:r>
            <a:r>
              <a:rPr sz="2800" dirty="0">
                <a:latin typeface="Arial"/>
                <a:cs typeface="Arial"/>
              </a:rPr>
              <a:t>and oldest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examples</a:t>
            </a:r>
            <a:endParaRPr sz="2800" dirty="0">
              <a:latin typeface="Arial"/>
              <a:cs typeface="Arial"/>
            </a:endParaRPr>
          </a:p>
          <a:p>
            <a:pPr marL="756285" marR="125730" lvl="1" indent="-286385">
              <a:lnSpc>
                <a:spcPct val="100000"/>
              </a:lnSpc>
              <a:spcBef>
                <a:spcPts val="69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So old, in </a:t>
            </a:r>
            <a:r>
              <a:rPr sz="2800" dirty="0">
                <a:latin typeface="Arial"/>
                <a:cs typeface="Arial"/>
              </a:rPr>
              <a:t>fact, that </a:t>
            </a:r>
            <a:r>
              <a:rPr sz="2800" spc="-5" dirty="0">
                <a:latin typeface="Arial"/>
                <a:cs typeface="Arial"/>
              </a:rPr>
              <a:t>it has become a </a:t>
            </a:r>
            <a:r>
              <a:rPr sz="2800" dirty="0">
                <a:latin typeface="MS PGothic"/>
                <a:cs typeface="MS PGothic"/>
              </a:rPr>
              <a:t>‘</a:t>
            </a:r>
            <a:r>
              <a:rPr sz="2800" dirty="0">
                <a:latin typeface="Arial"/>
                <a:cs typeface="Arial"/>
              </a:rPr>
              <a:t>dead  metaphor</a:t>
            </a:r>
            <a:r>
              <a:rPr sz="2800" dirty="0">
                <a:latin typeface="MS PGothic"/>
                <a:cs typeface="MS PGothic"/>
              </a:rPr>
              <a:t>” </a:t>
            </a:r>
            <a:r>
              <a:rPr sz="2800" spc="-5" dirty="0">
                <a:latin typeface="Arial"/>
                <a:cs typeface="Arial"/>
              </a:rPr>
              <a:t>and works in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reverse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DE731B6-F168-B84A-82C0-D800F4BC3ED6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21.mp3">
            <a:hlinkClick r:id="" action="ppaction://media"/>
            <a:extLst>
              <a:ext uri="{FF2B5EF4-FFF2-40B4-BE49-F238E27FC236}">
                <a16:creationId xmlns:a16="http://schemas.microsoft.com/office/drawing/2014/main" id="{736C3CE7-4E26-5444-9A0A-2994A87D7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6504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Examples of</a:t>
            </a:r>
            <a:r>
              <a:rPr spc="-90" dirty="0"/>
              <a:t> </a:t>
            </a:r>
            <a:r>
              <a:rPr dirty="0"/>
              <a:t>metaphors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6760" y="1873250"/>
            <a:ext cx="7650480" cy="15557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Ecological perspective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example</a:t>
            </a:r>
            <a:endParaRPr sz="32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iTunes as a </a:t>
            </a:r>
            <a:r>
              <a:rPr sz="2800" dirty="0">
                <a:latin typeface="Arial"/>
                <a:cs typeface="Arial"/>
              </a:rPr>
              <a:t>mother </a:t>
            </a:r>
            <a:r>
              <a:rPr sz="2800" spc="-5" dirty="0">
                <a:latin typeface="Arial"/>
                <a:cs typeface="Arial"/>
              </a:rPr>
              <a:t>ship for iPods, iPhones,  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iPads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E5D5FF2-B48B-6E48-94AD-BBBC04EC2E22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22.mp3">
            <a:hlinkClick r:id="" action="ppaction://media"/>
            <a:extLst>
              <a:ext uri="{FF2B5EF4-FFF2-40B4-BE49-F238E27FC236}">
                <a16:creationId xmlns:a16="http://schemas.microsoft.com/office/drawing/2014/main" id="{A16765E0-1C90-DC49-AE21-F329323C8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4220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Examples of</a:t>
            </a:r>
            <a:r>
              <a:rPr spc="-90" dirty="0"/>
              <a:t> </a:t>
            </a:r>
            <a:r>
              <a:rPr dirty="0"/>
              <a:t>metaphors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0761"/>
            <a:ext cx="6801484" cy="15557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Interaction </a:t>
            </a:r>
            <a:r>
              <a:rPr sz="3200" dirty="0">
                <a:latin typeface="Arial"/>
                <a:cs typeface="Arial"/>
              </a:rPr>
              <a:t>perspective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example</a:t>
            </a:r>
            <a:endParaRPr sz="32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Actions for </a:t>
            </a:r>
            <a:r>
              <a:rPr sz="2800" dirty="0">
                <a:latin typeface="Arial"/>
                <a:cs typeface="Arial"/>
              </a:rPr>
              <a:t>reading </a:t>
            </a:r>
            <a:r>
              <a:rPr sz="2800" spc="-5" dirty="0">
                <a:latin typeface="Arial"/>
                <a:cs typeface="Arial"/>
              </a:rPr>
              <a:t>a book on an iPad,  Kindle, 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Nook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F71A1D7-65F4-1046-A11A-B380C089C55C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23.mp3">
            <a:hlinkClick r:id="" action="ppaction://media"/>
            <a:extLst>
              <a:ext uri="{FF2B5EF4-FFF2-40B4-BE49-F238E27FC236}">
                <a16:creationId xmlns:a16="http://schemas.microsoft.com/office/drawing/2014/main" id="{3EE3C323-9A3F-1F4F-8D7C-045D7E53B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864" y="650849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Conceptual design </a:t>
            </a:r>
            <a:r>
              <a:rPr spc="-5" dirty="0"/>
              <a:t>in</a:t>
            </a:r>
            <a:r>
              <a:rPr spc="-80" dirty="0"/>
              <a:t> </a:t>
            </a:r>
            <a:r>
              <a:rPr spc="-5" dirty="0"/>
              <a:t>three  </a:t>
            </a:r>
            <a:r>
              <a:rPr dirty="0"/>
              <a:t>perspectives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749" y="2535032"/>
            <a:ext cx="7651115" cy="308038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Ecological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perspective</a:t>
            </a: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To communicate design </a:t>
            </a:r>
            <a:r>
              <a:rPr sz="2800" dirty="0">
                <a:latin typeface="Arial"/>
                <a:cs typeface="Arial"/>
              </a:rPr>
              <a:t>vision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system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</a:t>
            </a:r>
            <a:endParaRPr sz="28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buClr>
                <a:srgbClr val="FFC000"/>
              </a:buClr>
            </a:pPr>
            <a:r>
              <a:rPr sz="2800" i="1" spc="-5" dirty="0">
                <a:latin typeface="Arial"/>
                <a:cs typeface="Arial"/>
              </a:rPr>
              <a:t>black box </a:t>
            </a:r>
            <a:r>
              <a:rPr sz="2800" spc="-5" dirty="0">
                <a:latin typeface="Arial"/>
                <a:cs typeface="Arial"/>
              </a:rPr>
              <a:t>within its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environment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Interaction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perspective</a:t>
            </a:r>
          </a:p>
          <a:p>
            <a:pPr marL="756285" marR="160020" lvl="1" indent="-286385">
              <a:lnSpc>
                <a:spcPct val="100000"/>
              </a:lnSpc>
              <a:spcBef>
                <a:spcPts val="68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To communicate design </a:t>
            </a:r>
            <a:r>
              <a:rPr sz="2800" dirty="0">
                <a:latin typeface="Arial"/>
                <a:cs typeface="Arial"/>
              </a:rPr>
              <a:t>vision </a:t>
            </a:r>
            <a:r>
              <a:rPr sz="2800" spc="-5" dirty="0">
                <a:latin typeface="Arial"/>
                <a:cs typeface="Arial"/>
              </a:rPr>
              <a:t>of how user  </a:t>
            </a:r>
            <a:r>
              <a:rPr sz="2800" dirty="0">
                <a:latin typeface="Arial"/>
                <a:cs typeface="Arial"/>
              </a:rPr>
              <a:t>operates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system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1E8EDB6-7835-BD4B-BEB2-0455253E0A3D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24.mp3">
            <a:hlinkClick r:id="" action="ppaction://media"/>
            <a:extLst>
              <a:ext uri="{FF2B5EF4-FFF2-40B4-BE49-F238E27FC236}">
                <a16:creationId xmlns:a16="http://schemas.microsoft.com/office/drawing/2014/main" id="{5B49CB35-1C2B-6D44-9F5F-736AF7D14E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864" y="650849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Conceptual design </a:t>
            </a:r>
            <a:r>
              <a:rPr sz="4400" spc="-5" dirty="0"/>
              <a:t>in</a:t>
            </a:r>
            <a:r>
              <a:rPr sz="4400" spc="-80" dirty="0"/>
              <a:t> </a:t>
            </a:r>
            <a:r>
              <a:rPr sz="4400" spc="-5" dirty="0"/>
              <a:t>three  </a:t>
            </a:r>
            <a:r>
              <a:rPr sz="4400" dirty="0"/>
              <a:t>perspectives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520761"/>
            <a:ext cx="7742555" cy="37528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Emotional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perspective</a:t>
            </a:r>
          </a:p>
          <a:p>
            <a:pPr marL="756285" marR="747395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To communicate a </a:t>
            </a:r>
            <a:r>
              <a:rPr sz="2800" dirty="0">
                <a:latin typeface="Arial"/>
                <a:cs typeface="Arial"/>
              </a:rPr>
              <a:t>vision </a:t>
            </a:r>
            <a:r>
              <a:rPr sz="2800" spc="-5" dirty="0">
                <a:latin typeface="Arial"/>
                <a:cs typeface="Arial"/>
              </a:rPr>
              <a:t>of how design  elements will evoke emotional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impact</a:t>
            </a:r>
            <a:endParaRPr sz="2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Example,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sports car:</a:t>
            </a:r>
          </a:p>
          <a:p>
            <a:pPr marL="1155700" lvl="2" indent="-228600">
              <a:lnSpc>
                <a:spcPct val="100000"/>
              </a:lnSpc>
              <a:spcBef>
                <a:spcPts val="590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About jaw-dropping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performance</a:t>
            </a:r>
            <a:endParaRPr sz="2400" dirty="0">
              <a:latin typeface="Arial"/>
              <a:cs typeface="Arial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75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About how your heart skips a beat when you see  </a:t>
            </a:r>
            <a:r>
              <a:rPr sz="2400" dirty="0">
                <a:latin typeface="Arial"/>
                <a:cs typeface="Arial"/>
              </a:rPr>
              <a:t>its </a:t>
            </a:r>
            <a:r>
              <a:rPr sz="2400" spc="-5" dirty="0">
                <a:latin typeface="Arial"/>
                <a:cs typeface="Arial"/>
              </a:rPr>
              <a:t>aerodynamic</a:t>
            </a:r>
            <a:r>
              <a:rPr sz="2400" dirty="0">
                <a:latin typeface="Arial"/>
                <a:cs typeface="Arial"/>
              </a:rPr>
              <a:t> form</a:t>
            </a:r>
          </a:p>
          <a:p>
            <a:pPr marL="1155700" lvl="2" indent="-228600">
              <a:lnSpc>
                <a:spcPct val="100000"/>
              </a:lnSpc>
              <a:spcBef>
                <a:spcPts val="580"/>
              </a:spcBef>
              <a:buClr>
                <a:srgbClr val="FFC000"/>
              </a:buClr>
              <a:buSzPct val="64583"/>
              <a:buFont typeface="Wingdings"/>
              <a:buChar char=""/>
              <a:tabLst>
                <a:tab pos="1156335" algn="l"/>
              </a:tabLst>
            </a:pPr>
            <a:r>
              <a:rPr sz="2400" spc="-5" dirty="0">
                <a:latin typeface="Arial"/>
                <a:cs typeface="Arial"/>
              </a:rPr>
              <a:t>About </a:t>
            </a:r>
            <a:r>
              <a:rPr sz="2400" dirty="0">
                <a:latin typeface="Arial"/>
                <a:cs typeface="Arial"/>
              </a:rPr>
              <a:t>fun </a:t>
            </a:r>
            <a:r>
              <a:rPr sz="2400" spc="-5" dirty="0">
                <a:latin typeface="Arial"/>
                <a:cs typeface="Arial"/>
              </a:rPr>
              <a:t>and being independent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crowd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F8AF155-A89E-F040-B6AD-DDCB295FD5ED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25.mp3">
            <a:hlinkClick r:id="" action="ppaction://media"/>
            <a:extLst>
              <a:ext uri="{FF2B5EF4-FFF2-40B4-BE49-F238E27FC236}">
                <a16:creationId xmlns:a16="http://schemas.microsoft.com/office/drawing/2014/main" id="{32CBE40B-B9CF-6445-9B70-1CB1A48BFE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2564" y="6533177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8" y="452069"/>
            <a:ext cx="898906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Example, early conceptual</a:t>
            </a:r>
            <a:r>
              <a:rPr sz="4400" spc="-114" dirty="0"/>
              <a:t> </a:t>
            </a:r>
            <a:r>
              <a:rPr sz="4400" dirty="0"/>
              <a:t>design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91132"/>
            <a:ext cx="67989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Immersion in </a:t>
            </a:r>
            <a:r>
              <a:rPr sz="3200" spc="-5" dirty="0">
                <a:latin typeface="Arial"/>
                <a:cs typeface="Arial"/>
              </a:rPr>
              <a:t>ecological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perspective</a:t>
            </a:r>
          </a:p>
        </p:txBody>
      </p:sp>
      <p:sp>
        <p:nvSpPr>
          <p:cNvPr id="5" name="object 5"/>
          <p:cNvSpPr/>
          <p:nvPr/>
        </p:nvSpPr>
        <p:spPr>
          <a:xfrm>
            <a:off x="1524000" y="2590963"/>
            <a:ext cx="7300437" cy="4267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3125D53-7C00-7C44-8D23-E738234511B5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a24x26.mp3">
            <a:hlinkClick r:id="" action="ppaction://media"/>
            <a:extLst>
              <a:ext uri="{FF2B5EF4-FFF2-40B4-BE49-F238E27FC236}">
                <a16:creationId xmlns:a16="http://schemas.microsoft.com/office/drawing/2014/main" id="{D49E2321-F8E2-D849-B8D4-B25C7EB30B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4909"/>
            <a:ext cx="669670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Example, conceptual</a:t>
            </a:r>
            <a:r>
              <a:rPr sz="4000" spc="-114" dirty="0"/>
              <a:t> </a:t>
            </a:r>
            <a:r>
              <a:rPr sz="4000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035909"/>
            <a:ext cx="73844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Broad environmental </a:t>
            </a:r>
            <a:r>
              <a:rPr sz="3200" dirty="0">
                <a:latin typeface="Arial"/>
                <a:cs typeface="Arial"/>
              </a:rPr>
              <a:t>view in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ecological  </a:t>
            </a:r>
            <a:r>
              <a:rPr sz="3200" dirty="0">
                <a:latin typeface="Arial"/>
                <a:cs typeface="Arial"/>
              </a:rPr>
              <a:t>perspective</a:t>
            </a:r>
          </a:p>
        </p:txBody>
      </p:sp>
      <p:sp>
        <p:nvSpPr>
          <p:cNvPr id="4" name="object 4"/>
          <p:cNvSpPr/>
          <p:nvPr/>
        </p:nvSpPr>
        <p:spPr>
          <a:xfrm>
            <a:off x="3124200" y="2130562"/>
            <a:ext cx="5171254" cy="3873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CBD5A04-BB1C-9044-890F-68C056AC8B06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27.mp3">
            <a:hlinkClick r:id="" action="ppaction://media"/>
            <a:extLst>
              <a:ext uri="{FF2B5EF4-FFF2-40B4-BE49-F238E27FC236}">
                <a16:creationId xmlns:a16="http://schemas.microsoft.com/office/drawing/2014/main" id="{87067868-E278-DE43-8153-9DBCB74DB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8600" y="346894"/>
            <a:ext cx="9296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Example, ecological</a:t>
            </a:r>
            <a:r>
              <a:rPr sz="4000" spc="-114" dirty="0"/>
              <a:t> </a:t>
            </a:r>
            <a:r>
              <a:rPr sz="4000" dirty="0"/>
              <a:t>conceptual  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68577"/>
            <a:ext cx="717740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Focusing on </a:t>
            </a:r>
            <a:r>
              <a:rPr sz="3200" spc="-5" dirty="0">
                <a:latin typeface="Arial"/>
                <a:cs typeface="Arial"/>
              </a:rPr>
              <a:t>feature for </a:t>
            </a:r>
            <a:r>
              <a:rPr sz="3200" dirty="0">
                <a:latin typeface="Arial"/>
                <a:cs typeface="Arial"/>
              </a:rPr>
              <a:t>smart ticket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guide </a:t>
            </a:r>
            <a:r>
              <a:rPr sz="3200" dirty="0">
                <a:latin typeface="Arial"/>
                <a:cs typeface="Arial"/>
              </a:rPr>
              <a:t>users to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seating</a:t>
            </a:r>
          </a:p>
        </p:txBody>
      </p:sp>
      <p:sp>
        <p:nvSpPr>
          <p:cNvPr id="4" name="object 4"/>
          <p:cNvSpPr/>
          <p:nvPr/>
        </p:nvSpPr>
        <p:spPr>
          <a:xfrm>
            <a:off x="1984323" y="2471242"/>
            <a:ext cx="5105400" cy="358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4753D51-4847-B249-868A-9F68C4825CBB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28.mp3">
            <a:hlinkClick r:id="" action="ppaction://media"/>
            <a:extLst>
              <a:ext uri="{FF2B5EF4-FFF2-40B4-BE49-F238E27FC236}">
                <a16:creationId xmlns:a16="http://schemas.microsoft.com/office/drawing/2014/main" id="{205BC15D-C9C0-FF41-A3CF-6629E794F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2564" y="6533177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29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28600" y="381000"/>
            <a:ext cx="9296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Example, ecological</a:t>
            </a:r>
            <a:r>
              <a:rPr sz="4000" spc="-114" dirty="0"/>
              <a:t> </a:t>
            </a:r>
            <a:r>
              <a:rPr sz="4000" dirty="0"/>
              <a:t>conceptual  design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1240820"/>
            <a:ext cx="738886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Focusing on </a:t>
            </a:r>
            <a:r>
              <a:rPr sz="3200" spc="-5" dirty="0">
                <a:latin typeface="Arial"/>
                <a:cs typeface="Arial"/>
              </a:rPr>
              <a:t>communication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smartphone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7702" y="2433366"/>
            <a:ext cx="5260256" cy="3183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9F6DE4D-A1E1-0C41-B037-68183B0170A9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a24x29.mp3">
            <a:hlinkClick r:id="" action="ppaction://media"/>
            <a:extLst>
              <a:ext uri="{FF2B5EF4-FFF2-40B4-BE49-F238E27FC236}">
                <a16:creationId xmlns:a16="http://schemas.microsoft.com/office/drawing/2014/main" id="{32DB1CC2-FFEB-1E4D-9D26-008885787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53646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User</a:t>
            </a:r>
            <a:r>
              <a:rPr spc="-100" dirty="0"/>
              <a:t> </a:t>
            </a:r>
            <a:r>
              <a:rPr dirty="0"/>
              <a:t>personas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7164" y="6520477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24420"/>
            <a:ext cx="7360920" cy="285496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Built up from </a:t>
            </a:r>
            <a:r>
              <a:rPr sz="3200" spc="-5" dirty="0">
                <a:latin typeface="Arial"/>
                <a:cs typeface="Arial"/>
              </a:rPr>
              <a:t>contextual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data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Offer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concreteness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Offers personal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engagement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Ideal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sharing </a:t>
            </a:r>
            <a:r>
              <a:rPr sz="3200" dirty="0">
                <a:latin typeface="Arial"/>
                <a:cs typeface="Arial"/>
              </a:rPr>
              <a:t>visualization of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design  target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6" name="a24x3.mp3">
            <a:hlinkClick r:id="" action="ppaction://media"/>
            <a:extLst>
              <a:ext uri="{FF2B5EF4-FFF2-40B4-BE49-F238E27FC236}">
                <a16:creationId xmlns:a16="http://schemas.microsoft.com/office/drawing/2014/main" id="{CC6952E2-16F1-8A41-B48B-C03DE02C1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22564" y="6533177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28600" y="442903"/>
            <a:ext cx="9372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Example, ecological</a:t>
            </a:r>
            <a:r>
              <a:rPr sz="4000" spc="-114" dirty="0"/>
              <a:t> </a:t>
            </a:r>
            <a:r>
              <a:rPr sz="4000" dirty="0"/>
              <a:t>conceptual  design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1215721"/>
            <a:ext cx="5806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Focusing on social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networking</a:t>
            </a:r>
          </a:p>
        </p:txBody>
      </p:sp>
      <p:sp>
        <p:nvSpPr>
          <p:cNvPr id="5" name="object 5"/>
          <p:cNvSpPr/>
          <p:nvPr/>
        </p:nvSpPr>
        <p:spPr>
          <a:xfrm>
            <a:off x="2819400" y="1873877"/>
            <a:ext cx="4716592" cy="3962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583FD75-B88C-1F4F-B133-95F6572CAF37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30.mp3">
            <a:hlinkClick r:id="" action="ppaction://media"/>
            <a:extLst>
              <a:ext uri="{FF2B5EF4-FFF2-40B4-BE49-F238E27FC236}">
                <a16:creationId xmlns:a16="http://schemas.microsoft.com/office/drawing/2014/main" id="{94571821-B35D-0D4B-9776-967B843D9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pic>
        <p:nvPicPr>
          <p:cNvPr id="8" name="a24x30.mp3">
            <a:hlinkClick r:id="" action="ppaction://media"/>
            <a:extLst>
              <a:ext uri="{FF2B5EF4-FFF2-40B4-BE49-F238E27FC236}">
                <a16:creationId xmlns:a16="http://schemas.microsoft.com/office/drawing/2014/main" id="{6F56B355-574E-6F45-AD7F-386BF0290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9864" y="650849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31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Example, conceptual design</a:t>
            </a:r>
            <a:r>
              <a:rPr sz="4800" spc="-120" dirty="0"/>
              <a:t> </a:t>
            </a:r>
            <a:r>
              <a:rPr sz="4800" spc="-5" dirty="0"/>
              <a:t>in </a:t>
            </a:r>
            <a:r>
              <a:rPr sz="4800" dirty="0"/>
              <a:t>interaction</a:t>
            </a:r>
            <a:r>
              <a:rPr sz="4800" spc="-35" dirty="0"/>
              <a:t> </a:t>
            </a:r>
            <a:r>
              <a:rPr dirty="0"/>
              <a:t>perspective</a:t>
            </a:r>
          </a:p>
        </p:txBody>
      </p:sp>
      <p:sp>
        <p:nvSpPr>
          <p:cNvPr id="4" name="object 4"/>
          <p:cNvSpPr/>
          <p:nvPr/>
        </p:nvSpPr>
        <p:spPr>
          <a:xfrm>
            <a:off x="2179405" y="1564710"/>
            <a:ext cx="4785189" cy="4648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CB183C5-1E7F-7645-A5DB-D98CD386E7F4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a24x31.mp3">
            <a:hlinkClick r:id="" action="ppaction://media"/>
            <a:extLst>
              <a:ext uri="{FF2B5EF4-FFF2-40B4-BE49-F238E27FC236}">
                <a16:creationId xmlns:a16="http://schemas.microsoft.com/office/drawing/2014/main" id="{9DDC1A3F-4CDA-EF4D-B725-B2FEA492D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62028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Without</a:t>
            </a:r>
            <a:r>
              <a:rPr spc="-105" dirty="0"/>
              <a:t> </a:t>
            </a:r>
            <a:r>
              <a:rPr dirty="0"/>
              <a:t>personas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97164" y="6520477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5930"/>
            <a:ext cx="7564120" cy="42170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spcBef>
                <a:spcPts val="2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Designing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dirty="0">
                <a:latin typeface="MS PGothic"/>
                <a:cs typeface="MS PGothic"/>
              </a:rPr>
              <a:t>“</a:t>
            </a:r>
            <a:r>
              <a:rPr sz="3200" dirty="0">
                <a:latin typeface="Arial"/>
                <a:cs typeface="Arial"/>
              </a:rPr>
              <a:t>meet </a:t>
            </a:r>
            <a:r>
              <a:rPr sz="3200" spc="-5" dirty="0">
                <a:latin typeface="Arial"/>
                <a:cs typeface="Arial"/>
              </a:rPr>
              <a:t>needs </a:t>
            </a:r>
            <a:r>
              <a:rPr sz="3200" dirty="0">
                <a:latin typeface="Arial"/>
                <a:cs typeface="Arial"/>
              </a:rPr>
              <a:t>of users</a:t>
            </a:r>
            <a:r>
              <a:rPr sz="3200" dirty="0">
                <a:latin typeface="MS PGothic"/>
                <a:cs typeface="MS PGothic"/>
              </a:rPr>
              <a:t>”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vague and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ill-defined</a:t>
            </a:r>
            <a:endParaRPr sz="3200" dirty="0">
              <a:latin typeface="Arial"/>
              <a:cs typeface="Arial"/>
            </a:endParaRPr>
          </a:p>
          <a:p>
            <a:pPr marL="355600" marR="1290955" indent="-342900">
              <a:lnSpc>
                <a:spcPct val="100000"/>
              </a:lnSpc>
              <a:spcBef>
                <a:spcPts val="65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Designers make it </a:t>
            </a:r>
            <a:r>
              <a:rPr sz="3200" spc="-10" dirty="0">
                <a:latin typeface="Arial"/>
                <a:cs typeface="Arial"/>
              </a:rPr>
              <a:t>up as </a:t>
            </a:r>
            <a:r>
              <a:rPr sz="3200" spc="-5" dirty="0">
                <a:latin typeface="Arial"/>
                <a:cs typeface="Arial"/>
              </a:rPr>
              <a:t>they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go,  thinking </a:t>
            </a:r>
            <a:r>
              <a:rPr sz="3200" dirty="0">
                <a:latin typeface="Arial"/>
                <a:cs typeface="Arial"/>
              </a:rPr>
              <a:t>of themselves as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users</a:t>
            </a:r>
          </a:p>
          <a:p>
            <a:pPr marL="355600" marR="1131570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No way to </a:t>
            </a:r>
            <a:r>
              <a:rPr sz="3200" spc="-5" dirty="0">
                <a:latin typeface="Arial"/>
                <a:cs typeface="Arial"/>
              </a:rPr>
              <a:t>control instinct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cover  everything in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design</a:t>
            </a:r>
            <a:endParaRPr sz="3200" dirty="0">
              <a:latin typeface="Arial"/>
              <a:cs typeface="Arial"/>
            </a:endParaRPr>
          </a:p>
          <a:p>
            <a:pPr marL="355600" marR="1245235" indent="-342900">
              <a:lnSpc>
                <a:spcPct val="100000"/>
              </a:lnSpc>
              <a:spcBef>
                <a:spcPts val="77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Special </a:t>
            </a:r>
            <a:r>
              <a:rPr sz="3200" dirty="0">
                <a:latin typeface="Arial"/>
                <a:cs typeface="Arial"/>
              </a:rPr>
              <a:t>cases </a:t>
            </a:r>
            <a:r>
              <a:rPr sz="3200" spc="-5" dirty="0">
                <a:latin typeface="Arial"/>
                <a:cs typeface="Arial"/>
              </a:rPr>
              <a:t>end </a:t>
            </a:r>
            <a:r>
              <a:rPr sz="3200" dirty="0">
                <a:latin typeface="Arial"/>
                <a:cs typeface="Arial"/>
              </a:rPr>
              <a:t>up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dominating  </a:t>
            </a:r>
            <a:r>
              <a:rPr sz="3200" dirty="0">
                <a:latin typeface="Arial"/>
                <a:cs typeface="Arial"/>
              </a:rPr>
              <a:t>discussion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17EB20C-D384-C64F-9BF2-430B2B1EFA78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4.mp3">
            <a:hlinkClick r:id="" action="ppaction://media"/>
            <a:extLst>
              <a:ext uri="{FF2B5EF4-FFF2-40B4-BE49-F238E27FC236}">
                <a16:creationId xmlns:a16="http://schemas.microsoft.com/office/drawing/2014/main" id="{DBC5896E-7565-414C-B00D-FD039267DD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241" y="304800"/>
            <a:ext cx="520095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With</a:t>
            </a:r>
            <a:r>
              <a:rPr spc="-100" dirty="0"/>
              <a:t> </a:t>
            </a:r>
            <a:r>
              <a:rPr dirty="0"/>
              <a:t>personas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97164" y="6520477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21358"/>
            <a:ext cx="7473950" cy="3979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0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Can overcome </a:t>
            </a:r>
            <a:r>
              <a:rPr sz="3200" spc="-5" dirty="0">
                <a:latin typeface="Arial"/>
                <a:cs typeface="Arial"/>
              </a:rPr>
              <a:t>struggle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design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  </a:t>
            </a:r>
            <a:r>
              <a:rPr sz="3200" dirty="0">
                <a:latin typeface="Arial"/>
                <a:cs typeface="Arial"/>
              </a:rPr>
              <a:t>conflicting </a:t>
            </a:r>
            <a:r>
              <a:rPr sz="3200" spc="-5" dirty="0">
                <a:latin typeface="Arial"/>
                <a:cs typeface="Arial"/>
              </a:rPr>
              <a:t>needs and goals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Different user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classes</a:t>
            </a:r>
          </a:p>
          <a:p>
            <a:pPr marL="756285" marR="735965" lvl="1" indent="-286385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User </a:t>
            </a:r>
            <a:r>
              <a:rPr sz="2800" dirty="0">
                <a:latin typeface="Arial"/>
                <a:cs typeface="Arial"/>
              </a:rPr>
              <a:t>classes </a:t>
            </a:r>
            <a:r>
              <a:rPr sz="2800" spc="-5" dirty="0">
                <a:latin typeface="Arial"/>
                <a:cs typeface="Arial"/>
              </a:rPr>
              <a:t>too broad or too </a:t>
            </a:r>
            <a:r>
              <a:rPr sz="2800" dirty="0">
                <a:latin typeface="Arial"/>
                <a:cs typeface="Arial"/>
              </a:rPr>
              <a:t>vaguely  </a:t>
            </a:r>
            <a:r>
              <a:rPr sz="2800" spc="-5" dirty="0">
                <a:latin typeface="Arial"/>
                <a:cs typeface="Arial"/>
              </a:rPr>
              <a:t>defined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Condition for applying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personas:</a:t>
            </a:r>
            <a:endParaRPr sz="32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People from </a:t>
            </a:r>
            <a:r>
              <a:rPr sz="2800" dirty="0">
                <a:latin typeface="Arial"/>
                <a:cs typeface="Arial"/>
              </a:rPr>
              <a:t>different </a:t>
            </a:r>
            <a:r>
              <a:rPr sz="2800" spc="-5" dirty="0">
                <a:latin typeface="Arial"/>
                <a:cs typeface="Arial"/>
              </a:rPr>
              <a:t>user </a:t>
            </a:r>
            <a:r>
              <a:rPr sz="2800" dirty="0">
                <a:latin typeface="Arial"/>
                <a:cs typeface="Arial"/>
              </a:rPr>
              <a:t>classes </a:t>
            </a:r>
            <a:r>
              <a:rPr sz="2800" spc="-5" dirty="0">
                <a:latin typeface="Arial"/>
                <a:cs typeface="Arial"/>
              </a:rPr>
              <a:t>all </a:t>
            </a:r>
            <a:r>
              <a:rPr sz="2800" dirty="0">
                <a:latin typeface="Arial"/>
                <a:cs typeface="Arial"/>
              </a:rPr>
              <a:t>have 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take on </a:t>
            </a:r>
            <a:r>
              <a:rPr sz="2800" spc="-5" dirty="0">
                <a:latin typeface="Arial"/>
                <a:cs typeface="Arial"/>
              </a:rPr>
              <a:t>same </a:t>
            </a:r>
            <a:r>
              <a:rPr sz="2800" dirty="0">
                <a:latin typeface="Arial"/>
                <a:cs typeface="Arial"/>
              </a:rPr>
              <a:t>work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role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F327904-2D2B-4142-9618-66CF6FCBB405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5.mp3">
            <a:hlinkClick r:id="" action="ppaction://media"/>
            <a:extLst>
              <a:ext uri="{FF2B5EF4-FFF2-40B4-BE49-F238E27FC236}">
                <a16:creationId xmlns:a16="http://schemas.microsoft.com/office/drawing/2014/main" id="{290211ED-55D7-6948-8880-3BCA88AC1A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16" y="381000"/>
            <a:ext cx="90984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Focusing on just one</a:t>
            </a:r>
            <a:r>
              <a:rPr spc="-114" dirty="0"/>
              <a:t> </a:t>
            </a:r>
            <a:r>
              <a:rPr dirty="0"/>
              <a:t>person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97164" y="6520477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149" y="1676400"/>
            <a:ext cx="7734300" cy="309562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Personas can </a:t>
            </a:r>
            <a:r>
              <a:rPr sz="3200" spc="-5" dirty="0">
                <a:latin typeface="Arial"/>
                <a:cs typeface="Arial"/>
              </a:rPr>
              <a:t>help end feature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debates</a:t>
            </a:r>
            <a:endParaRPr sz="32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What if user wants to do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X?</a:t>
            </a:r>
            <a:endParaRPr sz="2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Sorry, but Noah will not need </a:t>
            </a:r>
            <a:r>
              <a:rPr sz="2800" dirty="0">
                <a:latin typeface="Arial"/>
                <a:cs typeface="Arial"/>
              </a:rPr>
              <a:t>feature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X</a:t>
            </a:r>
            <a:endParaRPr sz="2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But someone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might</a:t>
            </a: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Perhaps, but we </a:t>
            </a:r>
            <a:r>
              <a:rPr sz="2800" dirty="0">
                <a:latin typeface="Arial"/>
                <a:cs typeface="Arial"/>
              </a:rPr>
              <a:t>are designing </a:t>
            </a:r>
            <a:r>
              <a:rPr sz="2800" spc="-5" dirty="0">
                <a:latin typeface="Arial"/>
                <a:cs typeface="Arial"/>
              </a:rPr>
              <a:t>for Noah,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not</a:t>
            </a:r>
            <a:endParaRPr sz="28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25"/>
              </a:spcBef>
              <a:buClr>
                <a:srgbClr val="FFC000"/>
              </a:buClr>
            </a:pPr>
            <a:r>
              <a:rPr sz="2800" dirty="0">
                <a:latin typeface="MS PGothic"/>
                <a:cs typeface="MS PGothic"/>
              </a:rPr>
              <a:t>“</a:t>
            </a:r>
            <a:r>
              <a:rPr sz="2800" dirty="0">
                <a:latin typeface="Arial"/>
                <a:cs typeface="Arial"/>
              </a:rPr>
              <a:t>someone</a:t>
            </a:r>
            <a:r>
              <a:rPr sz="2800" dirty="0">
                <a:latin typeface="MS PGothic"/>
                <a:cs typeface="MS PGothic"/>
              </a:rPr>
              <a:t>”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0A3F2A9C-6764-F543-B352-643B9824A390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6.mp3">
            <a:hlinkClick r:id="" action="ppaction://media"/>
            <a:extLst>
              <a:ext uri="{FF2B5EF4-FFF2-40B4-BE49-F238E27FC236}">
                <a16:creationId xmlns:a16="http://schemas.microsoft.com/office/drawing/2014/main" id="{85486DCE-C6C9-8B47-8233-5DAC6A4B0C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pic>
        <p:nvPicPr>
          <p:cNvPr id="8" name="a24x6.mp3">
            <a:hlinkClick r:id="" action="ppaction://media"/>
            <a:extLst>
              <a:ext uri="{FF2B5EF4-FFF2-40B4-BE49-F238E27FC236}">
                <a16:creationId xmlns:a16="http://schemas.microsoft.com/office/drawing/2014/main" id="{8DBFE91B-E46B-C748-990E-9DDFE898F9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8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7879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Make your personas</a:t>
            </a:r>
            <a:r>
              <a:rPr spc="-114" dirty="0"/>
              <a:t> </a:t>
            </a:r>
            <a:r>
              <a:rPr dirty="0"/>
              <a:t>rich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97164" y="6520477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422" y="1752600"/>
            <a:ext cx="7652384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73050" indent="-342900">
              <a:lnSpc>
                <a:spcPct val="100000"/>
              </a:lnSpc>
              <a:spcBef>
                <a:spcPts val="10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Rich, </a:t>
            </a:r>
            <a:r>
              <a:rPr sz="3200" spc="-5" dirty="0">
                <a:latin typeface="Arial"/>
                <a:cs typeface="Arial"/>
              </a:rPr>
              <a:t>relevant, believable, </a:t>
            </a:r>
            <a:r>
              <a:rPr sz="3200" dirty="0">
                <a:latin typeface="Arial"/>
                <a:cs typeface="Arial"/>
              </a:rPr>
              <a:t>specific,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</a:t>
            </a:r>
            <a:r>
              <a:rPr sz="3200" dirty="0">
                <a:latin typeface="Arial"/>
                <a:cs typeface="Arial"/>
              </a:rPr>
              <a:t>precise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Give your persona a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personality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Give your persona a </a:t>
            </a:r>
            <a:r>
              <a:rPr sz="3200" spc="-5" dirty="0">
                <a:latin typeface="Arial"/>
                <a:cs typeface="Arial"/>
              </a:rPr>
              <a:t>life surrounded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  </a:t>
            </a:r>
            <a:r>
              <a:rPr sz="3200" spc="-5" dirty="0">
                <a:latin typeface="Arial"/>
                <a:cs typeface="Arial"/>
              </a:rPr>
              <a:t>detailed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artifacts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30461C1-B2C5-D94D-9C7A-CE6F32E3C22E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8" name="a24x7.mp3">
            <a:hlinkClick r:id="" action="ppaction://media"/>
            <a:extLst>
              <a:ext uri="{FF2B5EF4-FFF2-40B4-BE49-F238E27FC236}">
                <a16:creationId xmlns:a16="http://schemas.microsoft.com/office/drawing/2014/main" id="{EB98755A-32FC-B347-A7CA-D6A0409D2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847" y="220916"/>
            <a:ext cx="8869884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spc="-5" dirty="0"/>
              <a:t>Make your </a:t>
            </a:r>
            <a:r>
              <a:rPr dirty="0"/>
              <a:t>personas</a:t>
            </a:r>
            <a:r>
              <a:rPr spc="-60" dirty="0"/>
              <a:t> </a:t>
            </a:r>
            <a:r>
              <a:rPr dirty="0">
                <a:latin typeface="MS PGothic"/>
                <a:cs typeface="MS PGothic"/>
              </a:rPr>
              <a:t>“</a:t>
            </a:r>
            <a:r>
              <a:rPr dirty="0"/>
              <a:t>sticky</a:t>
            </a:r>
            <a:r>
              <a:rPr dirty="0">
                <a:latin typeface="MS PGothic"/>
                <a:cs typeface="MS PGothic"/>
              </a:rPr>
              <a:t>”</a:t>
            </a:r>
          </a:p>
          <a:p>
            <a:pPr marL="12700">
              <a:lnSpc>
                <a:spcPts val="5015"/>
              </a:lnSpc>
            </a:pPr>
            <a:r>
              <a:rPr dirty="0"/>
              <a:t>(memorable)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97164" y="6520477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981200"/>
            <a:ext cx="5624830" cy="3210493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Give them exposure,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visibility</a:t>
            </a: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Posters</a:t>
            </a: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Coffee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mugs</a:t>
            </a:r>
            <a:endParaRPr sz="2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T-shirts,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screen</a:t>
            </a: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Full-sized </a:t>
            </a:r>
            <a:r>
              <a:rPr sz="2800" dirty="0">
                <a:latin typeface="Arial"/>
                <a:cs typeface="Arial"/>
              </a:rPr>
              <a:t>cardboard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standups</a:t>
            </a: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Action figures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9713E42-060D-2B4B-8C12-6E70F821A0E6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8.mp3">
            <a:hlinkClick r:id="" action="ppaction://media"/>
            <a:extLst>
              <a:ext uri="{FF2B5EF4-FFF2-40B4-BE49-F238E27FC236}">
                <a16:creationId xmlns:a16="http://schemas.microsoft.com/office/drawing/2014/main" id="{0F1D96B6-7027-A741-B3B2-57D048599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" y="337769"/>
            <a:ext cx="826028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Where personas work</a:t>
            </a:r>
            <a:r>
              <a:rPr spc="-114" dirty="0"/>
              <a:t> </a:t>
            </a:r>
            <a:r>
              <a:rPr dirty="0"/>
              <a:t>best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97164" y="6520477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5642" y="1295400"/>
            <a:ext cx="7752715" cy="45034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Commercial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products</a:t>
            </a:r>
            <a:endParaRPr sz="3200" dirty="0">
              <a:latin typeface="Arial"/>
              <a:cs typeface="Arial"/>
            </a:endParaRPr>
          </a:p>
          <a:p>
            <a:pPr marL="355600" marR="1023619" indent="-342900">
              <a:lnSpc>
                <a:spcPct val="100000"/>
              </a:lnSpc>
              <a:spcBef>
                <a:spcPts val="765"/>
              </a:spcBef>
              <a:buClr>
                <a:srgbClr val="FFC000"/>
              </a:buClr>
              <a:buSzPct val="79687"/>
              <a:buFont typeface="Wingdings"/>
              <a:buChar char=""/>
              <a:tabLst>
                <a:tab pos="356235" algn="l"/>
              </a:tabLst>
            </a:pPr>
            <a:r>
              <a:rPr sz="3200" dirty="0">
                <a:latin typeface="Arial"/>
                <a:cs typeface="Arial"/>
              </a:rPr>
              <a:t>Systems with </a:t>
            </a:r>
            <a:r>
              <a:rPr sz="3200" spc="-5" dirty="0">
                <a:latin typeface="Arial"/>
                <a:cs typeface="Arial"/>
              </a:rPr>
              <a:t>relatively </a:t>
            </a:r>
            <a:r>
              <a:rPr sz="3200" dirty="0">
                <a:latin typeface="Arial"/>
                <a:cs typeface="Arial"/>
              </a:rPr>
              <a:t>simple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  </a:t>
            </a:r>
            <a:r>
              <a:rPr sz="3200" spc="-5" dirty="0">
                <a:latin typeface="Arial"/>
                <a:cs typeface="Arial"/>
              </a:rPr>
              <a:t>domains</a:t>
            </a:r>
            <a:endParaRPr sz="3200" dirty="0">
              <a:latin typeface="Arial"/>
              <a:cs typeface="Arial"/>
            </a:endParaRPr>
          </a:p>
          <a:p>
            <a:pPr marL="756285" marR="343535" lvl="1" indent="-286385">
              <a:lnSpc>
                <a:spcPct val="100000"/>
              </a:lnSpc>
              <a:spcBef>
                <a:spcPts val="690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For example, a </a:t>
            </a:r>
            <a:r>
              <a:rPr sz="2800" dirty="0">
                <a:latin typeface="Arial"/>
                <a:cs typeface="Arial"/>
              </a:rPr>
              <a:t>certain kind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person </a:t>
            </a:r>
            <a:r>
              <a:rPr sz="2800" spc="-5" dirty="0">
                <a:latin typeface="Arial"/>
                <a:cs typeface="Arial"/>
              </a:rPr>
              <a:t>may  always </a:t>
            </a:r>
            <a:r>
              <a:rPr sz="2800" dirty="0">
                <a:latin typeface="Arial"/>
                <a:cs typeface="Arial"/>
              </a:rPr>
              <a:t>carry </a:t>
            </a:r>
            <a:r>
              <a:rPr sz="2800" spc="-5" dirty="0">
                <a:latin typeface="Arial"/>
                <a:cs typeface="Arial"/>
              </a:rPr>
              <a:t>a phone</a:t>
            </a:r>
            <a:endParaRPr sz="2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But does not always </a:t>
            </a:r>
            <a:r>
              <a:rPr sz="2800" dirty="0">
                <a:latin typeface="Arial"/>
                <a:cs typeface="Arial"/>
              </a:rPr>
              <a:t>carry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camera</a:t>
            </a:r>
            <a:endParaRPr sz="28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5"/>
              </a:spcBef>
              <a:buClr>
                <a:srgbClr val="FFC000"/>
              </a:buClr>
              <a:buSzPct val="69642"/>
              <a:buFont typeface="Wingdings"/>
              <a:buChar char="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This might help in </a:t>
            </a:r>
            <a:r>
              <a:rPr sz="2800" dirty="0">
                <a:latin typeface="Arial"/>
                <a:cs typeface="Arial"/>
              </a:rPr>
              <a:t>design discussions </a:t>
            </a:r>
            <a:r>
              <a:rPr sz="2800" spc="-5" dirty="0">
                <a:latin typeface="Arial"/>
                <a:cs typeface="Arial"/>
              </a:rPr>
              <a:t>about  whether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combine a </a:t>
            </a:r>
            <a:r>
              <a:rPr sz="2800" dirty="0">
                <a:latin typeface="Arial"/>
                <a:cs typeface="Arial"/>
              </a:rPr>
              <a:t>camera </a:t>
            </a:r>
            <a:r>
              <a:rPr sz="2800" spc="-5" dirty="0">
                <a:latin typeface="Arial"/>
                <a:cs typeface="Arial"/>
              </a:rPr>
              <a:t>in a cellphone  </a:t>
            </a:r>
            <a:r>
              <a:rPr sz="2800" dirty="0">
                <a:latin typeface="Arial"/>
                <a:cs typeface="Arial"/>
              </a:rPr>
              <a:t>design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4DB9618-8FB2-4845-A121-E3292A645368}"/>
              </a:ext>
            </a:extLst>
          </p:cNvPr>
          <p:cNvSpPr txBox="1"/>
          <p:nvPr/>
        </p:nvSpPr>
        <p:spPr>
          <a:xfrm>
            <a:off x="152400" y="6410873"/>
            <a:ext cx="694880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© </a:t>
            </a:r>
            <a:r>
              <a:rPr sz="1200" spc="-5" dirty="0">
                <a:latin typeface="Arial"/>
                <a:cs typeface="Arial"/>
              </a:rPr>
              <a:t>Kristian Secor 201</a:t>
            </a:r>
            <a:r>
              <a:rPr lang="en-US" sz="1200" spc="-5" dirty="0">
                <a:latin typeface="Arial"/>
                <a:cs typeface="Arial"/>
              </a:rPr>
              <a:t>8</a:t>
            </a:r>
            <a:r>
              <a:rPr sz="1200" spc="-5" dirty="0">
                <a:latin typeface="Arial"/>
                <a:cs typeface="Arial"/>
              </a:rPr>
              <a:t> UC San Diego Extension Online Learning </a:t>
            </a:r>
            <a:r>
              <a:rPr sz="1200" dirty="0">
                <a:latin typeface="Arial"/>
                <a:cs typeface="Arial"/>
              </a:rPr>
              <a:t>Course: </a:t>
            </a:r>
            <a:r>
              <a:rPr sz="1200" spc="-5" dirty="0">
                <a:latin typeface="Arial"/>
                <a:cs typeface="Arial"/>
              </a:rPr>
              <a:t>Principles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Experience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" name="a24x9.mp3">
            <a:hlinkClick r:id="" action="ppaction://media"/>
            <a:extLst>
              <a:ext uri="{FF2B5EF4-FFF2-40B4-BE49-F238E27FC236}">
                <a16:creationId xmlns:a16="http://schemas.microsoft.com/office/drawing/2014/main" id="{848A6514-A60D-D442-84BD-1FED29F51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67</TotalTime>
  <Words>1341</Words>
  <Application>Microsoft Macintosh PowerPoint</Application>
  <PresentationFormat>On-screen Show (4:3)</PresentationFormat>
  <Paragraphs>180</Paragraphs>
  <Slides>31</Slides>
  <Notes>1</Notes>
  <HiddenSlides>0</HiddenSlides>
  <MMClips>33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MS PGothic</vt:lpstr>
      <vt:lpstr>Arial</vt:lpstr>
      <vt:lpstr>Calibri</vt:lpstr>
      <vt:lpstr>Courier New</vt:lpstr>
      <vt:lpstr>News Gothic MT</vt:lpstr>
      <vt:lpstr>Roboto</vt:lpstr>
      <vt:lpstr>Roboto Light</vt:lpstr>
      <vt:lpstr>Wingdings</vt:lpstr>
      <vt:lpstr>Executive</vt:lpstr>
      <vt:lpstr>Session #6: User  Personas/Mental  Models/Conceptual Design</vt:lpstr>
      <vt:lpstr>User persona</vt:lpstr>
      <vt:lpstr>User personas</vt:lpstr>
      <vt:lpstr>Without personas</vt:lpstr>
      <vt:lpstr>With personas</vt:lpstr>
      <vt:lpstr>Focusing on just one person</vt:lpstr>
      <vt:lpstr>Make your personas rich</vt:lpstr>
      <vt:lpstr>Make your personas “sticky” (memorable)</vt:lpstr>
      <vt:lpstr>Where personas work best</vt:lpstr>
      <vt:lpstr>Choosing a persona</vt:lpstr>
      <vt:lpstr>Designing for primary persona</vt:lpstr>
      <vt:lpstr>Mental models</vt:lpstr>
      <vt:lpstr>Mental models</vt:lpstr>
      <vt:lpstr>Designer's mental model in ecological perspective</vt:lpstr>
      <vt:lpstr>Designer's mental model in  interaction perspective</vt:lpstr>
      <vt:lpstr>Designer's mental model in  emotional perspective</vt:lpstr>
      <vt:lpstr>Users mental model</vt:lpstr>
      <vt:lpstr>Conceptual design as mapping</vt:lpstr>
      <vt:lpstr>Mapping designer to users</vt:lpstr>
      <vt:lpstr>Metaphors</vt:lpstr>
      <vt:lpstr>Metaphors</vt:lpstr>
      <vt:lpstr>Examples of metaphors</vt:lpstr>
      <vt:lpstr>Examples of metaphors</vt:lpstr>
      <vt:lpstr>Conceptual design in three  perspectives</vt:lpstr>
      <vt:lpstr>Conceptual design in three  perspectives</vt:lpstr>
      <vt:lpstr>Example, early conceptual design</vt:lpstr>
      <vt:lpstr>Example, conceptual design</vt:lpstr>
      <vt:lpstr>Example, ecological conceptual  design</vt:lpstr>
      <vt:lpstr>Example, ecological conceptual  design</vt:lpstr>
      <vt:lpstr>Example, ecological conceptual  design</vt:lpstr>
      <vt:lpstr>Example, conceptual design in interaction 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Toxicology</dc:title>
  <dc:creator>gfurman</dc:creator>
  <cp:lastModifiedBy>Kristian Secor</cp:lastModifiedBy>
  <cp:revision>10</cp:revision>
  <dcterms:created xsi:type="dcterms:W3CDTF">2018-11-03T22:36:59Z</dcterms:created>
  <dcterms:modified xsi:type="dcterms:W3CDTF">2019-02-21T23:04:13Z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2018-11-03T00:00:00Z</vt:filetime>
  </property>
</Properties>
</file>