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4" r:id="rId1"/>
  </p:sldMasterIdLst>
  <p:notesMasterIdLst>
    <p:notesMasterId r:id="rId21"/>
  </p:notesMasterIdLst>
  <p:handoutMasterIdLst>
    <p:handoutMasterId r:id="rId22"/>
  </p:handoutMasterIdLst>
  <p:sldIdLst>
    <p:sldId id="256" r:id="rId2"/>
    <p:sldId id="314" r:id="rId3"/>
    <p:sldId id="315" r:id="rId4"/>
    <p:sldId id="316" r:id="rId5"/>
    <p:sldId id="317" r:id="rId6"/>
    <p:sldId id="323" r:id="rId7"/>
    <p:sldId id="318" r:id="rId8"/>
    <p:sldId id="319" r:id="rId9"/>
    <p:sldId id="324" r:id="rId10"/>
    <p:sldId id="322" r:id="rId11"/>
    <p:sldId id="320" r:id="rId12"/>
    <p:sldId id="321" r:id="rId13"/>
    <p:sldId id="259" r:id="rId14"/>
    <p:sldId id="261" r:id="rId15"/>
    <p:sldId id="294" r:id="rId16"/>
    <p:sldId id="296" r:id="rId17"/>
    <p:sldId id="297" r:id="rId18"/>
    <p:sldId id="303" r:id="rId19"/>
    <p:sldId id="309" r:id="rId20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00"/>
    <a:srgbClr val="C0C0C0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9" autoAdjust="0"/>
    <p:restoredTop sz="94580" autoAdjust="0"/>
  </p:normalViewPr>
  <p:slideViewPr>
    <p:cSldViewPr>
      <p:cViewPr>
        <p:scale>
          <a:sx n="80" d="100"/>
          <a:sy n="80" d="100"/>
        </p:scale>
        <p:origin x="-167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90"/>
    </p:cViewPr>
  </p:sorterViewPr>
  <p:notesViewPr>
    <p:cSldViewPr>
      <p:cViewPr varScale="1">
        <p:scale>
          <a:sx n="66" d="100"/>
          <a:sy n="66" d="100"/>
        </p:scale>
        <p:origin x="-3288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FD28C-1F3E-4590-A589-D76363E6762C}" type="datetimeFigureOut">
              <a:rPr lang="en-US" smtClean="0"/>
              <a:t>4/18/2015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C490D-E6DB-4830-9CC3-DC895568B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765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fld id="{5B75415F-1DAF-4362-B453-BDEA1B28D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506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BA0DFF7-CF3D-4ECD-92A8-2F70A9D9F72C}" type="slidenum">
              <a:rPr lang="en-US" sz="1300" smtClean="0">
                <a:latin typeface="Verdana" pitchFamily="34" charset="0"/>
              </a:rPr>
              <a:pPr/>
              <a:t>1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B8C891C-0371-43C4-A4AC-0999377BD12F}" type="slidenum">
              <a:rPr lang="en-US" sz="1300" smtClean="0"/>
              <a:pPr/>
              <a:t>13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771BB4D-B7E3-450E-9A61-B2F548EF2537}" type="slidenum">
              <a:rPr lang="en-US" sz="1300" smtClean="0"/>
              <a:pPr/>
              <a:t>14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1825C97-467E-4132-99B9-25F27D738708}" type="slidenum">
              <a:rPr lang="en-US" sz="1300" smtClean="0">
                <a:latin typeface="Verdana" pitchFamily="34" charset="0"/>
              </a:rPr>
              <a:pPr/>
              <a:t>16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73CAE06-EA8F-4EA0-891C-0536D12BE03E}" type="slidenum">
              <a:rPr lang="en-US" sz="1300" smtClean="0">
                <a:latin typeface="Verdana" pitchFamily="34" charset="0"/>
              </a:rPr>
              <a:pPr/>
              <a:t>17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6BF6713-2825-4335-B9FD-C0DE8A03F2FE}" type="slidenum">
              <a:rPr lang="en-US" sz="1300" smtClean="0">
                <a:latin typeface="Verdana" pitchFamily="34" charset="0"/>
              </a:rPr>
              <a:pPr/>
              <a:t>18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8E6A36F-9074-4E1D-8998-3E4FA9B1E175}" type="slidenum">
              <a:rPr lang="en-US" sz="1300" smtClean="0">
                <a:latin typeface="Verdana" pitchFamily="34" charset="0"/>
              </a:rPr>
              <a:pPr/>
              <a:t>19</a:t>
            </a:fld>
            <a:endParaRPr lang="en-US" sz="130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026775-27B8-4394-AFE7-0D2CE64036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56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DEDF7-1024-4E53-B7B7-6ED6F2CB6C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748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A30A2D-0E59-46CD-83A7-8E2CBBD4A8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1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456DE-FCAD-4E40-A623-1ACFD52619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19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CA8EA2-DFF0-4847-877B-026688E107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7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00145-7182-47F3-8253-D9ADB6B33A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52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2BFF5-3081-430F-9676-3F49E016E3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17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A8ADF-EC44-4547-95FE-0A58CB77A3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06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5F125-687B-424A-ABE8-93CCA48A43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06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F239A-D109-4EF5-9E8F-B03E6CAA17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5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3D75F2-1A88-42CC-9E94-AD734ACEF7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63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7FBBB7-9AB0-4790-BC00-70439FBB2F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88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543800" cy="1431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Web Publishing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114800"/>
            <a:ext cx="7924800" cy="8953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WEBD 162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/>
              <a:t>Week 12</a:t>
            </a:r>
          </a:p>
        </p:txBody>
      </p:sp>
      <p:sp>
        <p:nvSpPr>
          <p:cNvPr id="1331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8B31C4B-ABBE-42A0-8364-5A8F81631E1A}" type="slidenum">
              <a:rPr lang="en-US" sz="1100" smtClean="0"/>
              <a:pPr/>
              <a:t>1</a:t>
            </a:fld>
            <a:endParaRPr lang="en-US" sz="11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4906963"/>
          </a:xfrm>
        </p:spPr>
        <p:txBody>
          <a:bodyPr>
            <a:normAutofit/>
          </a:bodyPr>
          <a:lstStyle/>
          <a:p>
            <a:pPr marL="57150" indent="0">
              <a:spcBef>
                <a:spcPts val="2400"/>
              </a:spcBef>
              <a:buNone/>
            </a:pPr>
            <a:r>
              <a:rPr lang="en-US" sz="5600" b="1" dirty="0" smtClean="0"/>
              <a:t> </a:t>
            </a:r>
            <a:r>
              <a:rPr lang="en-US" dirty="0" smtClean="0"/>
              <a:t>Establishes a communication channel via a </a:t>
            </a:r>
            <a:r>
              <a:rPr lang="en-US" b="1" dirty="0" smtClean="0"/>
              <a:t>port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b="1" dirty="0" smtClean="0"/>
              <a:t>Active FTP </a:t>
            </a:r>
            <a:r>
              <a:rPr lang="en-US" dirty="0" smtClean="0"/>
              <a:t>– </a:t>
            </a:r>
            <a:r>
              <a:rPr lang="en-US" sz="2800" dirty="0" smtClean="0"/>
              <a:t>before firewalls, client determines which server port to use which may be blocked by firewall</a:t>
            </a:r>
            <a:br>
              <a:rPr lang="en-US" sz="2800" dirty="0" smtClean="0"/>
            </a:br>
            <a:endParaRPr lang="en-US" sz="2800" dirty="0" smtClean="0"/>
          </a:p>
          <a:p>
            <a:pPr marL="57150" indent="0">
              <a:spcBef>
                <a:spcPts val="600"/>
              </a:spcBef>
              <a:buNone/>
            </a:pPr>
            <a:r>
              <a:rPr lang="en-US" b="1" dirty="0" smtClean="0"/>
              <a:t>Passive </a:t>
            </a:r>
            <a:r>
              <a:rPr lang="en-US" b="1" dirty="0"/>
              <a:t>FTP </a:t>
            </a:r>
            <a:r>
              <a:rPr lang="en-US" dirty="0" smtClean="0"/>
              <a:t>– client asks Server to choose port - 21</a:t>
            </a:r>
            <a:endParaRPr lang="en-US" dirty="0"/>
          </a:p>
          <a:p>
            <a:pPr marL="57150" indent="0">
              <a:spcBef>
                <a:spcPts val="600"/>
              </a:spcBef>
              <a:buNone/>
            </a:pPr>
            <a:endParaRPr lang="en-US" dirty="0" smtClean="0"/>
          </a:p>
          <a:p>
            <a:pPr marL="457200" lvl="1" indent="0">
              <a:lnSpc>
                <a:spcPct val="150000"/>
              </a:lnSpc>
              <a:spcBef>
                <a:spcPts val="600"/>
              </a:spcBef>
              <a:buNone/>
            </a:pP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4419600"/>
            <a:ext cx="61722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413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Hosting Account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/>
              <a:t>http://000webhost.com</a:t>
            </a:r>
          </a:p>
          <a:p>
            <a:endParaRPr lang="en-US" sz="4000" b="1" dirty="0"/>
          </a:p>
          <a:p>
            <a:r>
              <a:rPr lang="en-US" sz="4000" b="1" dirty="0" smtClean="0"/>
              <a:t>http://x10hosting.com</a:t>
            </a:r>
          </a:p>
          <a:p>
            <a:endParaRPr lang="en-US" sz="4000" b="1" dirty="0"/>
          </a:p>
          <a:p>
            <a:pPr marL="0" indent="0">
              <a:buNone/>
            </a:pPr>
            <a:endParaRPr lang="en-US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902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Validating Your Files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sz="4000" b="1" dirty="0"/>
              <a:t>W3C  HTML </a:t>
            </a:r>
            <a:r>
              <a:rPr lang="en-US" sz="4000" b="1" dirty="0" smtClean="0"/>
              <a:t>val</a:t>
            </a:r>
            <a:r>
              <a:rPr lang="en-US" sz="4000" dirty="0" smtClean="0"/>
              <a:t>idator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r>
              <a:rPr lang="en-US" dirty="0"/>
              <a:t>http://validator.w3.org</a:t>
            </a:r>
            <a:r>
              <a:rPr lang="en-US" dirty="0" smtClean="0"/>
              <a:t>/</a:t>
            </a:r>
            <a:br>
              <a:rPr lang="en-US" dirty="0" smtClean="0"/>
            </a:br>
            <a:endParaRPr lang="en-US" dirty="0"/>
          </a:p>
          <a:p>
            <a:r>
              <a:rPr lang="en-US" sz="4000" b="1" dirty="0"/>
              <a:t>W3C CSS </a:t>
            </a:r>
            <a:r>
              <a:rPr lang="en-US" sz="4000" b="1" dirty="0" smtClean="0"/>
              <a:t>validator</a:t>
            </a:r>
            <a:br>
              <a:rPr lang="en-US" sz="4000" b="1" dirty="0" smtClean="0"/>
            </a:br>
            <a:r>
              <a:rPr lang="en-US" sz="4000" b="1" dirty="0" smtClean="0"/>
              <a:t> </a:t>
            </a:r>
            <a:r>
              <a:rPr lang="en-US" dirty="0"/>
              <a:t>http://jigsaw.w3.org/css-validator</a:t>
            </a:r>
            <a:r>
              <a:rPr lang="en-US" dirty="0" smtClean="0"/>
              <a:t>/</a:t>
            </a:r>
            <a:br>
              <a:rPr lang="en-US" dirty="0" smtClean="0"/>
            </a:br>
            <a:endParaRPr lang="en-US" sz="4000" dirty="0"/>
          </a:p>
          <a:p>
            <a:r>
              <a:rPr lang="en-US" sz="4000" b="1" dirty="0"/>
              <a:t>Specifically HTML5 </a:t>
            </a:r>
            <a:r>
              <a:rPr lang="en-US" sz="4000" b="1" dirty="0" smtClean="0"/>
              <a:t>validator</a:t>
            </a:r>
            <a:br>
              <a:rPr lang="en-US" sz="4000" b="1" dirty="0" smtClean="0"/>
            </a:br>
            <a:r>
              <a:rPr lang="en-US" sz="4000" dirty="0" smtClean="0"/>
              <a:t> </a:t>
            </a:r>
            <a:r>
              <a:rPr lang="en-US" u="sng" dirty="0"/>
              <a:t>ht</a:t>
            </a:r>
            <a:r>
              <a:rPr lang="en-US" dirty="0"/>
              <a:t>tp://html5.validator.nu</a:t>
            </a:r>
            <a:r>
              <a:rPr lang="en-US" dirty="0" smtClean="0"/>
              <a:t>/</a:t>
            </a:r>
            <a:r>
              <a:rPr lang="en-US" u="sng" dirty="0" smtClean="0"/>
              <a:t/>
            </a:r>
            <a:br>
              <a:rPr lang="en-US" u="sng" dirty="0" smtClean="0"/>
            </a:br>
            <a:endParaRPr lang="en-US" u="sng" dirty="0" smtClean="0"/>
          </a:p>
          <a:p>
            <a:r>
              <a:rPr lang="en-US" sz="4000" b="1" dirty="0"/>
              <a:t>Accessibility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http://wave.webaim.org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60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435100" y="0"/>
            <a:ext cx="7499350" cy="11430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Overall Design Is Related </a:t>
            </a:r>
            <a:br>
              <a:rPr lang="en-US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to the Site Purpose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5261460-3F05-49B0-A812-5B44A8A27AB0}" type="slidenum">
              <a:rPr lang="en-US" sz="1100" smtClean="0">
                <a:solidFill>
                  <a:srgbClr val="4D4D4D"/>
                </a:solidFill>
              </a:rPr>
              <a:pPr/>
              <a:t>13</a:t>
            </a:fld>
            <a:endParaRPr lang="en-US" sz="1100" smtClean="0">
              <a:solidFill>
                <a:srgbClr val="4D4D4D"/>
              </a:solidFill>
            </a:endParaRPr>
          </a:p>
        </p:txBody>
      </p:sp>
      <p:pic>
        <p:nvPicPr>
          <p:cNvPr id="14340" name="Picture 20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20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0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20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20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5" name="Text Box 2059"/>
          <p:cNvSpPr txBox="1">
            <a:spLocks noChangeArrowheads="1"/>
          </p:cNvSpPr>
          <p:nvPr/>
        </p:nvSpPr>
        <p:spPr bwMode="auto">
          <a:xfrm>
            <a:off x="914400" y="4419600"/>
            <a:ext cx="28765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>
                <a:latin typeface="Verdana" pitchFamily="34" charset="0"/>
              </a:rPr>
              <a:t>Consider the </a:t>
            </a:r>
            <a:br>
              <a:rPr lang="en-US" b="1">
                <a:latin typeface="Verdana" pitchFamily="34" charset="0"/>
              </a:rPr>
            </a:br>
            <a:r>
              <a:rPr lang="en-US" b="1">
                <a:latin typeface="Verdana" pitchFamily="34" charset="0"/>
              </a:rPr>
              <a:t>target audience</a:t>
            </a:r>
          </a:p>
          <a:p>
            <a:pPr eaLnBrk="1" hangingPunct="1"/>
            <a:r>
              <a:rPr lang="en-US" b="1">
                <a:latin typeface="Verdana" pitchFamily="34" charset="0"/>
              </a:rPr>
              <a:t>of these sites.</a:t>
            </a:r>
          </a:p>
        </p:txBody>
      </p:sp>
      <p:pic>
        <p:nvPicPr>
          <p:cNvPr id="14346" name="Picture 2" descr="Figure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93788"/>
            <a:ext cx="5216525" cy="302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3" descr="Figure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3" y="3403600"/>
            <a:ext cx="5216525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88"/>
            <a:ext cx="9034463" cy="950912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Hierarchical</a:t>
            </a:r>
            <a:br>
              <a:rPr lang="en-US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Organization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8153400" cy="4038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cs typeface="Times New Roman" pitchFamily="18" charset="0"/>
              </a:rPr>
              <a:t>A clearly defined home page </a:t>
            </a:r>
          </a:p>
          <a:p>
            <a:pPr eaLnBrk="1" hangingPunct="1"/>
            <a:r>
              <a:rPr lang="en-US" sz="2800" dirty="0" smtClean="0">
                <a:cs typeface="Times New Roman" pitchFamily="18" charset="0"/>
              </a:rPr>
              <a:t>Navigation links to major site sections</a:t>
            </a:r>
          </a:p>
          <a:p>
            <a:pPr eaLnBrk="1" hangingPunct="1">
              <a:buFontTx/>
              <a:buNone/>
            </a:pPr>
            <a:endParaRPr lang="en-US" dirty="0" smtClean="0">
              <a:cs typeface="Times New Roman" pitchFamily="18" charset="0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6F9DCC0-E0A6-46E3-993E-06807965D10D}" type="slidenum">
              <a:rPr lang="en-US" sz="1100" smtClean="0">
                <a:solidFill>
                  <a:srgbClr val="4D4D4D"/>
                </a:solidFill>
              </a:rPr>
              <a:pPr/>
              <a:t>14</a:t>
            </a:fld>
            <a:endParaRPr lang="en-US" sz="1100" smtClean="0">
              <a:solidFill>
                <a:srgbClr val="4D4D4D"/>
              </a:solidFill>
            </a:endParaRP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3519488" y="26003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88418" name="Picture 2" descr="Figure5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1600200" y="2819400"/>
            <a:ext cx="5983646" cy="2819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11430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Design to Provide for Accessibility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3756025"/>
          </a:xfrm>
        </p:spPr>
        <p:txBody>
          <a:bodyPr>
            <a:no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en-US" sz="2800" dirty="0" smtClean="0"/>
              <a:t>“The power of the Web is in its universality. Access by everyone regardless of disability is an essential aspect.” – Tim Berners-Lee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dirty="0" smtClean="0"/>
          </a:p>
          <a:p>
            <a:pPr eaLnBrk="1" hangingPunct="1"/>
            <a:r>
              <a:rPr lang="en-US" sz="2800" dirty="0" smtClean="0"/>
              <a:t>Who benefits from increased accessibility? </a:t>
            </a:r>
          </a:p>
          <a:p>
            <a:pPr lvl="1" eaLnBrk="1" hangingPunct="1"/>
            <a:r>
              <a:rPr lang="en-US" sz="2400" dirty="0" smtClean="0"/>
              <a:t>A person with a physical disability</a:t>
            </a:r>
          </a:p>
          <a:p>
            <a:pPr lvl="1" eaLnBrk="1" hangingPunct="1"/>
            <a:r>
              <a:rPr lang="en-US" sz="2400" dirty="0" smtClean="0"/>
              <a:t>A person using a slow Internet connection</a:t>
            </a:r>
          </a:p>
          <a:p>
            <a:pPr lvl="1" eaLnBrk="1" hangingPunct="1"/>
            <a:r>
              <a:rPr lang="en-US" sz="2400" dirty="0" smtClean="0"/>
              <a:t>A person using an old, </a:t>
            </a:r>
            <a:r>
              <a:rPr lang="en-US" sz="2400" dirty="0" err="1" smtClean="0"/>
              <a:t>out-dated</a:t>
            </a:r>
            <a:r>
              <a:rPr lang="en-US" sz="2400" dirty="0" smtClean="0"/>
              <a:t> computer</a:t>
            </a:r>
          </a:p>
          <a:p>
            <a:pPr lvl="1" eaLnBrk="1" hangingPunct="1"/>
            <a:r>
              <a:rPr lang="en-US" sz="2400" dirty="0" smtClean="0"/>
              <a:t>A person using a mobile phone</a:t>
            </a:r>
          </a:p>
          <a:p>
            <a:pPr eaLnBrk="1" hangingPunct="1"/>
            <a:r>
              <a:rPr lang="en-US" dirty="0" smtClean="0"/>
              <a:t>Legal Requirement: Section 508</a:t>
            </a:r>
          </a:p>
          <a:p>
            <a:pPr eaLnBrk="1" hangingPunct="1"/>
            <a:r>
              <a:rPr lang="en-US" dirty="0" smtClean="0"/>
              <a:t>Standards: WCAG 2.0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4F923BD-11AF-4CEB-91E9-967B0C51CC42}" type="slidenum">
              <a:rPr lang="en-US" sz="1200" smtClean="0"/>
              <a:pPr/>
              <a:t>15</a:t>
            </a:fld>
            <a:endParaRPr lang="en-US" sz="12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7463"/>
            <a:ext cx="77724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Writing for the Web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85799" y="1524000"/>
            <a:ext cx="7720013" cy="4191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 smtClean="0">
                <a:cs typeface="Times New Roman" pitchFamily="18" charset="0"/>
              </a:rPr>
              <a:t>Avoid long blocks of text </a:t>
            </a:r>
          </a:p>
          <a:p>
            <a:pPr eaLnBrk="1" hangingPunct="1"/>
            <a:r>
              <a:rPr lang="en-US" sz="4400" dirty="0" smtClean="0">
                <a:cs typeface="Times New Roman" pitchFamily="18" charset="0"/>
              </a:rPr>
              <a:t>Use bullet points </a:t>
            </a:r>
          </a:p>
          <a:p>
            <a:pPr eaLnBrk="1" hangingPunct="1"/>
            <a:r>
              <a:rPr lang="en-US" sz="4400" dirty="0" smtClean="0">
                <a:cs typeface="Times New Roman" pitchFamily="18" charset="0"/>
              </a:rPr>
              <a:t>Use headings and subheadings</a:t>
            </a:r>
          </a:p>
          <a:p>
            <a:pPr eaLnBrk="1" hangingPunct="1"/>
            <a:r>
              <a:rPr lang="en-US" sz="4400" dirty="0" smtClean="0">
                <a:cs typeface="Times New Roman" pitchFamily="18" charset="0"/>
              </a:rPr>
              <a:t>Use short paragraphs 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20FC6B4-6BF9-4338-9B0A-135400105B7C}" type="slidenum">
              <a:rPr lang="en-US" sz="1200" smtClean="0"/>
              <a:pPr/>
              <a:t>16</a:t>
            </a:fld>
            <a:endParaRPr lang="en-US" sz="1200" smtClean="0"/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85" name="Rectangle 8"/>
          <p:cNvSpPr>
            <a:spLocks noChangeArrowheads="1"/>
          </p:cNvSpPr>
          <p:nvPr/>
        </p:nvSpPr>
        <p:spPr bwMode="auto">
          <a:xfrm>
            <a:off x="3557588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86" name="Rectangle 9"/>
          <p:cNvSpPr>
            <a:spLocks noChangeArrowheads="1"/>
          </p:cNvSpPr>
          <p:nvPr/>
        </p:nvSpPr>
        <p:spPr bwMode="auto">
          <a:xfrm>
            <a:off x="3600450" y="3062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87" name="Rectangle 10"/>
          <p:cNvSpPr>
            <a:spLocks noChangeArrowheads="1"/>
          </p:cNvSpPr>
          <p:nvPr/>
        </p:nvSpPr>
        <p:spPr bwMode="auto">
          <a:xfrm>
            <a:off x="3681413" y="2662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88" name="Rectangle 11"/>
          <p:cNvSpPr>
            <a:spLocks noChangeArrowheads="1"/>
          </p:cNvSpPr>
          <p:nvPr/>
        </p:nvSpPr>
        <p:spPr bwMode="auto">
          <a:xfrm>
            <a:off x="3705225" y="3024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89" name="Rectangle 12"/>
          <p:cNvSpPr>
            <a:spLocks noChangeArrowheads="1"/>
          </p:cNvSpPr>
          <p:nvPr/>
        </p:nvSpPr>
        <p:spPr bwMode="auto">
          <a:xfrm>
            <a:off x="3790950" y="30813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90" name="Rectangle 15"/>
          <p:cNvSpPr>
            <a:spLocks noChangeArrowheads="1"/>
          </p:cNvSpPr>
          <p:nvPr/>
        </p:nvSpPr>
        <p:spPr bwMode="auto">
          <a:xfrm>
            <a:off x="3833813" y="3038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1339850" y="0"/>
            <a:ext cx="77724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Design “Easy to Read” Text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763000" cy="4495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600" dirty="0" smtClean="0">
                <a:cs typeface="Times New Roman" pitchFamily="18" charset="0"/>
              </a:rPr>
              <a:t>Use common fonts: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>
                <a:cs typeface="Times New Roman" pitchFamily="18" charset="0"/>
              </a:rPr>
              <a:t>Arial, Helvetica, Verdana, Times New Roman</a:t>
            </a:r>
            <a:br>
              <a:rPr lang="en-US" sz="3200" dirty="0" smtClean="0">
                <a:cs typeface="Times New Roman" pitchFamily="18" charset="0"/>
              </a:rPr>
            </a:br>
            <a:endParaRPr lang="en-US" sz="10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dirty="0" smtClean="0">
                <a:cs typeface="Times New Roman" pitchFamily="18" charset="0"/>
              </a:rPr>
              <a:t>Use appropriate text size: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>
                <a:cs typeface="Times New Roman" pitchFamily="18" charset="0"/>
              </a:rPr>
              <a:t>medium, 1em, 100%</a:t>
            </a:r>
            <a:br>
              <a:rPr lang="en-US" sz="3200" dirty="0" smtClean="0">
                <a:cs typeface="Times New Roman" pitchFamily="18" charset="0"/>
              </a:rPr>
            </a:br>
            <a:endParaRPr lang="en-US" sz="10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dirty="0" smtClean="0">
                <a:cs typeface="Times New Roman" pitchFamily="18" charset="0"/>
              </a:rPr>
              <a:t>Use strong contrast between text &amp; background </a:t>
            </a:r>
            <a:br>
              <a:rPr lang="en-US" sz="3600" dirty="0" smtClean="0">
                <a:cs typeface="Times New Roman" pitchFamily="18" charset="0"/>
              </a:rPr>
            </a:br>
            <a:endParaRPr lang="en-US" sz="10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dirty="0" smtClean="0">
                <a:cs typeface="Times New Roman" pitchFamily="18" charset="0"/>
              </a:rPr>
              <a:t>Use columns instead of wide areas of horizontal text</a:t>
            </a:r>
            <a:r>
              <a:rPr lang="en-US" sz="2800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253184-7714-4B36-847C-34B61818034E}" type="slidenum">
              <a:rPr lang="en-US" sz="1200" smtClean="0"/>
              <a:pPr/>
              <a:t>17</a:t>
            </a:fld>
            <a:endParaRPr lang="en-US" sz="1200" smtClean="0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3600450" y="3062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3681413" y="2662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3705225" y="3024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3790950" y="30813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3833813" y="3038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7724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Wireframe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72000"/>
          </a:xfrm>
        </p:spPr>
        <p:txBody>
          <a:bodyPr/>
          <a:lstStyle/>
          <a:p>
            <a:pPr eaLnBrk="1" hangingPunct="1"/>
            <a:r>
              <a:rPr lang="en-US" sz="3200" smtClean="0"/>
              <a:t>A sketch of blueprint of a web page</a:t>
            </a:r>
          </a:p>
          <a:p>
            <a:pPr eaLnBrk="1" hangingPunct="1"/>
            <a:r>
              <a:rPr lang="en-US" sz="3200" smtClean="0"/>
              <a:t>Shows the structure of the basic page elements, including:</a:t>
            </a:r>
          </a:p>
          <a:p>
            <a:pPr lvl="1" eaLnBrk="1" hangingPunct="1"/>
            <a:r>
              <a:rPr lang="en-US" sz="2400" smtClean="0"/>
              <a:t>Logo</a:t>
            </a:r>
          </a:p>
          <a:p>
            <a:pPr lvl="1" eaLnBrk="1" hangingPunct="1"/>
            <a:r>
              <a:rPr lang="en-US" sz="2400" smtClean="0"/>
              <a:t>Navigation</a:t>
            </a:r>
          </a:p>
          <a:p>
            <a:pPr lvl="1" eaLnBrk="1" hangingPunct="1"/>
            <a:r>
              <a:rPr lang="en-US" sz="2400" smtClean="0"/>
              <a:t>Content</a:t>
            </a:r>
          </a:p>
          <a:p>
            <a:pPr lvl="1" eaLnBrk="1" hangingPunct="1"/>
            <a:r>
              <a:rPr lang="en-US" sz="2400" smtClean="0"/>
              <a:t>Footer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32773" name="Picture 5" descr="C:\Users\Terry\Documents\0wdf5ED\5th_Edition_Images\Chapter5\Figure5.27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438400"/>
            <a:ext cx="3657600" cy="294798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76200"/>
            <a:ext cx="7772400" cy="11430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Web Page Design</a:t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Screen Resolution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143000"/>
            <a:ext cx="7805738" cy="4800600"/>
          </a:xfrm>
        </p:spPr>
        <p:txBody>
          <a:bodyPr rtlCol="0">
            <a:normAutofit lnSpcReduction="10000"/>
          </a:bodyPr>
          <a:lstStyle/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dirty="0" smtClean="0">
                <a:cs typeface="Arial" pitchFamily="34" charset="0"/>
              </a:rPr>
              <a:t>Test at various screen resolutions</a:t>
            </a:r>
          </a:p>
          <a:p>
            <a:pPr marL="640080" lvl="1" indent="-237744" eaLnBrk="1" fontAlgn="auto" hangingPunct="1">
              <a:lnSpc>
                <a:spcPct val="90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Arial" pitchFamily="34" charset="0"/>
              </a:rPr>
              <a:t>Most widely used: 1024x768, 1280x800, and 1366x768 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>
              <a:cs typeface="Arial" pitchFamily="34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sz="2800" dirty="0" smtClean="0">
              <a:cs typeface="Arial" pitchFamily="34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sz="2800" dirty="0" smtClean="0">
              <a:cs typeface="Arial" pitchFamily="34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sz="2800" dirty="0" smtClean="0">
              <a:cs typeface="Arial" pitchFamily="34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sz="2800" dirty="0" smtClean="0">
              <a:cs typeface="Arial" pitchFamily="34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sz="2800" dirty="0" smtClean="0">
              <a:cs typeface="Arial" pitchFamily="34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dirty="0" smtClean="0">
                <a:cs typeface="Arial" pitchFamily="34" charset="0"/>
              </a:rPr>
              <a:t>Design to look good at various screen resolutions</a:t>
            </a:r>
          </a:p>
          <a:p>
            <a:pPr marL="640080" lvl="1" indent="-237744" eaLnBrk="1" fontAlgn="auto" hangingPunct="1">
              <a:lnSpc>
                <a:spcPct val="90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Arial" pitchFamily="34" charset="0"/>
              </a:rPr>
              <a:t>Centered page content </a:t>
            </a:r>
          </a:p>
          <a:p>
            <a:pPr marL="640080" lvl="1" indent="-237744" eaLnBrk="1" fontAlgn="auto" hangingPunct="1">
              <a:lnSpc>
                <a:spcPct val="90000"/>
              </a:lnSpc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smtClean="0">
                <a:cs typeface="Arial" pitchFamily="34" charset="0"/>
              </a:rPr>
              <a:t>Set to either a fixed or percentage width </a:t>
            </a:r>
            <a:endParaRPr lang="en-US" sz="2000" dirty="0" smtClean="0">
              <a:cs typeface="Arial" pitchFamily="34" charset="0"/>
            </a:endParaRPr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bIns="45720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D261BD9-AAD5-400B-948F-E3BA125B3AE5}" type="slidenum">
              <a:rPr lang="en-US" sz="1200" smtClean="0"/>
              <a:pPr/>
              <a:t>19</a:t>
            </a:fld>
            <a:endParaRPr lang="en-US" sz="1200" smtClean="0"/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3548063" y="3090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7894" name="Rectangle 5"/>
          <p:cNvSpPr>
            <a:spLocks noChangeArrowheads="1"/>
          </p:cNvSpPr>
          <p:nvPr/>
        </p:nvSpPr>
        <p:spPr bwMode="auto">
          <a:xfrm>
            <a:off x="3381375" y="3005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7895" name="Rectangle 6"/>
          <p:cNvSpPr>
            <a:spLocks noChangeArrowheads="1"/>
          </p:cNvSpPr>
          <p:nvPr/>
        </p:nvSpPr>
        <p:spPr bwMode="auto">
          <a:xfrm>
            <a:off x="3614738" y="2843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7896" name="Rectangle 7"/>
          <p:cNvSpPr>
            <a:spLocks noChangeArrowheads="1"/>
          </p:cNvSpPr>
          <p:nvPr/>
        </p:nvSpPr>
        <p:spPr bwMode="auto">
          <a:xfrm>
            <a:off x="3786188" y="2933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7897" name="Rectangle 8"/>
          <p:cNvSpPr>
            <a:spLocks noChangeArrowheads="1"/>
          </p:cNvSpPr>
          <p:nvPr/>
        </p:nvSpPr>
        <p:spPr bwMode="auto">
          <a:xfrm>
            <a:off x="3557588" y="2924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7898" name="Rectangle 9"/>
          <p:cNvSpPr>
            <a:spLocks noChangeArrowheads="1"/>
          </p:cNvSpPr>
          <p:nvPr/>
        </p:nvSpPr>
        <p:spPr bwMode="auto">
          <a:xfrm>
            <a:off x="3600450" y="3062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7899" name="Rectangle 10"/>
          <p:cNvSpPr>
            <a:spLocks noChangeArrowheads="1"/>
          </p:cNvSpPr>
          <p:nvPr/>
        </p:nvSpPr>
        <p:spPr bwMode="auto">
          <a:xfrm>
            <a:off x="3681413" y="2662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7900" name="Rectangle 11"/>
          <p:cNvSpPr>
            <a:spLocks noChangeArrowheads="1"/>
          </p:cNvSpPr>
          <p:nvPr/>
        </p:nvSpPr>
        <p:spPr bwMode="auto">
          <a:xfrm>
            <a:off x="3705225" y="3024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7901" name="Rectangle 12"/>
          <p:cNvSpPr>
            <a:spLocks noChangeArrowheads="1"/>
          </p:cNvSpPr>
          <p:nvPr/>
        </p:nvSpPr>
        <p:spPr bwMode="auto">
          <a:xfrm>
            <a:off x="3790950" y="30813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96610" name="Picture 2" descr="Figure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5013" y="1965325"/>
            <a:ext cx="3571875" cy="24320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Hosting </a:t>
            </a:r>
            <a:r>
              <a:rPr lang="en-US" smtClean="0"/>
              <a:t>/ Publishing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4906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solidFill>
                  <a:srgbClr val="FF0000"/>
                </a:solidFill>
              </a:rPr>
              <a:t>Shared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/>
              <a:t>Dedicated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/>
              <a:t> Co-located</a:t>
            </a:r>
            <a:endParaRPr lang="en-US" sz="6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3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4906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6000" b="1" dirty="0" smtClean="0"/>
              <a:t>File storage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/>
              <a:t>URL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/>
              <a:t> Other services</a:t>
            </a:r>
            <a:endParaRPr lang="en-US" sz="6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76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4906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6000" b="1" dirty="0" smtClean="0"/>
              <a:t>Custom URL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/>
              <a:t>Static IP address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/>
              <a:t> Points to root folder</a:t>
            </a:r>
            <a:endParaRPr lang="en-US" sz="6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30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 Platforms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906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6000" b="1" dirty="0" smtClean="0"/>
              <a:t>UNIX / Linux – </a:t>
            </a:r>
            <a:r>
              <a:rPr lang="en-US" sz="4000" b="1" dirty="0" smtClean="0"/>
              <a:t>case sensitive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/>
              <a:t>Windows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/>
              <a:t> Other </a:t>
            </a:r>
            <a:endParaRPr lang="en-US" sz="6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48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906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6000" b="1" dirty="0" smtClean="0"/>
              <a:t>Root directory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/>
              <a:t>Folders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/>
              <a:t>Relative paths</a:t>
            </a:r>
            <a:endParaRPr lang="en-US" sz="6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43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906963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6000" b="1" dirty="0" smtClean="0"/>
              <a:t>Root directory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6000" b="1" dirty="0" smtClean="0"/>
              <a:t>Folders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4000" dirty="0" smtClean="0"/>
              <a:t>index.html</a:t>
            </a:r>
            <a:r>
              <a:rPr lang="en-US" sz="4000" dirty="0"/>
              <a:t> </a:t>
            </a:r>
            <a:r>
              <a:rPr lang="en-US" sz="4000" dirty="0" smtClean="0"/>
              <a:t>      index.htm </a:t>
            </a:r>
            <a:br>
              <a:rPr lang="en-US" sz="4000" dirty="0" smtClean="0"/>
            </a:br>
            <a:r>
              <a:rPr lang="en-US" sz="4000" dirty="0" smtClean="0"/>
              <a:t>default.html    default.htm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4000" dirty="0" err="1" smtClean="0"/>
              <a:t>default.php</a:t>
            </a:r>
            <a:r>
              <a:rPr lang="en-US" sz="4000" dirty="0" smtClean="0"/>
              <a:t>      </a:t>
            </a:r>
            <a:r>
              <a:rPr lang="en-US" sz="4000" dirty="0" err="1" smtClean="0"/>
              <a:t>index.php</a:t>
            </a:r>
            <a:endParaRPr lang="en-US" sz="4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4000" dirty="0"/>
              <a:t>i</a:t>
            </a:r>
            <a:r>
              <a:rPr lang="en-US" sz="4000" dirty="0" smtClean="0"/>
              <a:t>ndex.aspx       default.aspx</a:t>
            </a:r>
            <a:endParaRPr lang="en-US" sz="4000" dirty="0"/>
          </a:p>
          <a:p>
            <a:pPr marL="0" indent="0">
              <a:lnSpc>
                <a:spcPct val="150000"/>
              </a:lnSpc>
              <a:buNone/>
            </a:pPr>
            <a:endParaRPr lang="en-US" sz="4000" dirty="0"/>
          </a:p>
          <a:p>
            <a:pPr marL="0" indent="0">
              <a:lnSpc>
                <a:spcPct val="150000"/>
              </a:lnSpc>
              <a:buNone/>
            </a:pPr>
            <a:endParaRPr lang="en-US" sz="4000" dirty="0"/>
          </a:p>
          <a:p>
            <a:pPr marL="0" indent="0">
              <a:lnSpc>
                <a:spcPct val="150000"/>
              </a:lnSpc>
              <a:buNone/>
            </a:pPr>
            <a:endParaRPr lang="en-US" sz="4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6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521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90696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6000" b="1" dirty="0" smtClean="0"/>
              <a:t>Host Control Panel</a:t>
            </a:r>
            <a:br>
              <a:rPr lang="en-US" sz="6000" b="1" dirty="0" smtClean="0"/>
            </a:br>
            <a:endParaRPr lang="en-US" sz="6000" b="1" dirty="0" smtClean="0"/>
          </a:p>
          <a:p>
            <a:pPr>
              <a:spcBef>
                <a:spcPts val="600"/>
              </a:spcBef>
            </a:pPr>
            <a:r>
              <a:rPr lang="en-US" sz="6000" b="1" dirty="0" smtClean="0"/>
              <a:t>FTP program </a:t>
            </a:r>
          </a:p>
          <a:p>
            <a:pPr lvl="1">
              <a:spcBef>
                <a:spcPts val="600"/>
              </a:spcBef>
            </a:pPr>
            <a:r>
              <a:rPr lang="en-US" sz="5600" b="1" dirty="0" smtClean="0"/>
              <a:t> </a:t>
            </a:r>
            <a:r>
              <a:rPr lang="en-US" sz="5400" dirty="0" smtClean="0"/>
              <a:t>File Transfer Protocol</a:t>
            </a:r>
            <a:br>
              <a:rPr lang="en-US" sz="5400" dirty="0" smtClean="0"/>
            </a:br>
            <a:r>
              <a:rPr lang="en-US" sz="5400" dirty="0" smtClean="0"/>
              <a:t>(upload / download files)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Party FTP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906963"/>
          </a:xfrm>
        </p:spPr>
        <p:txBody>
          <a:bodyPr>
            <a:normAutofit/>
          </a:bodyPr>
          <a:lstStyle/>
          <a:p>
            <a:pPr lvl="1">
              <a:spcBef>
                <a:spcPts val="600"/>
              </a:spcBef>
            </a:pPr>
            <a:r>
              <a:rPr lang="en-US" sz="5200" b="1" dirty="0" smtClean="0"/>
              <a:t> FileZilla</a:t>
            </a:r>
          </a:p>
          <a:p>
            <a:pPr lvl="1">
              <a:spcBef>
                <a:spcPts val="600"/>
              </a:spcBef>
            </a:pPr>
            <a:r>
              <a:rPr lang="en-US" sz="5200" b="1" dirty="0" smtClean="0"/>
              <a:t> </a:t>
            </a:r>
            <a:r>
              <a:rPr lang="en-US" sz="5200" b="1" dirty="0" err="1" smtClean="0"/>
              <a:t>SmartFTP</a:t>
            </a:r>
            <a:r>
              <a:rPr lang="en-US" sz="5200" b="1" dirty="0" smtClean="0"/>
              <a:t/>
            </a:r>
            <a:br>
              <a:rPr lang="en-US" sz="5200" b="1" dirty="0" smtClean="0"/>
            </a:br>
            <a:endParaRPr lang="en-US" sz="5200" b="1" dirty="0" smtClean="0"/>
          </a:p>
          <a:p>
            <a:pPr marL="457200" lvl="1" indent="0">
              <a:lnSpc>
                <a:spcPct val="150000"/>
              </a:lnSpc>
              <a:spcBef>
                <a:spcPts val="600"/>
              </a:spcBef>
              <a:buNone/>
            </a:pP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8EE75-1E5F-46E6-9335-A082CDF6502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2818130"/>
            <a:ext cx="5867400" cy="334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85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</TotalTime>
  <Words>308</Words>
  <Application>Microsoft Office PowerPoint</Application>
  <PresentationFormat>On-screen Show (4:3)</PresentationFormat>
  <Paragraphs>122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Web Publishing</vt:lpstr>
      <vt:lpstr>Web Hosting / Publishing</vt:lpstr>
      <vt:lpstr>Hosting</vt:lpstr>
      <vt:lpstr>Domain Name</vt:lpstr>
      <vt:lpstr>Hosting Platforms</vt:lpstr>
      <vt:lpstr>File Storage</vt:lpstr>
      <vt:lpstr>Default file</vt:lpstr>
      <vt:lpstr>File Management</vt:lpstr>
      <vt:lpstr>Third Party FTP Programs</vt:lpstr>
      <vt:lpstr>FTP</vt:lpstr>
      <vt:lpstr>Free Hosting Account</vt:lpstr>
      <vt:lpstr>Validating Your Files</vt:lpstr>
      <vt:lpstr>Overall Design Is Related  to the Site Purpose</vt:lpstr>
      <vt:lpstr>Hierarchical Organization</vt:lpstr>
      <vt:lpstr>Design to Provide for Accessibility</vt:lpstr>
      <vt:lpstr>Writing for the Web</vt:lpstr>
      <vt:lpstr>Design “Easy to Read” Text</vt:lpstr>
      <vt:lpstr>Wireframe</vt:lpstr>
      <vt:lpstr>Web Page Design  Screen Resolution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Developer &amp; Design Foundations with XHTML</dc:title>
  <dc:subject>Chapter 1</dc:subject>
  <dc:creator>Terry Felke-Morris</dc:creator>
  <cp:lastModifiedBy>teresa</cp:lastModifiedBy>
  <cp:revision>96</cp:revision>
  <cp:lastPrinted>1601-01-01T00:00:00Z</cp:lastPrinted>
  <dcterms:created xsi:type="dcterms:W3CDTF">2002-01-17T02:49:49Z</dcterms:created>
  <dcterms:modified xsi:type="dcterms:W3CDTF">2015-04-18T21:19:58Z</dcterms:modified>
</cp:coreProperties>
</file>