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310" r:id="rId3"/>
    <p:sldId id="311" r:id="rId4"/>
    <p:sldId id="312" r:id="rId5"/>
    <p:sldId id="313" r:id="rId6"/>
    <p:sldId id="298" r:id="rId7"/>
    <p:sldId id="335" r:id="rId8"/>
    <p:sldId id="314" r:id="rId9"/>
    <p:sldId id="325" r:id="rId10"/>
    <p:sldId id="315" r:id="rId11"/>
    <p:sldId id="316" r:id="rId12"/>
    <p:sldId id="317" r:id="rId13"/>
    <p:sldId id="320" r:id="rId14"/>
    <p:sldId id="321" r:id="rId15"/>
    <p:sldId id="322" r:id="rId16"/>
    <p:sldId id="324" r:id="rId17"/>
    <p:sldId id="332" r:id="rId18"/>
    <p:sldId id="333" r:id="rId19"/>
    <p:sldId id="334" r:id="rId20"/>
    <p:sldId id="328" r:id="rId21"/>
    <p:sldId id="327" r:id="rId22"/>
    <p:sldId id="329" r:id="rId23"/>
    <p:sldId id="337" r:id="rId24"/>
    <p:sldId id="338" r:id="rId25"/>
    <p:sldId id="336" r:id="rId26"/>
    <p:sldId id="339" r:id="rId27"/>
    <p:sldId id="330" r:id="rId28"/>
    <p:sldId id="33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8D4A5-D495-4846-8DE3-CA6739147EDD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200"/>
              <a:pPr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16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18</a:t>
            </a:fld>
            <a:endParaRPr 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19</a:t>
            </a:fld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20</a:t>
            </a:fld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22</a:t>
            </a:fld>
            <a:endParaRPr 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23</a:t>
            </a:fld>
            <a:endParaRPr 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24</a:t>
            </a:fld>
            <a:endParaRPr 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25</a:t>
            </a:fld>
            <a:endParaRPr 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26</a:t>
            </a:fld>
            <a:endParaRPr 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27</a:t>
            </a:fld>
            <a:endParaRPr lang="en-US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28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F25B74-4C7B-4BF5-80B0-5BC0A00C7190}" type="slidenum">
              <a:rPr lang="en-US" sz="1200"/>
              <a:pPr/>
              <a:t>11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2/5/2016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03</a:t>
            </a:r>
          </a:p>
          <a:p>
            <a:pPr algn="ctr"/>
            <a:r>
              <a:rPr lang="en-US" sz="1600" b="1" dirty="0" smtClean="0"/>
              <a:t>Chapters  5 ( from p76 to end)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Pre HTML 4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10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&lt;pre&gt; &lt;/pre&gt; (preformatted text)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Preserves white space 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Renders text in a </a:t>
            </a:r>
            <a:r>
              <a:rPr lang="en-US" sz="2400" dirty="0" err="1" smtClean="0">
                <a:cs typeface="Times New Roman" pitchFamily="18" charset="0"/>
              </a:rPr>
              <a:t>monospace</a:t>
            </a:r>
            <a:r>
              <a:rPr lang="en-US" sz="2400" dirty="0" smtClean="0">
                <a:cs typeface="Times New Roman" pitchFamily="18" charset="0"/>
              </a:rPr>
              <a:t> font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191000"/>
            <a:ext cx="4952453" cy="229860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471534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Figure /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figcaption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 </a:t>
            </a:r>
            <a:r>
              <a:rPr lang="en-US" b="1" dirty="0" smtClean="0">
                <a:solidFill>
                  <a:srgbClr val="FF0000"/>
                </a:solidFill>
              </a:rPr>
              <a:t>html5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11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&lt;figure&gt; </a:t>
            </a:r>
          </a:p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>
                <a:cs typeface="Times New Roman" pitchFamily="18" charset="0"/>
              </a:rPr>
              <a:t> </a:t>
            </a:r>
            <a:r>
              <a:rPr lang="en-US" sz="3600" dirty="0" smtClean="0">
                <a:cs typeface="Times New Roman" pitchFamily="18" charset="0"/>
              </a:rPr>
              <a:t> &lt;</a:t>
            </a:r>
            <a:r>
              <a:rPr lang="en-US" sz="3600" dirty="0" err="1" smtClean="0">
                <a:cs typeface="Times New Roman" pitchFamily="18" charset="0"/>
              </a:rPr>
              <a:t>figcaption</a:t>
            </a:r>
            <a:r>
              <a:rPr lang="en-US" sz="3600" dirty="0" smtClean="0">
                <a:cs typeface="Times New Roman" pitchFamily="18" charset="0"/>
              </a:rPr>
              <a:t>&gt;  &lt;/</a:t>
            </a:r>
            <a:r>
              <a:rPr lang="en-US" sz="3600" dirty="0" err="1" smtClean="0">
                <a:cs typeface="Times New Roman" pitchFamily="18" charset="0"/>
              </a:rPr>
              <a:t>figcaption</a:t>
            </a:r>
            <a:r>
              <a:rPr lang="en-US" sz="3600" dirty="0" smtClean="0">
                <a:cs typeface="Times New Roman" pitchFamily="18" charset="0"/>
              </a:rPr>
              <a:t>&gt;</a:t>
            </a:r>
          </a:p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&lt;/figure&gt;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for content that supports a concept in the content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Image, video, text, table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565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Section    </a:t>
            </a:r>
            <a:r>
              <a:rPr lang="en-US" b="1" dirty="0" smtClean="0">
                <a:solidFill>
                  <a:srgbClr val="FF0000"/>
                </a:solidFill>
              </a:rPr>
              <a:t>html5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12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&lt;section&gt; &lt;/section&gt;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to section the page, group related content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Usually has a heading </a:t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to identify the section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276600"/>
            <a:ext cx="2813859" cy="322421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4038600" y="4724400"/>
            <a:ext cx="12192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2248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nav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   </a:t>
            </a:r>
            <a:r>
              <a:rPr lang="en-US" b="1" dirty="0" smtClean="0">
                <a:solidFill>
                  <a:srgbClr val="FF0000"/>
                </a:solidFill>
              </a:rPr>
              <a:t>html5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</a:t>
            </a:r>
            <a:r>
              <a:rPr lang="en-US" sz="3600" dirty="0" err="1" smtClean="0">
                <a:cs typeface="Times New Roman" pitchFamily="18" charset="0"/>
              </a:rPr>
              <a:t>nav</a:t>
            </a:r>
            <a:r>
              <a:rPr lang="en-US" sz="3600" dirty="0" smtClean="0">
                <a:cs typeface="Times New Roman" pitchFamily="18" charset="0"/>
              </a:rPr>
              <a:t>&gt; &lt;/</a:t>
            </a:r>
            <a:r>
              <a:rPr lang="en-US" sz="3600" dirty="0" err="1" smtClean="0">
                <a:cs typeface="Times New Roman" pitchFamily="18" charset="0"/>
              </a:rPr>
              <a:t>nav</a:t>
            </a:r>
            <a:r>
              <a:rPr lang="en-US" sz="3600" dirty="0" smtClean="0">
                <a:cs typeface="Times New Roman" pitchFamily="18" charset="0"/>
              </a:rPr>
              <a:t>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for navigation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670" y="3302330"/>
            <a:ext cx="2813859" cy="322421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5571506" y="4038600"/>
            <a:ext cx="10668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9921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Header  </a:t>
            </a:r>
            <a:r>
              <a:rPr lang="en-US" b="1" dirty="0" smtClean="0">
                <a:solidFill>
                  <a:srgbClr val="FF0000"/>
                </a:solidFill>
              </a:rPr>
              <a:t>html5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&lt;header&gt; &lt;/header&gt;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for introductory content that typically appears at the top of a page, section, article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517437"/>
            <a:ext cx="2626129" cy="300910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5571506" y="3810000"/>
            <a:ext cx="10668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3909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Footer  </a:t>
            </a:r>
            <a:r>
              <a:rPr lang="en-US" b="1" dirty="0" smtClean="0">
                <a:solidFill>
                  <a:srgbClr val="FF0000"/>
                </a:solidFill>
              </a:rPr>
              <a:t>html5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&lt;footer&gt; &lt;/footer&gt;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for content that typically appears at the bottom of a page, section, article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517437"/>
            <a:ext cx="2626129" cy="300910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5571506" y="6324600"/>
            <a:ext cx="10668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0392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Main </a:t>
            </a:r>
            <a:r>
              <a:rPr lang="en-US" b="1" dirty="0" smtClean="0">
                <a:solidFill>
                  <a:srgbClr val="FF0000"/>
                </a:solidFill>
              </a:rPr>
              <a:t>html5 newer element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16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&lt;main&gt; &lt;/main&gt;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for group a main section of the document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717966"/>
            <a:ext cx="3821045" cy="196262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6019800" y="4876800"/>
            <a:ext cx="10668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65634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Article    </a:t>
            </a:r>
            <a:r>
              <a:rPr lang="en-US" b="1" dirty="0" smtClean="0">
                <a:solidFill>
                  <a:srgbClr val="FF0000"/>
                </a:solidFill>
              </a:rPr>
              <a:t>html5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&lt;article&gt; &lt;/article&gt;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for stand alone content, syndicated content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Can be part of a section,</a:t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and vice versa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276600"/>
            <a:ext cx="2813859" cy="322421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4038600" y="5562600"/>
            <a:ext cx="12192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5536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Article    </a:t>
            </a:r>
            <a:r>
              <a:rPr lang="en-US" b="1" dirty="0" smtClean="0">
                <a:solidFill>
                  <a:srgbClr val="FF0000"/>
                </a:solidFill>
              </a:rPr>
              <a:t>html5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&lt;article&gt; &lt;/article&gt;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</a:t>
            </a:r>
            <a:r>
              <a:rPr lang="en-US" sz="2400" dirty="0" smtClean="0">
                <a:cs typeface="Times New Roman" pitchFamily="18" charset="0"/>
              </a:rPr>
              <a:t>for stand alone content, syndicated content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Can be part of a section,</a:t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and vice versa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1" y="2514600"/>
            <a:ext cx="4343400" cy="35814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3124201" y="2667000"/>
            <a:ext cx="12192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3212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Aside    </a:t>
            </a:r>
            <a:r>
              <a:rPr lang="en-US" b="1" dirty="0" smtClean="0">
                <a:solidFill>
                  <a:srgbClr val="FF0000"/>
                </a:solidFill>
              </a:rPr>
              <a:t>html5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19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&lt;aside&gt; &lt;/aside&gt;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for tangential, related content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670" y="3302330"/>
            <a:ext cx="2813859" cy="322421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5571506" y="5105400"/>
            <a:ext cx="10668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6730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Example  HTML5  Web  Page 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7772400" cy="4724400"/>
          </a:xfrm>
        </p:spPr>
        <p:txBody>
          <a:bodyPr>
            <a:normAutofit fontScale="92500" lnSpcReduction="20000"/>
          </a:bodyPr>
          <a:lstStyle/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&lt;!DOCTYPE html&gt;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&lt;html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="en"&gt;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&lt;head&gt;</a:t>
            </a:r>
          </a:p>
          <a:p>
            <a:pPr marL="68263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&lt;meta charset="utf-8"&gt;</a:t>
            </a:r>
          </a:p>
          <a:p>
            <a:pPr marL="68263" indent="0">
              <a:buFont typeface="Wingdings 3" pitchFamily="18" charset="2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&lt;title&gt;Page Title Goes Here&lt;/title&gt;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&lt;/head&gt;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&lt;body&gt;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... body text and more HTML5 tags go here ...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&lt;/body&gt;</a:t>
            </a:r>
          </a:p>
          <a:p>
            <a:pPr marL="68263" indent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&lt;/html&gt;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2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5" name="Left Arrow Callout 4"/>
          <p:cNvSpPr/>
          <p:nvPr/>
        </p:nvSpPr>
        <p:spPr>
          <a:xfrm>
            <a:off x="3810000" y="1519239"/>
            <a:ext cx="18288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accessibility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5943600" y="2971800"/>
            <a:ext cx="21336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isplays in tab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6629400" y="4572000"/>
            <a:ext cx="1752600" cy="61107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8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content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345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hgroup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  </a:t>
            </a:r>
            <a:r>
              <a:rPr lang="en-US" b="1" dirty="0" smtClean="0">
                <a:solidFill>
                  <a:srgbClr val="FF0000"/>
                </a:solidFill>
              </a:rPr>
              <a:t>html5 - deprecated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20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</a:t>
            </a:r>
            <a:r>
              <a:rPr lang="en-US" sz="3600" dirty="0" err="1" smtClean="0">
                <a:cs typeface="Times New Roman" pitchFamily="18" charset="0"/>
              </a:rPr>
              <a:t>hgroup</a:t>
            </a:r>
            <a:r>
              <a:rPr lang="en-US" sz="3600" dirty="0" smtClean="0">
                <a:cs typeface="Times New Roman" pitchFamily="18" charset="0"/>
              </a:rPr>
              <a:t>&gt; &lt;/</a:t>
            </a:r>
            <a:r>
              <a:rPr lang="en-US" sz="3600" dirty="0" err="1" smtClean="0">
                <a:cs typeface="Times New Roman" pitchFamily="18" charset="0"/>
              </a:rPr>
              <a:t>hgroup</a:t>
            </a:r>
            <a:r>
              <a:rPr lang="en-US" sz="3600" dirty="0" smtClean="0">
                <a:cs typeface="Times New Roman" pitchFamily="18" charset="0"/>
              </a:rPr>
              <a:t>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for grouping 2 or more headings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622" y="3717966"/>
            <a:ext cx="3622201" cy="196262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4038600" y="4191000"/>
            <a:ext cx="1066800" cy="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0057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 support for older browsers – </a:t>
            </a:r>
            <a:r>
              <a:rPr lang="en-US" b="1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 80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21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1828800"/>
            <a:ext cx="8839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&lt;!--[if IE</a:t>
            </a:r>
            <a:r>
              <a:rPr lang="en-US" dirty="0" smtClean="0">
                <a:solidFill>
                  <a:srgbClr val="0000CC"/>
                </a:solidFill>
              </a:rPr>
              <a:t>]&gt;</a:t>
            </a:r>
          </a:p>
          <a:p>
            <a:endParaRPr lang="en-US" dirty="0" smtClean="0"/>
          </a:p>
          <a:p>
            <a:r>
              <a:rPr lang="en-US" sz="2400" dirty="0" smtClean="0"/>
              <a:t>&lt;</a:t>
            </a:r>
            <a:r>
              <a:rPr lang="en-US" sz="2400" dirty="0">
                <a:solidFill>
                  <a:srgbClr val="FF0000"/>
                </a:solidFill>
              </a:rPr>
              <a:t>script</a:t>
            </a:r>
            <a:r>
              <a:rPr lang="en-US" sz="2400" dirty="0"/>
              <a:t> </a:t>
            </a:r>
            <a:r>
              <a:rPr lang="en-US" sz="2400" dirty="0" smtClean="0"/>
              <a:t>src="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http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://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html5shiv.googlecode.com/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svn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/trunk/html5.js</a:t>
            </a:r>
            <a:r>
              <a:rPr lang="en-US" sz="2400" dirty="0" smtClean="0"/>
              <a:t>"&gt;</a:t>
            </a:r>
          </a:p>
          <a:p>
            <a:r>
              <a:rPr lang="en-US" sz="2400" dirty="0" smtClean="0"/>
              <a:t>&lt;/</a:t>
            </a:r>
            <a:r>
              <a:rPr lang="en-US" sz="2400" dirty="0">
                <a:solidFill>
                  <a:srgbClr val="FF0000"/>
                </a:solidFill>
              </a:rPr>
              <a:t>script</a:t>
            </a:r>
            <a:r>
              <a:rPr lang="en-US" sz="2400" dirty="0" smtClean="0"/>
              <a:t>&gt;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2000" dirty="0" smtClean="0">
                <a:solidFill>
                  <a:srgbClr val="0000CC"/>
                </a:solidFill>
              </a:rPr>
              <a:t>&lt;![</a:t>
            </a:r>
            <a:r>
              <a:rPr lang="en-US" sz="2000" dirty="0" err="1">
                <a:solidFill>
                  <a:srgbClr val="0000CC"/>
                </a:solidFill>
              </a:rPr>
              <a:t>endif</a:t>
            </a:r>
            <a:r>
              <a:rPr lang="en-US" sz="2000" dirty="0" smtClean="0">
                <a:solidFill>
                  <a:srgbClr val="0000CC"/>
                </a:solidFill>
              </a:rPr>
              <a:t>]--&gt;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Hosted on a Content Delivery Network (CDN)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Goes in the &lt;head&gt; section after &lt;title&gt;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82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Text-level inline elements – </a:t>
            </a:r>
            <a:r>
              <a:rPr lang="en-US" b="1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 85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22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722" y="1102578"/>
            <a:ext cx="88392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&lt;</a:t>
            </a:r>
            <a:r>
              <a:rPr lang="en-US" sz="2800" dirty="0" err="1" smtClean="0">
                <a:solidFill>
                  <a:srgbClr val="FF0000"/>
                </a:solidFill>
              </a:rPr>
              <a:t>em</a:t>
            </a:r>
            <a:r>
              <a:rPr lang="en-US" sz="2800" dirty="0" smtClean="0">
                <a:solidFill>
                  <a:srgbClr val="FF0000"/>
                </a:solidFill>
              </a:rPr>
              <a:t>&gt;   &lt;/</a:t>
            </a:r>
            <a:r>
              <a:rPr lang="en-US" sz="2800" dirty="0" err="1" smtClean="0">
                <a:solidFill>
                  <a:srgbClr val="FF0000"/>
                </a:solidFill>
              </a:rPr>
              <a:t>em</a:t>
            </a:r>
            <a:r>
              <a:rPr lang="en-US" sz="2800" dirty="0" smtClean="0">
                <a:solidFill>
                  <a:srgbClr val="FF0000"/>
                </a:solidFill>
              </a:rPr>
              <a:t>&gt; </a:t>
            </a:r>
            <a:r>
              <a:rPr lang="en-US" sz="2800" dirty="0" smtClean="0"/>
              <a:t>- emphasis</a:t>
            </a:r>
          </a:p>
          <a:p>
            <a:r>
              <a:rPr lang="en-US" sz="2800" dirty="0" smtClean="0"/>
              <a:t>  &lt;</a:t>
            </a:r>
            <a:r>
              <a:rPr lang="en-US" sz="2800" dirty="0" err="1" smtClean="0"/>
              <a:t>i</a:t>
            </a:r>
            <a:r>
              <a:rPr lang="en-US" sz="2800" dirty="0" smtClean="0"/>
              <a:t>&gt;   &lt;/</a:t>
            </a:r>
            <a:r>
              <a:rPr lang="en-US" sz="2800" dirty="0" err="1" smtClean="0"/>
              <a:t>i</a:t>
            </a:r>
            <a:r>
              <a:rPr lang="en-US" sz="2800" dirty="0" smtClean="0"/>
              <a:t>&gt;</a:t>
            </a:r>
          </a:p>
          <a:p>
            <a:endParaRPr lang="en-US" sz="2800" dirty="0"/>
          </a:p>
          <a:p>
            <a:r>
              <a:rPr lang="en-US" sz="2800" dirty="0" smtClean="0">
                <a:solidFill>
                  <a:srgbClr val="FF0000"/>
                </a:solidFill>
              </a:rPr>
              <a:t>&lt;</a:t>
            </a:r>
            <a:r>
              <a:rPr lang="en-US" sz="2800" dirty="0" err="1" smtClean="0">
                <a:solidFill>
                  <a:srgbClr val="FF0000"/>
                </a:solidFill>
              </a:rPr>
              <a:t>stong</a:t>
            </a:r>
            <a:r>
              <a:rPr lang="en-US" sz="2800" dirty="0" smtClean="0">
                <a:solidFill>
                  <a:srgbClr val="FF0000"/>
                </a:solidFill>
              </a:rPr>
              <a:t>&gt;  &lt;/strong&gt;  </a:t>
            </a:r>
            <a:r>
              <a:rPr lang="en-US" sz="2800" dirty="0" smtClean="0"/>
              <a:t>- importance</a:t>
            </a:r>
          </a:p>
          <a:p>
            <a:r>
              <a:rPr lang="en-US" sz="2800" dirty="0" smtClean="0"/>
              <a:t>&lt;b&gt;     &lt;/b&gt;</a:t>
            </a:r>
          </a:p>
          <a:p>
            <a:endParaRPr lang="en-US" sz="2800" dirty="0"/>
          </a:p>
          <a:p>
            <a:r>
              <a:rPr lang="en-US" sz="2800" dirty="0" smtClean="0"/>
              <a:t>&lt;q&gt; &lt;/q&gt; - short quotation</a:t>
            </a:r>
          </a:p>
          <a:p>
            <a:r>
              <a:rPr lang="en-US" sz="2800" dirty="0" smtClean="0"/>
              <a:t>&lt;cite&gt; &lt;/cite&gt; - citation</a:t>
            </a:r>
          </a:p>
          <a:p>
            <a:r>
              <a:rPr lang="en-US" sz="2800" dirty="0" smtClean="0"/>
              <a:t>&lt;</a:t>
            </a:r>
            <a:r>
              <a:rPr lang="en-US" sz="2800" dirty="0" err="1" smtClean="0"/>
              <a:t>abbr</a:t>
            </a:r>
            <a:r>
              <a:rPr lang="en-US" sz="2800" dirty="0" smtClean="0"/>
              <a:t>&gt;  &lt;/</a:t>
            </a:r>
            <a:r>
              <a:rPr lang="en-US" sz="2800" dirty="0" err="1" smtClean="0"/>
              <a:t>abbr</a:t>
            </a:r>
            <a:r>
              <a:rPr lang="en-US" sz="2800" dirty="0" smtClean="0"/>
              <a:t>&gt; - abbreviation</a:t>
            </a:r>
          </a:p>
          <a:p>
            <a:r>
              <a:rPr lang="en-US" sz="2800" dirty="0" smtClean="0"/>
              <a:t>&lt;sub&gt;  &lt;/sub&gt; - subscript / &lt;sup&gt; &lt;/sup&gt;  superscript</a:t>
            </a:r>
          </a:p>
          <a:p>
            <a:endParaRPr lang="en-US" sz="2800" dirty="0"/>
          </a:p>
          <a:p>
            <a:r>
              <a:rPr lang="en-US" sz="2800" dirty="0" smtClean="0"/>
              <a:t>&lt;mark&gt;  &lt;/mark&gt; - highlighted text  </a:t>
            </a:r>
            <a:r>
              <a:rPr lang="en-US" sz="2800" b="1" dirty="0" smtClean="0">
                <a:solidFill>
                  <a:srgbClr val="FF0000"/>
                </a:solidFill>
              </a:rPr>
              <a:t>html5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411508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Text-level inline elements – </a:t>
            </a:r>
            <a:r>
              <a:rPr lang="en-US" b="1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 85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23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084460"/>
            <a:ext cx="6096000" cy="1630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871" y="1219200"/>
            <a:ext cx="4524259" cy="104772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393" y="2667000"/>
            <a:ext cx="4195214" cy="97152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496889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Text-level inline elements – </a:t>
            </a:r>
            <a:r>
              <a:rPr lang="en-US" b="1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93 / 95</a:t>
            </a:r>
            <a:endParaRPr lang="en-US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24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722" y="1102578"/>
            <a:ext cx="8839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&lt;</a:t>
            </a:r>
            <a:r>
              <a:rPr lang="en-US" sz="3200" dirty="0" err="1" smtClean="0"/>
              <a:t>bdo</a:t>
            </a:r>
            <a:r>
              <a:rPr lang="en-US" sz="3200" dirty="0" smtClean="0"/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dir</a:t>
            </a:r>
            <a:r>
              <a:rPr lang="en-US" sz="3200" dirty="0" smtClean="0">
                <a:solidFill>
                  <a:srgbClr val="FF0000"/>
                </a:solidFill>
              </a:rPr>
              <a:t>=“</a:t>
            </a:r>
            <a:r>
              <a:rPr lang="en-US" sz="3200" dirty="0" err="1" smtClean="0">
                <a:solidFill>
                  <a:srgbClr val="FF0000"/>
                </a:solidFill>
              </a:rPr>
              <a:t>rtl</a:t>
            </a:r>
            <a:r>
              <a:rPr lang="en-US" sz="3200" dirty="0" smtClean="0">
                <a:solidFill>
                  <a:srgbClr val="FF0000"/>
                </a:solidFill>
              </a:rPr>
              <a:t>”</a:t>
            </a:r>
            <a:r>
              <a:rPr lang="en-US" sz="3200" dirty="0" smtClean="0"/>
              <a:t>&gt; &lt;/</a:t>
            </a:r>
            <a:r>
              <a:rPr lang="en-US" sz="3200" dirty="0" err="1" smtClean="0"/>
              <a:t>bdo</a:t>
            </a:r>
            <a:r>
              <a:rPr lang="en-US" sz="3200" dirty="0" smtClean="0"/>
              <a:t>&gt; bidirectional override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                    </a:t>
            </a:r>
            <a:r>
              <a:rPr lang="en-US" sz="2400" dirty="0" smtClean="0"/>
              <a:t>(language direction)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&lt;</a:t>
            </a:r>
            <a:r>
              <a:rPr lang="en-US" sz="3200" dirty="0" err="1" smtClean="0"/>
              <a:t>wbr</a:t>
            </a:r>
            <a:r>
              <a:rPr lang="en-US" sz="3200" dirty="0" smtClean="0"/>
              <a:t>&gt; - word break </a:t>
            </a:r>
            <a:r>
              <a:rPr lang="en-US" sz="2400" dirty="0" smtClean="0"/>
              <a:t>(where a long word will break if needed)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   - </a:t>
            </a:r>
            <a:r>
              <a:rPr lang="en-US" sz="3200" dirty="0" smtClean="0"/>
              <a:t>one sided</a:t>
            </a:r>
          </a:p>
          <a:p>
            <a:endParaRPr lang="en-US" sz="3200" dirty="0" smtClean="0"/>
          </a:p>
          <a:p>
            <a:r>
              <a:rPr lang="en-US" sz="3200" b="1" dirty="0" smtClean="0">
                <a:solidFill>
                  <a:srgbClr val="FF0000"/>
                </a:solidFill>
              </a:rPr>
              <a:t>&lt;div&gt;   &lt;/div&gt;    </a:t>
            </a:r>
            <a:r>
              <a:rPr lang="en-US" sz="3200" dirty="0" smtClean="0"/>
              <a:t>- generic block level element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&lt;span&gt; &lt;/span&gt;  </a:t>
            </a:r>
            <a:r>
              <a:rPr lang="en-US" sz="3200" dirty="0"/>
              <a:t>- generic </a:t>
            </a:r>
            <a:r>
              <a:rPr lang="en-US" sz="3200" dirty="0" smtClean="0"/>
              <a:t>inline element</a:t>
            </a:r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334975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Obsolete Elements– </a:t>
            </a:r>
            <a:r>
              <a:rPr lang="en-US" b="1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86</a:t>
            </a:r>
            <a:endParaRPr lang="en-US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25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37" y="1375368"/>
            <a:ext cx="6991525" cy="449203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665083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id and class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– </a:t>
            </a:r>
            <a:r>
              <a:rPr lang="en-US" b="1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96</a:t>
            </a:r>
            <a:endParaRPr lang="en-US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26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722" y="1102578"/>
            <a:ext cx="883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&lt;section </a:t>
            </a:r>
            <a:r>
              <a:rPr lang="en-US" sz="3200" dirty="0" smtClean="0">
                <a:solidFill>
                  <a:srgbClr val="FF0000"/>
                </a:solidFill>
              </a:rPr>
              <a:t>id</a:t>
            </a:r>
            <a:r>
              <a:rPr lang="en-US" sz="3200" dirty="0" smtClean="0"/>
              <a:t>=“news”&gt;  &lt;section&gt; - uniquely identify</a:t>
            </a:r>
          </a:p>
          <a:p>
            <a:endParaRPr lang="en-US" sz="3200" dirty="0"/>
          </a:p>
          <a:p>
            <a:r>
              <a:rPr lang="en-US" sz="3200" dirty="0" smtClean="0"/>
              <a:t>&lt;section class=“fancy”&gt; &lt;/section – describe</a:t>
            </a:r>
            <a:br>
              <a:rPr lang="en-US" sz="3200" dirty="0" smtClean="0"/>
            </a:br>
            <a:r>
              <a:rPr lang="en-US" sz="3200" dirty="0" smtClean="0"/>
              <a:t>                                                  </a:t>
            </a:r>
            <a:r>
              <a:rPr lang="en-US" sz="3200" dirty="0"/>
              <a:t>–</a:t>
            </a:r>
            <a:r>
              <a:rPr lang="en-US" sz="3200" dirty="0" smtClean="0"/>
              <a:t>  metadata</a:t>
            </a: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Both are used to apply </a:t>
            </a:r>
            <a:r>
              <a:rPr lang="en-US" sz="3200" dirty="0" smtClean="0">
                <a:solidFill>
                  <a:srgbClr val="FF0000"/>
                </a:solidFill>
              </a:rPr>
              <a:t>CSS</a:t>
            </a:r>
            <a:r>
              <a:rPr lang="en-US" sz="3200" dirty="0" smtClean="0"/>
              <a:t> and are called </a:t>
            </a:r>
            <a:r>
              <a:rPr lang="en-US" sz="3200" dirty="0" smtClean="0">
                <a:solidFill>
                  <a:srgbClr val="FF0000"/>
                </a:solidFill>
              </a:rPr>
              <a:t>selectors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343490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Special Characters</a:t>
            </a:r>
            <a:endParaRPr lang="en-US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27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1"/>
            <a:ext cx="8424358" cy="39624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479861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Favicon</a:t>
            </a:r>
            <a:endParaRPr lang="en-US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28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7566" y="1295400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 x 16 image</a:t>
            </a:r>
          </a:p>
          <a:p>
            <a:endParaRPr lang="en-US" dirty="0"/>
          </a:p>
          <a:p>
            <a:r>
              <a:rPr lang="en-US" dirty="0"/>
              <a:t>&lt;link </a:t>
            </a:r>
            <a:r>
              <a:rPr lang="en-US" dirty="0" err="1"/>
              <a:t>rel</a:t>
            </a:r>
            <a:r>
              <a:rPr lang="en-US" dirty="0"/>
              <a:t>="shortcut icon" type="image/x-icon" </a:t>
            </a:r>
            <a:r>
              <a:rPr lang="en-US" dirty="0" err="1"/>
              <a:t>href</a:t>
            </a:r>
            <a:r>
              <a:rPr lang="en-US" dirty="0" smtClean="0"/>
              <a:t>="favicon.ico"&gt; - &lt;head&gt; section</a:t>
            </a:r>
          </a:p>
          <a:p>
            <a:endParaRPr lang="en-US" dirty="0"/>
          </a:p>
          <a:p>
            <a:r>
              <a:rPr lang="en-US" dirty="0" smtClean="0"/>
              <a:t>www.favicon.cc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438400"/>
            <a:ext cx="6660944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610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Block / Inline Elements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Block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Begins on a new line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Some space is added on top and bottom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4632198" y="1447800"/>
            <a:ext cx="4041648" cy="4706112"/>
          </a:xfrm>
        </p:spPr>
        <p:txBody>
          <a:bodyPr/>
          <a:lstStyle/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Inline</a:t>
            </a:r>
            <a:endParaRPr lang="en-US" sz="36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Goes with the flow of the content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871137"/>
            <a:ext cx="3505200" cy="16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&lt;p&gt;</a:t>
            </a:r>
            <a:r>
              <a:rPr lang="en-US" sz="2000" dirty="0" smtClean="0">
                <a:solidFill>
                  <a:schemeClr val="tx1"/>
                </a:solidFill>
              </a:rPr>
              <a:t>there is content here</a:t>
            </a:r>
            <a:r>
              <a:rPr lang="en-US" sz="2000" b="1" dirty="0" smtClean="0">
                <a:solidFill>
                  <a:srgbClr val="FF0000"/>
                </a:solidFill>
              </a:rPr>
              <a:t>&lt;/p&gt;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62400" y="3871137"/>
            <a:ext cx="5029200" cy="16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&lt;p&gt;</a:t>
            </a:r>
            <a:r>
              <a:rPr lang="en-US" sz="2000" dirty="0" smtClean="0">
                <a:solidFill>
                  <a:schemeClr val="tx1"/>
                </a:solidFill>
              </a:rPr>
              <a:t>there is content </a:t>
            </a:r>
            <a:r>
              <a:rPr lang="en-US" sz="2000" b="1" dirty="0" smtClean="0">
                <a:solidFill>
                  <a:srgbClr val="0000CC"/>
                </a:solidFill>
              </a:rPr>
              <a:t>&lt;</a:t>
            </a:r>
            <a:r>
              <a:rPr lang="en-US" sz="2000" b="1" dirty="0" err="1" smtClean="0">
                <a:solidFill>
                  <a:srgbClr val="0000CC"/>
                </a:solidFill>
              </a:rPr>
              <a:t>em</a:t>
            </a:r>
            <a:r>
              <a:rPr lang="en-US" sz="2000" b="1" dirty="0" smtClean="0">
                <a:solidFill>
                  <a:srgbClr val="0000CC"/>
                </a:solidFill>
              </a:rPr>
              <a:t>&gt;</a:t>
            </a:r>
            <a:r>
              <a:rPr lang="en-US" sz="2000" dirty="0" smtClean="0">
                <a:solidFill>
                  <a:schemeClr val="tx1"/>
                </a:solidFill>
              </a:rPr>
              <a:t>here</a:t>
            </a:r>
            <a:r>
              <a:rPr lang="en-US" sz="2000" b="1" dirty="0" smtClean="0">
                <a:solidFill>
                  <a:srgbClr val="0000CC"/>
                </a:solidFill>
              </a:rPr>
              <a:t>&lt;/</a:t>
            </a:r>
            <a:r>
              <a:rPr lang="en-US" sz="2000" b="1" dirty="0" err="1" smtClean="0">
                <a:solidFill>
                  <a:srgbClr val="0000CC"/>
                </a:solidFill>
              </a:rPr>
              <a:t>em</a:t>
            </a:r>
            <a:r>
              <a:rPr lang="en-US" sz="2000" b="1" dirty="0" smtClean="0">
                <a:solidFill>
                  <a:srgbClr val="0000CC"/>
                </a:solidFill>
              </a:rPr>
              <a:t>&gt;</a:t>
            </a:r>
            <a:r>
              <a:rPr lang="en-US" sz="2000" b="1" dirty="0" smtClean="0">
                <a:solidFill>
                  <a:srgbClr val="FF0000"/>
                </a:solidFill>
              </a:rPr>
              <a:t>&lt;/p&gt;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9561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Two-Sided / Empty Elements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4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Two-Sided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Contain content or html elements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Have opening and closing tag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4632198" y="1447800"/>
            <a:ext cx="4041648" cy="4706112"/>
          </a:xfrm>
        </p:spPr>
        <p:txBody>
          <a:bodyPr/>
          <a:lstStyle/>
          <a:p>
            <a:pPr marL="274320" lvl="1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Empty</a:t>
            </a:r>
            <a:endParaRPr lang="en-US" sz="36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Do not have text content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Provide a directive to the browser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Opening tag only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871137"/>
            <a:ext cx="3429000" cy="16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&lt;p&gt;</a:t>
            </a:r>
            <a:r>
              <a:rPr lang="en-US" sz="2000" dirty="0" smtClean="0">
                <a:solidFill>
                  <a:schemeClr val="tx1"/>
                </a:solidFill>
              </a:rPr>
              <a:t>there is content here</a:t>
            </a:r>
            <a:r>
              <a:rPr lang="en-US" sz="2000" b="1" dirty="0" smtClean="0">
                <a:solidFill>
                  <a:srgbClr val="FF0000"/>
                </a:solidFill>
              </a:rPr>
              <a:t>&lt;/p&gt;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86200" y="3871136"/>
            <a:ext cx="5105400" cy="20724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&lt;</a:t>
            </a:r>
            <a:r>
              <a:rPr lang="en-US" sz="2400" b="1" dirty="0" err="1" smtClean="0">
                <a:solidFill>
                  <a:srgbClr val="FF0000"/>
                </a:solidFill>
              </a:rPr>
              <a:t>img</a:t>
            </a:r>
            <a:r>
              <a:rPr lang="en-US" sz="2400" b="1" dirty="0" smtClean="0">
                <a:solidFill>
                  <a:srgbClr val="FF0000"/>
                </a:solidFill>
              </a:rPr>
              <a:t>&gt;   &lt;</a:t>
            </a:r>
            <a:r>
              <a:rPr lang="en-US" sz="2400" b="1" dirty="0" err="1" smtClean="0">
                <a:solidFill>
                  <a:srgbClr val="FF0000"/>
                </a:solidFill>
              </a:rPr>
              <a:t>br</a:t>
            </a:r>
            <a:r>
              <a:rPr lang="en-US" sz="2400" b="1" dirty="0" smtClean="0">
                <a:solidFill>
                  <a:srgbClr val="FF0000"/>
                </a:solidFill>
              </a:rPr>
              <a:t>&gt;    &lt;meta&gt;   &lt;</a:t>
            </a:r>
            <a:r>
              <a:rPr lang="en-US" sz="2400" b="1" dirty="0" err="1" smtClean="0">
                <a:solidFill>
                  <a:srgbClr val="FF0000"/>
                </a:solidFill>
              </a:rPr>
              <a:t>hr</a:t>
            </a:r>
            <a:r>
              <a:rPr lang="en-US" sz="2400" b="1" dirty="0" smtClean="0">
                <a:solidFill>
                  <a:srgbClr val="FF0000"/>
                </a:solidFill>
              </a:rPr>
              <a:t>&gt;</a:t>
            </a: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dirty="0">
                <a:solidFill>
                  <a:srgbClr val="0000CC"/>
                </a:solidFill>
              </a:rPr>
              <a:t>&lt;</a:t>
            </a:r>
            <a:r>
              <a:rPr lang="en-US" sz="2400" dirty="0" err="1" smtClean="0">
                <a:solidFill>
                  <a:srgbClr val="0000CC"/>
                </a:solidFill>
              </a:rPr>
              <a:t>img</a:t>
            </a:r>
            <a:r>
              <a:rPr lang="en-US" sz="2400" dirty="0" smtClean="0">
                <a:solidFill>
                  <a:srgbClr val="0000CC"/>
                </a:solidFill>
              </a:rPr>
              <a:t> /&gt;   </a:t>
            </a:r>
            <a:r>
              <a:rPr lang="en-US" sz="2400" dirty="0">
                <a:solidFill>
                  <a:srgbClr val="0000CC"/>
                </a:solidFill>
              </a:rPr>
              <a:t>&lt;</a:t>
            </a:r>
            <a:r>
              <a:rPr lang="en-US" sz="2400" dirty="0" err="1" smtClean="0">
                <a:solidFill>
                  <a:srgbClr val="0000CC"/>
                </a:solidFill>
              </a:rPr>
              <a:t>br</a:t>
            </a:r>
            <a:r>
              <a:rPr lang="en-US" sz="2400" dirty="0" smtClean="0">
                <a:solidFill>
                  <a:srgbClr val="0000CC"/>
                </a:solidFill>
              </a:rPr>
              <a:t> /&gt;    </a:t>
            </a:r>
            <a:r>
              <a:rPr lang="en-US" sz="2400" dirty="0">
                <a:solidFill>
                  <a:srgbClr val="0000CC"/>
                </a:solidFill>
              </a:rPr>
              <a:t>&lt;</a:t>
            </a:r>
            <a:r>
              <a:rPr lang="en-US" sz="2400" dirty="0" smtClean="0">
                <a:solidFill>
                  <a:srgbClr val="0000CC"/>
                </a:solidFill>
              </a:rPr>
              <a:t>meta /&gt;   </a:t>
            </a:r>
            <a:r>
              <a:rPr lang="en-US" sz="2400" dirty="0">
                <a:solidFill>
                  <a:srgbClr val="0000CC"/>
                </a:solidFill>
              </a:rPr>
              <a:t>&lt;</a:t>
            </a:r>
            <a:r>
              <a:rPr lang="en-US" sz="2400" dirty="0" err="1" smtClean="0">
                <a:solidFill>
                  <a:srgbClr val="0000CC"/>
                </a:solidFill>
              </a:rPr>
              <a:t>hr</a:t>
            </a:r>
            <a:r>
              <a:rPr lang="en-US" sz="2400" dirty="0" smtClean="0">
                <a:solidFill>
                  <a:srgbClr val="0000CC"/>
                </a:solidFill>
              </a:rPr>
              <a:t> /&gt;</a:t>
            </a:r>
            <a:endParaRPr lang="en-US" sz="2400" dirty="0">
              <a:solidFill>
                <a:srgbClr val="0000CC"/>
              </a:solidFill>
            </a:endParaRP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918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 Attributes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3600" dirty="0" smtClean="0">
                <a:cs typeface="Times New Roman" pitchFamily="18" charset="0"/>
              </a:rPr>
              <a:t>Instructions that clarify or modify an element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600" dirty="0" smtClean="0">
                <a:cs typeface="Times New Roman" pitchFamily="18" charset="0"/>
              </a:rPr>
              <a:t>Go inside the opening tag only</a:t>
            </a:r>
            <a:r>
              <a:rPr lang="en-US" sz="2400" dirty="0" smtClean="0">
                <a:cs typeface="Times New Roman" pitchFamily="18" charset="0"/>
              </a:rPr>
              <a:t/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3657600"/>
            <a:ext cx="8305800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&lt;</a:t>
            </a:r>
            <a:r>
              <a:rPr lang="en-US" sz="2800" b="1" dirty="0" err="1" smtClean="0">
                <a:solidFill>
                  <a:srgbClr val="FF0000"/>
                </a:solidFill>
              </a:rPr>
              <a:t>img</a:t>
            </a:r>
            <a:r>
              <a:rPr lang="en-US" sz="2800" b="1" dirty="0" smtClean="0">
                <a:solidFill>
                  <a:srgbClr val="FF0000"/>
                </a:solidFill>
              </a:rPr>
              <a:t>   </a:t>
            </a:r>
            <a:r>
              <a:rPr lang="en-US" sz="2800" b="1" dirty="0" smtClean="0">
                <a:solidFill>
                  <a:srgbClr val="0000CC"/>
                </a:solidFill>
              </a:rPr>
              <a:t>src</a:t>
            </a:r>
            <a:r>
              <a:rPr lang="en-US" sz="2800" b="1" dirty="0" smtClean="0">
                <a:solidFill>
                  <a:schemeClr val="tx1"/>
                </a:solidFill>
              </a:rPr>
              <a:t>=“photo.jpg”</a:t>
            </a:r>
            <a:r>
              <a:rPr lang="en-US" sz="2800" b="1" dirty="0" smtClean="0">
                <a:solidFill>
                  <a:srgbClr val="FF0000"/>
                </a:solidFill>
              </a:rPr>
              <a:t>   </a:t>
            </a:r>
            <a:r>
              <a:rPr lang="en-US" sz="2800" b="1" dirty="0" smtClean="0">
                <a:solidFill>
                  <a:srgbClr val="0000CC"/>
                </a:solidFill>
              </a:rPr>
              <a:t>alt</a:t>
            </a:r>
            <a:r>
              <a:rPr lang="en-US" sz="2800" b="1" dirty="0" smtClean="0">
                <a:solidFill>
                  <a:schemeClr val="tx1"/>
                </a:solidFill>
              </a:rPr>
              <a:t>=“Photo of my dog”</a:t>
            </a:r>
            <a:r>
              <a:rPr lang="en-US" sz="2800" b="1" dirty="0" smtClean="0">
                <a:solidFill>
                  <a:srgbClr val="FF0000"/>
                </a:solidFill>
              </a:rPr>
              <a:t>&gt;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Up Arrow Callout 3"/>
          <p:cNvSpPr/>
          <p:nvPr/>
        </p:nvSpPr>
        <p:spPr>
          <a:xfrm>
            <a:off x="152400" y="4800600"/>
            <a:ext cx="121920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element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Up Arrow Callout 8"/>
          <p:cNvSpPr/>
          <p:nvPr/>
        </p:nvSpPr>
        <p:spPr>
          <a:xfrm>
            <a:off x="1564758" y="48006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Up Arrow Callout 9"/>
          <p:cNvSpPr/>
          <p:nvPr/>
        </p:nvSpPr>
        <p:spPr>
          <a:xfrm>
            <a:off x="3200400" y="4814777"/>
            <a:ext cx="121920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Up Arrow Callout 10"/>
          <p:cNvSpPr/>
          <p:nvPr/>
        </p:nvSpPr>
        <p:spPr>
          <a:xfrm>
            <a:off x="4572000" y="48006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Up Arrow Callout 12"/>
          <p:cNvSpPr/>
          <p:nvPr/>
        </p:nvSpPr>
        <p:spPr>
          <a:xfrm>
            <a:off x="6096000" y="4805917"/>
            <a:ext cx="121920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485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Semantic Markup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Choose elements that provide a meaningful </a:t>
            </a:r>
            <a:r>
              <a:rPr lang="en-US" sz="3600" dirty="0" smtClean="0">
                <a:solidFill>
                  <a:srgbClr val="FF0000"/>
                </a:solidFill>
              </a:rPr>
              <a:t>description of the content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  <a:p>
            <a:r>
              <a:rPr lang="en-US" sz="3600" dirty="0"/>
              <a:t>Choose elements that give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rgbClr val="FF0000"/>
                </a:solidFill>
              </a:rPr>
              <a:t>structure to the </a:t>
            </a:r>
            <a:r>
              <a:rPr lang="en-US" sz="3600" dirty="0">
                <a:solidFill>
                  <a:srgbClr val="FF0000"/>
                </a:solidFill>
              </a:rPr>
              <a:t>document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  <a:p>
            <a:r>
              <a:rPr lang="en-US" sz="3600" dirty="0" smtClean="0"/>
              <a:t>Elements should not be used for presentation</a:t>
            </a:r>
            <a:endParaRPr lang="en-US" sz="3600" dirty="0"/>
          </a:p>
          <a:p>
            <a:pPr>
              <a:lnSpc>
                <a:spcPct val="150000"/>
              </a:lnSpc>
            </a:pPr>
            <a:endParaRPr lang="en-US" dirty="0"/>
          </a:p>
          <a:p>
            <a:endParaRPr lang="en-US" sz="2600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HTML5 vs HTML 4 Structural Elements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63958"/>
            <a:ext cx="8001000" cy="31258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39000" y="3657600"/>
            <a:ext cx="838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&lt;aside&gt;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916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Blockquote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HTML 4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8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</a:t>
            </a:r>
            <a:r>
              <a:rPr lang="en-US" sz="3600" dirty="0" err="1" smtClean="0">
                <a:cs typeface="Times New Roman" pitchFamily="18" charset="0"/>
              </a:rPr>
              <a:t>blockquote</a:t>
            </a:r>
            <a:r>
              <a:rPr lang="en-US" sz="3600" dirty="0" smtClean="0">
                <a:cs typeface="Times New Roman" pitchFamily="18" charset="0"/>
              </a:rPr>
              <a:t>&gt; &lt;/</a:t>
            </a:r>
            <a:r>
              <a:rPr lang="en-US" sz="3600" dirty="0" err="1" smtClean="0">
                <a:cs typeface="Times New Roman" pitchFamily="18" charset="0"/>
              </a:rPr>
              <a:t>blockquote</a:t>
            </a:r>
            <a:r>
              <a:rPr lang="en-US" sz="3600" dirty="0" smtClean="0">
                <a:cs typeface="Times New Roman" pitchFamily="18" charset="0"/>
              </a:rPr>
              <a:t>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Indents from right and left of parent container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429000"/>
            <a:ext cx="4952453" cy="26384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598992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Address HTML 4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26BD9B-E5C8-401C-8A85-F016A5DB824C}" type="slidenum">
              <a:rPr lang="en-US" sz="1100">
                <a:solidFill>
                  <a:srgbClr val="4D4D4D"/>
                </a:solidFill>
              </a:rPr>
              <a:pPr/>
              <a:t>9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marL="274320" lvl="1" indent="0" fontAlgn="auto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en-US" sz="3600" dirty="0" smtClean="0">
                <a:cs typeface="Times New Roman" pitchFamily="18" charset="0"/>
              </a:rPr>
              <a:t>&lt;address&gt; &lt;/address&gt;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Block level elements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Used for address information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Renders as italic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7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0400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902</TotalTime>
  <Words>712</Words>
  <Application>Microsoft Office PowerPoint</Application>
  <PresentationFormat>On-screen Show (4:3)</PresentationFormat>
  <Paragraphs>235</Paragraphs>
  <Slides>28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Origin</vt:lpstr>
      <vt:lpstr>WEBD 162</vt:lpstr>
      <vt:lpstr> Example  HTML5  Web  Page </vt:lpstr>
      <vt:lpstr>Block / Inline Elements</vt:lpstr>
      <vt:lpstr>Two-Sided / Empty Elements</vt:lpstr>
      <vt:lpstr>HTML Attributes</vt:lpstr>
      <vt:lpstr>Semantic Markup</vt:lpstr>
      <vt:lpstr>HTML5 vs HTML 4 Structural Elements</vt:lpstr>
      <vt:lpstr>Blockquote HTML 4</vt:lpstr>
      <vt:lpstr>Address HTML 4</vt:lpstr>
      <vt:lpstr>Pre HTML 4</vt:lpstr>
      <vt:lpstr>Figure / figcaption  html5</vt:lpstr>
      <vt:lpstr>Section    html5</vt:lpstr>
      <vt:lpstr>nav    html5</vt:lpstr>
      <vt:lpstr>Header  html5</vt:lpstr>
      <vt:lpstr>Footer  html5</vt:lpstr>
      <vt:lpstr>Main html5 newer element</vt:lpstr>
      <vt:lpstr>Article    html5</vt:lpstr>
      <vt:lpstr>Article    html5</vt:lpstr>
      <vt:lpstr>Aside    html5</vt:lpstr>
      <vt:lpstr>hgroup   html5 - deprecated</vt:lpstr>
      <vt:lpstr>HTML5 support for older browsers – pg 80</vt:lpstr>
      <vt:lpstr>Text-level inline elements – pg 85</vt:lpstr>
      <vt:lpstr>Text-level inline elements – pg 85</vt:lpstr>
      <vt:lpstr>Text-level inline elements – pg 93 / 95</vt:lpstr>
      <vt:lpstr>Obsolete Elements– pg 86</vt:lpstr>
      <vt:lpstr>id and class – pg 96</vt:lpstr>
      <vt:lpstr>Special Characters</vt:lpstr>
      <vt:lpstr>Favicon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lastModifiedBy>teresa</cp:lastModifiedBy>
  <cp:revision>83</cp:revision>
  <dcterms:created xsi:type="dcterms:W3CDTF">2012-07-06T23:37:50Z</dcterms:created>
  <dcterms:modified xsi:type="dcterms:W3CDTF">2016-02-05T23:49:48Z</dcterms:modified>
</cp:coreProperties>
</file>