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348" r:id="rId3"/>
    <p:sldId id="310" r:id="rId4"/>
    <p:sldId id="353" r:id="rId5"/>
    <p:sldId id="350" r:id="rId6"/>
    <p:sldId id="349" r:id="rId7"/>
    <p:sldId id="351" r:id="rId8"/>
    <p:sldId id="352" r:id="rId9"/>
    <p:sldId id="354" r:id="rId10"/>
    <p:sldId id="355" r:id="rId11"/>
    <p:sldId id="356" r:id="rId12"/>
    <p:sldId id="359" r:id="rId13"/>
    <p:sldId id="360" r:id="rId14"/>
    <p:sldId id="361" r:id="rId15"/>
    <p:sldId id="357" r:id="rId16"/>
    <p:sldId id="358" r:id="rId17"/>
    <p:sldId id="362" r:id="rId18"/>
    <p:sldId id="363" r:id="rId19"/>
    <p:sldId id="364" r:id="rId20"/>
    <p:sldId id="365" r:id="rId2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3</a:t>
            </a:fld>
            <a:endParaRPr lang="en-US"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12</a:t>
            </a:fld>
            <a:endParaRPr lang="en-US" sz="13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13</a:t>
            </a:fld>
            <a:endParaRPr lang="en-US" sz="13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14</a:t>
            </a:fld>
            <a:endParaRPr lang="en-US" sz="13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15</a:t>
            </a:fld>
            <a:endParaRPr lang="en-US" sz="13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16</a:t>
            </a:fld>
            <a:endParaRPr lang="en-US" sz="13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17</a:t>
            </a:fld>
            <a:endParaRPr lang="en-US" sz="13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18</a:t>
            </a:fld>
            <a:endParaRPr lang="en-US" sz="13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19</a:t>
            </a:fld>
            <a:endParaRPr lang="en-US" sz="13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20</a:t>
            </a:fld>
            <a:endParaRPr lang="en-US"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4</a:t>
            </a:fld>
            <a:endParaRPr lang="en-US" sz="13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5</a:t>
            </a:fld>
            <a:endParaRPr lang="en-US" sz="13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6</a:t>
            </a:fld>
            <a:endParaRPr lang="en-US"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7</a:t>
            </a:fld>
            <a:endParaRPr lang="en-US" sz="13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8</a:t>
            </a:fld>
            <a:endParaRPr lang="en-US" sz="13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9</a:t>
            </a:fld>
            <a:endParaRPr lang="en-US" sz="13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10</a:t>
            </a:fld>
            <a:endParaRPr lang="en-US" sz="13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5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defTabSz="96670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536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69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defTabSz="9667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B48FDD-1CDC-4956-8EBB-C34081DE263F}" type="slidenum">
              <a:rPr lang="en-US" sz="1300"/>
              <a:pPr/>
              <a:t>11</a:t>
            </a:fld>
            <a:endParaRPr 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2/20/2015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</a:t>
            </a:r>
            <a:r>
              <a:rPr lang="en-US" b="1" dirty="0" smtClean="0"/>
              <a:t>05</a:t>
            </a:r>
            <a:endParaRPr lang="en-US" b="1" dirty="0" smtClean="0"/>
          </a:p>
          <a:p>
            <a:pPr algn="ctr"/>
            <a:r>
              <a:rPr lang="en-US" sz="1600" b="1" dirty="0" smtClean="0"/>
              <a:t>Chapter 7 Images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  - width, height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eaLnBrk="0" hangingPunct="0"/>
            <a:r>
              <a:rPr lang="en-US" sz="2900" dirty="0" smtClean="0"/>
              <a:t>pixels (or </a:t>
            </a:r>
            <a:r>
              <a:rPr lang="en-US" sz="2900" dirty="0" err="1" smtClean="0"/>
              <a:t>percents</a:t>
            </a:r>
            <a:r>
              <a:rPr lang="en-US" sz="2900" dirty="0" smtClean="0"/>
              <a:t>)</a:t>
            </a:r>
          </a:p>
          <a:p>
            <a:pPr eaLnBrk="0" hangingPunct="0"/>
            <a:r>
              <a:rPr lang="en-US" sz="2900" dirty="0" smtClean="0"/>
              <a:t>72 pixels in an inch</a:t>
            </a:r>
            <a:endParaRPr lang="en-US" sz="2900" dirty="0" smtClean="0"/>
          </a:p>
          <a:p>
            <a:pPr marL="0" indent="0" eaLnBrk="0" hangingPunct="0">
              <a:buNone/>
            </a:pPr>
            <a:endParaRPr lang="en-US" sz="2900" b="1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10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31668" y="35052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&lt;</a:t>
            </a:r>
            <a:r>
              <a:rPr lang="en-US" sz="3200" b="1" dirty="0" err="1">
                <a:solidFill>
                  <a:srgbClr val="FF0000"/>
                </a:solidFill>
              </a:rPr>
              <a:t>img</a:t>
            </a:r>
            <a:r>
              <a:rPr lang="en-US" sz="3200" b="1" dirty="0"/>
              <a:t>  </a:t>
            </a:r>
            <a:r>
              <a:rPr lang="en-US" sz="3200" b="1" dirty="0" smtClean="0">
                <a:solidFill>
                  <a:srgbClr val="0000CC"/>
                </a:solidFill>
              </a:rPr>
              <a:t>src</a:t>
            </a:r>
            <a:r>
              <a:rPr lang="en-US" sz="3200" b="1" dirty="0" smtClean="0"/>
              <a:t>=“</a:t>
            </a:r>
            <a:r>
              <a:rPr lang="en-US" sz="3200" b="1" dirty="0" smtClean="0">
                <a:solidFill>
                  <a:srgbClr val="00B050"/>
                </a:solidFill>
              </a:rPr>
              <a:t>fido.jpg</a:t>
            </a:r>
            <a:r>
              <a:rPr lang="en-US" sz="3200" b="1" dirty="0" smtClean="0"/>
              <a:t>” </a:t>
            </a:r>
            <a:r>
              <a:rPr lang="en-US" sz="3200" b="1" dirty="0" smtClean="0">
                <a:solidFill>
                  <a:srgbClr val="0000CC"/>
                </a:solidFill>
              </a:rPr>
              <a:t>alt</a:t>
            </a:r>
            <a:r>
              <a:rPr lang="en-US" sz="3200" b="1" dirty="0" smtClean="0"/>
              <a:t>=“</a:t>
            </a:r>
            <a:r>
              <a:rPr lang="en-US" sz="3200" b="1" dirty="0" smtClean="0">
                <a:solidFill>
                  <a:srgbClr val="00B050"/>
                </a:solidFill>
              </a:rPr>
              <a:t>photo of my dog</a:t>
            </a:r>
            <a:r>
              <a:rPr lang="en-US" sz="3200" b="1" dirty="0" smtClean="0"/>
              <a:t>”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  </a:t>
            </a:r>
            <a:r>
              <a:rPr lang="en-US" sz="4000" b="1" dirty="0" smtClean="0">
                <a:solidFill>
                  <a:srgbClr val="0000CC"/>
                </a:solidFill>
              </a:rPr>
              <a:t>width</a:t>
            </a:r>
            <a:r>
              <a:rPr lang="en-US" sz="4000" b="1" dirty="0" smtClean="0"/>
              <a:t>=“</a:t>
            </a:r>
            <a:r>
              <a:rPr lang="en-US" sz="4000" b="1" dirty="0" smtClean="0">
                <a:solidFill>
                  <a:srgbClr val="00B050"/>
                </a:solidFill>
              </a:rPr>
              <a:t>200</a:t>
            </a:r>
            <a:r>
              <a:rPr lang="en-US" sz="4000" b="1" dirty="0" smtClean="0"/>
              <a:t>” </a:t>
            </a:r>
            <a:r>
              <a:rPr lang="en-US" sz="4000" b="1" dirty="0" smtClean="0">
                <a:solidFill>
                  <a:srgbClr val="0000CC"/>
                </a:solidFill>
              </a:rPr>
              <a:t>height</a:t>
            </a:r>
            <a:r>
              <a:rPr lang="en-US" sz="4000" b="1" dirty="0" smtClean="0"/>
              <a:t>=“</a:t>
            </a:r>
            <a:r>
              <a:rPr lang="en-US" sz="4000" b="1" dirty="0" smtClean="0">
                <a:solidFill>
                  <a:srgbClr val="00B050"/>
                </a:solidFill>
              </a:rPr>
              <a:t>150</a:t>
            </a:r>
            <a:r>
              <a:rPr lang="en-US" sz="4000" b="1" dirty="0" smtClean="0"/>
              <a:t>”</a:t>
            </a:r>
            <a:r>
              <a:rPr lang="en-US" sz="4000" b="1" dirty="0" smtClean="0">
                <a:solidFill>
                  <a:srgbClr val="FF0000"/>
                </a:solidFill>
              </a:rPr>
              <a:t>&gt;</a:t>
            </a:r>
            <a:endParaRPr lang="en-US" sz="3200" dirty="0"/>
          </a:p>
        </p:txBody>
      </p:sp>
      <p:sp>
        <p:nvSpPr>
          <p:cNvPr id="6" name="Up Arrow Callout 5"/>
          <p:cNvSpPr/>
          <p:nvPr/>
        </p:nvSpPr>
        <p:spPr>
          <a:xfrm>
            <a:off x="419192" y="46482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Up Arrow Callout 6"/>
          <p:cNvSpPr/>
          <p:nvPr/>
        </p:nvSpPr>
        <p:spPr>
          <a:xfrm>
            <a:off x="3789621" y="46482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Up Arrow Callout 7"/>
          <p:cNvSpPr/>
          <p:nvPr/>
        </p:nvSpPr>
        <p:spPr>
          <a:xfrm>
            <a:off x="2209800" y="4749140"/>
            <a:ext cx="991222" cy="948586"/>
          </a:xfrm>
          <a:prstGeom prst="upArrowCallou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value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Up Arrow Callout 8"/>
          <p:cNvSpPr/>
          <p:nvPr/>
        </p:nvSpPr>
        <p:spPr>
          <a:xfrm>
            <a:off x="5791200" y="4749140"/>
            <a:ext cx="991222" cy="948586"/>
          </a:xfrm>
          <a:prstGeom prst="upArrowCallou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value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9776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  - width, height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11</a:t>
            </a:fld>
            <a:endParaRPr lang="en-US" sz="1100">
              <a:solidFill>
                <a:srgbClr val="4D4D4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126" y="1295400"/>
            <a:ext cx="5631873" cy="467637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5638800" y="2971800"/>
            <a:ext cx="1828800" cy="0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0180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  - width, height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128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12</a:t>
            </a:fld>
            <a:endParaRPr lang="en-US" sz="1100">
              <a:solidFill>
                <a:srgbClr val="4D4D4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558" y="1295400"/>
            <a:ext cx="3311008" cy="467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705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  - title attribute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eaLnBrk="0" hangingPunct="0"/>
            <a:r>
              <a:rPr lang="en-US" sz="2900" dirty="0" smtClean="0"/>
              <a:t>Functions as a tool tip</a:t>
            </a:r>
          </a:p>
          <a:p>
            <a:pPr eaLnBrk="0" hangingPunct="0"/>
            <a:r>
              <a:rPr lang="en-US" sz="2900" dirty="0" smtClean="0"/>
              <a:t>Gives the user </a:t>
            </a:r>
            <a:r>
              <a:rPr lang="en-US" sz="2900" b="1" dirty="0" smtClean="0"/>
              <a:t>additional</a:t>
            </a:r>
            <a:r>
              <a:rPr lang="en-US" sz="2900" dirty="0" smtClean="0"/>
              <a:t> information</a:t>
            </a:r>
            <a:endParaRPr lang="en-US" sz="2900" dirty="0" smtClean="0"/>
          </a:p>
          <a:p>
            <a:pPr marL="0" indent="0" eaLnBrk="0" hangingPunct="0">
              <a:buNone/>
            </a:pPr>
            <a:endParaRPr lang="en-US" sz="2900" b="1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13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31668" y="3441918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&lt;</a:t>
            </a:r>
            <a:r>
              <a:rPr lang="en-US" sz="3200" b="1" dirty="0" err="1">
                <a:solidFill>
                  <a:srgbClr val="FF0000"/>
                </a:solidFill>
              </a:rPr>
              <a:t>img</a:t>
            </a:r>
            <a:r>
              <a:rPr lang="en-US" sz="3200" b="1" dirty="0"/>
              <a:t>  </a:t>
            </a:r>
            <a:r>
              <a:rPr lang="en-US" sz="3200" b="1" dirty="0" smtClean="0">
                <a:solidFill>
                  <a:srgbClr val="0000CC"/>
                </a:solidFill>
              </a:rPr>
              <a:t>src</a:t>
            </a:r>
            <a:r>
              <a:rPr lang="en-US" sz="3200" b="1" dirty="0" smtClean="0"/>
              <a:t>=“</a:t>
            </a:r>
            <a:r>
              <a:rPr lang="en-US" sz="3200" b="1" dirty="0" smtClean="0">
                <a:solidFill>
                  <a:srgbClr val="00B050"/>
                </a:solidFill>
              </a:rPr>
              <a:t>fido.jpg</a:t>
            </a:r>
            <a:r>
              <a:rPr lang="en-US" sz="3200" b="1" dirty="0" smtClean="0"/>
              <a:t>” </a:t>
            </a:r>
            <a:r>
              <a:rPr lang="en-US" sz="3200" b="1" dirty="0" smtClean="0">
                <a:solidFill>
                  <a:srgbClr val="0000CC"/>
                </a:solidFill>
              </a:rPr>
              <a:t>alt</a:t>
            </a:r>
            <a:r>
              <a:rPr lang="en-US" sz="3200" b="1" dirty="0" smtClean="0"/>
              <a:t>=“</a:t>
            </a:r>
            <a:r>
              <a:rPr lang="en-US" sz="3200" b="1" dirty="0" smtClean="0">
                <a:solidFill>
                  <a:srgbClr val="00B050"/>
                </a:solidFill>
              </a:rPr>
              <a:t>photo of dog</a:t>
            </a:r>
            <a:r>
              <a:rPr lang="en-US" sz="3200" b="1" dirty="0" smtClean="0"/>
              <a:t>”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  </a:t>
            </a:r>
            <a:r>
              <a:rPr lang="en-US" sz="3200" b="1" dirty="0" smtClean="0">
                <a:solidFill>
                  <a:srgbClr val="0000CC"/>
                </a:solidFill>
              </a:rPr>
              <a:t>title=</a:t>
            </a:r>
            <a:r>
              <a:rPr lang="en-US" sz="3200" b="1" dirty="0" smtClean="0"/>
              <a:t>“</a:t>
            </a:r>
            <a:r>
              <a:rPr lang="en-US" sz="3200" b="1" dirty="0" smtClean="0">
                <a:solidFill>
                  <a:srgbClr val="00B050"/>
                </a:solidFill>
              </a:rPr>
              <a:t>photo of </a:t>
            </a:r>
            <a:r>
              <a:rPr lang="en-US" sz="3200" b="1" dirty="0" err="1" smtClean="0">
                <a:solidFill>
                  <a:srgbClr val="00B050"/>
                </a:solidFill>
              </a:rPr>
              <a:t>fido</a:t>
            </a:r>
            <a:r>
              <a:rPr lang="en-US" sz="3200" b="1" dirty="0" smtClean="0">
                <a:solidFill>
                  <a:srgbClr val="00B050"/>
                </a:solidFill>
              </a:rPr>
              <a:t> begging for a treat</a:t>
            </a:r>
            <a:r>
              <a:rPr lang="en-US" sz="3200" b="1" dirty="0" smtClean="0"/>
              <a:t>”</a:t>
            </a:r>
            <a:r>
              <a:rPr lang="en-US" sz="3200" b="1" dirty="0" smtClean="0">
                <a:solidFill>
                  <a:srgbClr val="FF0000"/>
                </a:solidFill>
              </a:rPr>
              <a:t>&gt;</a:t>
            </a:r>
            <a:endParaRPr lang="en-US" sz="2400" dirty="0"/>
          </a:p>
        </p:txBody>
      </p:sp>
      <p:sp>
        <p:nvSpPr>
          <p:cNvPr id="6" name="Up Arrow Callout 5"/>
          <p:cNvSpPr/>
          <p:nvPr/>
        </p:nvSpPr>
        <p:spPr>
          <a:xfrm>
            <a:off x="304800" y="4519136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Up Arrow Callout 7"/>
          <p:cNvSpPr/>
          <p:nvPr/>
        </p:nvSpPr>
        <p:spPr>
          <a:xfrm>
            <a:off x="4250192" y="4615543"/>
            <a:ext cx="991222" cy="948586"/>
          </a:xfrm>
          <a:prstGeom prst="upArrowCallou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value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339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  - title attribute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23392"/>
            <a:ext cx="4339696" cy="3396284"/>
          </a:xfrm>
        </p:spPr>
      </p:pic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14</a:t>
            </a:fld>
            <a:endParaRPr lang="en-US" sz="110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8322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  as a hyperlink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marL="0" indent="0" eaLnBrk="0" hangingPunct="0">
              <a:buNone/>
            </a:pPr>
            <a:r>
              <a:rPr lang="en-US" sz="2900" b="1" dirty="0" smtClean="0"/>
              <a:t>  </a:t>
            </a:r>
          </a:p>
          <a:p>
            <a:pPr marL="0" indent="0" eaLnBrk="0" hangingPunct="0">
              <a:buNone/>
            </a:pPr>
            <a:endParaRPr lang="en-US" sz="2900" b="1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15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1676400"/>
            <a:ext cx="868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CC"/>
                </a:solidFill>
              </a:rPr>
              <a:t>&lt;a</a:t>
            </a:r>
            <a:r>
              <a:rPr lang="en-US" sz="3200" b="1" dirty="0" smtClean="0"/>
              <a:t> </a:t>
            </a:r>
            <a:r>
              <a:rPr lang="en-US" sz="3200" b="1" dirty="0" err="1" smtClean="0">
                <a:solidFill>
                  <a:srgbClr val="0000CC"/>
                </a:solidFill>
              </a:rPr>
              <a:t>href</a:t>
            </a:r>
            <a:r>
              <a:rPr lang="en-US" sz="3200" b="1" dirty="0" smtClean="0"/>
              <a:t>=“fido.html”</a:t>
            </a:r>
            <a:r>
              <a:rPr lang="en-US" sz="3200" b="1" dirty="0" smtClean="0">
                <a:solidFill>
                  <a:srgbClr val="0000CC"/>
                </a:solidFill>
              </a:rPr>
              <a:t>&gt;</a:t>
            </a:r>
          </a:p>
          <a:p>
            <a:endParaRPr lang="en-US" sz="3200" b="1" dirty="0" smtClean="0"/>
          </a:p>
          <a:p>
            <a:r>
              <a:rPr lang="en-US" sz="3200" b="1" dirty="0" smtClean="0">
                <a:solidFill>
                  <a:srgbClr val="FF0000"/>
                </a:solidFill>
              </a:rPr>
              <a:t>   &lt;</a:t>
            </a:r>
            <a:r>
              <a:rPr lang="en-US" sz="3200" b="1" dirty="0" err="1">
                <a:solidFill>
                  <a:srgbClr val="FF0000"/>
                </a:solidFill>
              </a:rPr>
              <a:t>img</a:t>
            </a:r>
            <a:r>
              <a:rPr lang="en-US" sz="3200" b="1" dirty="0">
                <a:solidFill>
                  <a:srgbClr val="FF0000"/>
                </a:solidFill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</a:rPr>
              <a:t>src</a:t>
            </a:r>
            <a:r>
              <a:rPr lang="en-US" sz="3200" b="1" dirty="0" smtClean="0"/>
              <a:t>=“fido.jpg” alt=“photo of dog”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     width=“200” height=“150”</a:t>
            </a:r>
            <a:r>
              <a:rPr lang="en-US" sz="3200" b="1" dirty="0" smtClean="0">
                <a:solidFill>
                  <a:srgbClr val="FF0000"/>
                </a:solidFill>
              </a:rPr>
              <a:t>&gt;</a:t>
            </a:r>
          </a:p>
          <a:p>
            <a:endParaRPr lang="en-US" sz="3200" b="1" dirty="0">
              <a:solidFill>
                <a:srgbClr val="FF0000"/>
              </a:solidFill>
            </a:endParaRPr>
          </a:p>
          <a:p>
            <a:r>
              <a:rPr lang="en-US" sz="3200" b="1" dirty="0" smtClean="0">
                <a:solidFill>
                  <a:srgbClr val="0000CC"/>
                </a:solidFill>
              </a:rPr>
              <a:t>&lt;/a&gt;</a:t>
            </a:r>
            <a:endParaRPr lang="en-US" sz="3200" dirty="0">
              <a:solidFill>
                <a:srgbClr val="0000CC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6" t="17777" r="16373" b="34642"/>
          <a:stretch/>
        </p:blipFill>
        <p:spPr>
          <a:xfrm>
            <a:off x="5029200" y="4191000"/>
            <a:ext cx="2730336" cy="225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4344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  as a hyperlink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eaLnBrk="0" hangingPunct="0"/>
            <a:r>
              <a:rPr lang="en-US" sz="2900" dirty="0" smtClean="0"/>
              <a:t>blue border around linked image</a:t>
            </a:r>
          </a:p>
          <a:p>
            <a:pPr lvl="1" eaLnBrk="0" hangingPunct="0"/>
            <a:r>
              <a:rPr lang="en-US" dirty="0" smtClean="0"/>
              <a:t> - displayed by older browsers</a:t>
            </a:r>
            <a:endParaRPr lang="en-US" dirty="0" smtClean="0"/>
          </a:p>
          <a:p>
            <a:pPr marL="0" indent="0" eaLnBrk="0" hangingPunct="0">
              <a:buNone/>
            </a:pPr>
            <a:endParaRPr lang="en-US" sz="2900" b="1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16</a:t>
            </a:fld>
            <a:endParaRPr lang="en-US" sz="1100">
              <a:solidFill>
                <a:srgbClr val="4D4D4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679" y="2438400"/>
            <a:ext cx="4073719" cy="349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6841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  map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eaLnBrk="0" hangingPunct="0"/>
            <a:r>
              <a:rPr lang="en-US" sz="2900" dirty="0" smtClean="0"/>
              <a:t>multiple “clickable” hyperlinked regions on one image</a:t>
            </a:r>
            <a:endParaRPr lang="en-US" dirty="0" smtClean="0"/>
          </a:p>
          <a:p>
            <a:pPr marL="0" indent="0" eaLnBrk="0" hangingPunct="0">
              <a:buNone/>
            </a:pPr>
            <a:endParaRPr lang="en-US" sz="2900" b="1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17</a:t>
            </a:fld>
            <a:endParaRPr lang="en-US" sz="1100">
              <a:solidFill>
                <a:srgbClr val="4D4D4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13744"/>
            <a:ext cx="7238999" cy="456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7813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  map </a:t>
            </a:r>
            <a:r>
              <a:rPr lang="en-US" sz="2200" dirty="0" smtClean="0">
                <a:solidFill>
                  <a:schemeClr val="tx2">
                    <a:satMod val="130000"/>
                  </a:schemeClr>
                </a:solidFill>
              </a:rPr>
              <a:t>– </a:t>
            </a:r>
            <a:r>
              <a:rPr lang="en-US" sz="2700" dirty="0" smtClean="0">
                <a:solidFill>
                  <a:schemeClr val="tx2">
                    <a:satMod val="130000"/>
                  </a:schemeClr>
                </a:solidFill>
              </a:rPr>
              <a:t>need a program to generate coordinates</a:t>
            </a:r>
            <a:endParaRPr lang="en-US" sz="27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marL="0" indent="0" eaLnBrk="0" hangingPunct="0">
              <a:buNone/>
            </a:pPr>
            <a:r>
              <a:rPr lang="en-US" sz="2900" b="1" dirty="0" smtClean="0"/>
              <a:t>  </a:t>
            </a:r>
            <a:endParaRPr lang="en-US" sz="2900" b="1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18</a:t>
            </a:fld>
            <a:endParaRPr lang="en-US" sz="1100">
              <a:solidFill>
                <a:srgbClr val="4D4D4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20424"/>
            <a:ext cx="8305800" cy="526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8191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iframe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– inline frame</a:t>
            </a:r>
            <a:endParaRPr lang="en-US" sz="27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marL="0" indent="0" eaLnBrk="0" hangingPunct="0">
              <a:buNone/>
            </a:pPr>
            <a:r>
              <a:rPr lang="en-US" sz="2900" b="1" dirty="0" smtClean="0"/>
              <a:t>  </a:t>
            </a:r>
            <a:endParaRPr lang="en-US" sz="2900" b="1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19</a:t>
            </a:fld>
            <a:endParaRPr lang="en-US" sz="1100">
              <a:solidFill>
                <a:srgbClr val="4D4D4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066" y="1220424"/>
            <a:ext cx="6954468" cy="526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0035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Web Formats:</a:t>
            </a:r>
          </a:p>
          <a:p>
            <a:r>
              <a:rPr lang="en-US" sz="3200" dirty="0" smtClean="0"/>
              <a:t>.</a:t>
            </a:r>
            <a:r>
              <a:rPr lang="en-US" sz="3200" b="1" dirty="0" smtClean="0"/>
              <a:t>gif</a:t>
            </a:r>
          </a:p>
          <a:p>
            <a:pPr lvl="1"/>
            <a:r>
              <a:rPr lang="en-US" sz="2800" dirty="0" smtClean="0"/>
              <a:t>256 colors – clipart, icons – transparent, animated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3200" dirty="0" smtClean="0"/>
              <a:t>.</a:t>
            </a:r>
            <a:r>
              <a:rPr lang="en-US" sz="3200" b="1" dirty="0" smtClean="0"/>
              <a:t>jpg</a:t>
            </a:r>
          </a:p>
          <a:p>
            <a:pPr lvl="1"/>
            <a:r>
              <a:rPr lang="en-US" sz="2800" dirty="0" smtClean="0"/>
              <a:t>16 million colors – photos,  detailed graphics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3200" dirty="0" smtClean="0"/>
              <a:t>.</a:t>
            </a:r>
            <a:r>
              <a:rPr lang="en-US" sz="3200" b="1" dirty="0" err="1" smtClean="0"/>
              <a:t>png</a:t>
            </a:r>
            <a:endParaRPr lang="en-US" sz="3200" b="1" dirty="0" smtClean="0"/>
          </a:p>
          <a:p>
            <a:pPr lvl="1"/>
            <a:r>
              <a:rPr lang="en-US" sz="2800" dirty="0" smtClean="0"/>
              <a:t>256 – 16 million colors - transparent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7433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iframe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– inline frame</a:t>
            </a:r>
            <a:endParaRPr lang="en-US" sz="27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marL="0" indent="0" eaLnBrk="0" hangingPunct="0">
              <a:buNone/>
            </a:pPr>
            <a:r>
              <a:rPr lang="en-US" sz="2900" b="1" dirty="0" smtClean="0"/>
              <a:t>  </a:t>
            </a:r>
            <a:endParaRPr lang="en-US" sz="2900" b="1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20</a:t>
            </a:fld>
            <a:endParaRPr lang="en-US" sz="1100">
              <a:solidFill>
                <a:srgbClr val="4D4D4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47" y="1676400"/>
            <a:ext cx="9053553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199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Images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algn="ctr" eaLnBrk="0" hangingPunct="0"/>
            <a:endParaRPr lang="en-US" sz="2800" b="1" dirty="0" smtClean="0"/>
          </a:p>
          <a:p>
            <a:pPr marL="0" indent="0" eaLnBrk="0" hangingPunct="0">
              <a:buNone/>
            </a:pPr>
            <a:r>
              <a:rPr lang="en-US" sz="3200" b="1" dirty="0" smtClean="0"/>
              <a:t>&lt;</a:t>
            </a:r>
            <a:r>
              <a:rPr lang="en-US" sz="3200" b="1" dirty="0" err="1" smtClean="0"/>
              <a:t>img</a:t>
            </a:r>
            <a:r>
              <a:rPr lang="en-US" sz="3200" b="1" dirty="0" smtClean="0"/>
              <a:t>&gt; element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  <a:p>
            <a:pPr marL="0" indent="0" eaLnBrk="0" hangingPunc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&lt;</a:t>
            </a:r>
            <a:r>
              <a:rPr lang="en-US" sz="3200" b="1" dirty="0" err="1" smtClean="0">
                <a:solidFill>
                  <a:srgbClr val="FF0000"/>
                </a:solidFill>
              </a:rPr>
              <a:t>img</a:t>
            </a:r>
            <a:r>
              <a:rPr lang="en-US" sz="3200" b="1" dirty="0" smtClean="0"/>
              <a:t>    </a:t>
            </a:r>
            <a:r>
              <a:rPr lang="en-US" sz="3200" b="1" dirty="0" smtClean="0">
                <a:solidFill>
                  <a:srgbClr val="0000CC"/>
                </a:solidFill>
              </a:rPr>
              <a:t>src</a:t>
            </a:r>
            <a:r>
              <a:rPr lang="en-US" sz="3200" b="1" dirty="0" smtClean="0"/>
              <a:t>=“</a:t>
            </a:r>
            <a:r>
              <a:rPr lang="en-US" sz="3200" b="1" dirty="0">
                <a:solidFill>
                  <a:srgbClr val="00B050"/>
                </a:solidFill>
              </a:rPr>
              <a:t>file-name.jpg</a:t>
            </a:r>
            <a:r>
              <a:rPr lang="en-US" sz="3200" b="1" dirty="0"/>
              <a:t>”</a:t>
            </a:r>
            <a:r>
              <a:rPr lang="en-US" sz="3200" b="1" dirty="0">
                <a:solidFill>
                  <a:srgbClr val="FF0000"/>
                </a:solidFill>
              </a:rPr>
              <a:t>&gt;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endParaRPr lang="en-US" sz="3200" b="1" dirty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3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10" name="Up Arrow Callout 9"/>
          <p:cNvSpPr/>
          <p:nvPr/>
        </p:nvSpPr>
        <p:spPr>
          <a:xfrm>
            <a:off x="1676400" y="3429000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Up Arrow Callout 11"/>
          <p:cNvSpPr/>
          <p:nvPr/>
        </p:nvSpPr>
        <p:spPr>
          <a:xfrm>
            <a:off x="3687288" y="3338945"/>
            <a:ext cx="2819400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location / f</a:t>
            </a:r>
            <a:r>
              <a:rPr lang="en-US" sz="2000" b="1" dirty="0" smtClean="0">
                <a:solidFill>
                  <a:schemeClr val="tx1"/>
                </a:solidFill>
              </a:rPr>
              <a:t>ile name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345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Images - paths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marL="0" indent="0" eaLnBrk="0" hangingPunc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&lt;</a:t>
            </a:r>
            <a:r>
              <a:rPr lang="en-US" sz="3200" b="1" dirty="0" err="1">
                <a:solidFill>
                  <a:srgbClr val="FF0000"/>
                </a:solidFill>
              </a:rPr>
              <a:t>img</a:t>
            </a:r>
            <a:r>
              <a:rPr lang="en-US" sz="3200" b="1" dirty="0"/>
              <a:t>    </a:t>
            </a:r>
            <a:r>
              <a:rPr lang="en-US" sz="3200" b="1" dirty="0">
                <a:solidFill>
                  <a:srgbClr val="0000CC"/>
                </a:solidFill>
              </a:rPr>
              <a:t>src</a:t>
            </a:r>
            <a:r>
              <a:rPr lang="en-US" sz="3200" b="1" dirty="0" smtClean="0"/>
              <a:t>=“images/</a:t>
            </a:r>
            <a:r>
              <a:rPr lang="en-US" sz="3200" b="1" dirty="0" smtClean="0">
                <a:solidFill>
                  <a:srgbClr val="00B050"/>
                </a:solidFill>
              </a:rPr>
              <a:t>file.jpg</a:t>
            </a:r>
            <a:r>
              <a:rPr lang="en-US" sz="3200" b="1" dirty="0" smtClean="0"/>
              <a:t>”</a:t>
            </a:r>
            <a:r>
              <a:rPr lang="en-US" sz="3200" b="1" dirty="0" smtClean="0">
                <a:solidFill>
                  <a:srgbClr val="FF0000"/>
                </a:solidFill>
              </a:rPr>
              <a:t>&gt;</a:t>
            </a:r>
          </a:p>
          <a:p>
            <a:pPr marL="0" indent="0" eaLnBrk="0" hangingPunct="0">
              <a:buNone/>
            </a:pPr>
            <a:endParaRPr lang="en-US" sz="3200" b="1" dirty="0" smtClean="0">
              <a:solidFill>
                <a:srgbClr val="FF0000"/>
              </a:solidFill>
            </a:endParaRPr>
          </a:p>
          <a:p>
            <a:pPr marL="0" indent="0" eaLnBrk="0" hangingPunct="0">
              <a:buNone/>
            </a:pPr>
            <a:endParaRPr lang="en-US" sz="3200" b="1" dirty="0">
              <a:solidFill>
                <a:srgbClr val="FF0000"/>
              </a:solidFill>
            </a:endParaRPr>
          </a:p>
          <a:p>
            <a:pPr marL="0" indent="0" eaLnBrk="0" hangingPunct="0">
              <a:buNone/>
            </a:pPr>
            <a:r>
              <a:rPr lang="en-US" sz="3200" b="1" dirty="0">
                <a:solidFill>
                  <a:srgbClr val="FF0000"/>
                </a:solidFill>
              </a:rPr>
              <a:t>&lt;</a:t>
            </a:r>
            <a:r>
              <a:rPr lang="en-US" sz="3200" b="1" dirty="0" err="1">
                <a:solidFill>
                  <a:srgbClr val="FF0000"/>
                </a:solidFill>
              </a:rPr>
              <a:t>img</a:t>
            </a:r>
            <a:r>
              <a:rPr lang="en-US" sz="3200" b="1" dirty="0"/>
              <a:t>    </a:t>
            </a:r>
            <a:r>
              <a:rPr lang="en-US" sz="3200" b="1" dirty="0">
                <a:solidFill>
                  <a:srgbClr val="0000CC"/>
                </a:solidFill>
              </a:rPr>
              <a:t>src</a:t>
            </a:r>
            <a:r>
              <a:rPr lang="en-US" sz="3200" b="1" dirty="0"/>
              <a:t>=“</a:t>
            </a:r>
            <a:r>
              <a:rPr lang="en-US" sz="3200" b="1" dirty="0" smtClean="0"/>
              <a:t>images/photos/</a:t>
            </a:r>
            <a:r>
              <a:rPr lang="en-US" sz="3200" b="1" dirty="0" smtClean="0">
                <a:solidFill>
                  <a:srgbClr val="00B050"/>
                </a:solidFill>
              </a:rPr>
              <a:t>file.jpg</a:t>
            </a:r>
            <a:r>
              <a:rPr lang="en-US" sz="3200" b="1" dirty="0"/>
              <a:t>”</a:t>
            </a:r>
            <a:r>
              <a:rPr lang="en-US" sz="3200" b="1" dirty="0">
                <a:solidFill>
                  <a:srgbClr val="FF0000"/>
                </a:solidFill>
              </a:rPr>
              <a:t>&gt;</a:t>
            </a:r>
          </a:p>
          <a:p>
            <a:pPr marL="0" indent="0" eaLnBrk="0" hangingPunct="0">
              <a:buNone/>
            </a:pPr>
            <a:endParaRPr lang="en-US" sz="3200" b="1" dirty="0" smtClean="0">
              <a:solidFill>
                <a:srgbClr val="FF0000"/>
              </a:solidFill>
            </a:endParaRPr>
          </a:p>
          <a:p>
            <a:pPr marL="0" indent="0" eaLnBrk="0" hangingPunct="0">
              <a:buNone/>
            </a:pPr>
            <a:endParaRPr lang="en-US" sz="3200" b="1" dirty="0">
              <a:solidFill>
                <a:srgbClr val="FF0000"/>
              </a:solidFill>
            </a:endParaRPr>
          </a:p>
          <a:p>
            <a:pPr marL="0" indent="0" eaLnBrk="0" hangingPunct="0">
              <a:buNone/>
            </a:pPr>
            <a:r>
              <a:rPr lang="en-US" sz="3200" b="1" dirty="0">
                <a:solidFill>
                  <a:srgbClr val="FF0000"/>
                </a:solidFill>
              </a:rPr>
              <a:t>&lt;</a:t>
            </a:r>
            <a:r>
              <a:rPr lang="en-US" sz="3200" b="1" dirty="0" err="1">
                <a:solidFill>
                  <a:srgbClr val="FF0000"/>
                </a:solidFill>
              </a:rPr>
              <a:t>img</a:t>
            </a:r>
            <a:r>
              <a:rPr lang="en-US" sz="3200" b="1" dirty="0"/>
              <a:t>    </a:t>
            </a:r>
            <a:r>
              <a:rPr lang="en-US" sz="3200" b="1" dirty="0">
                <a:solidFill>
                  <a:srgbClr val="0000CC"/>
                </a:solidFill>
              </a:rPr>
              <a:t>src</a:t>
            </a:r>
            <a:r>
              <a:rPr lang="en-US" sz="3200" b="1" dirty="0" smtClean="0"/>
              <a:t>=“http://mysite.com/</a:t>
            </a:r>
            <a:r>
              <a:rPr lang="en-US" sz="3200" b="1" dirty="0" smtClean="0">
                <a:solidFill>
                  <a:srgbClr val="00B050"/>
                </a:solidFill>
              </a:rPr>
              <a:t>file.jpg</a:t>
            </a:r>
            <a:r>
              <a:rPr lang="en-US" sz="3200" b="1" dirty="0"/>
              <a:t>”</a:t>
            </a:r>
            <a:r>
              <a:rPr lang="en-US" sz="3200" b="1" dirty="0">
                <a:solidFill>
                  <a:srgbClr val="FF0000"/>
                </a:solidFill>
              </a:rPr>
              <a:t>&gt;</a:t>
            </a:r>
            <a:endParaRPr lang="en-US" sz="3200" b="1" dirty="0"/>
          </a:p>
          <a:p>
            <a:pPr marL="0" indent="0" eaLnBrk="0" hangingPunct="0">
              <a:buNone/>
            </a:pPr>
            <a:endParaRPr lang="en-US" sz="3200" b="1" dirty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4</a:t>
            </a:fld>
            <a:endParaRPr lang="en-US" sz="110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8775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Images - XHTML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algn="ctr" eaLnBrk="0" hangingPunct="0"/>
            <a:endParaRPr lang="en-US" sz="2800" b="1" dirty="0" smtClean="0"/>
          </a:p>
          <a:p>
            <a:pPr marL="0" indent="0" eaLnBrk="0" hangingPunct="0">
              <a:buNone/>
            </a:pP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>&lt;</a:t>
            </a:r>
            <a:r>
              <a:rPr lang="en-US" sz="3200" b="1" dirty="0" err="1"/>
              <a:t>img</a:t>
            </a:r>
            <a:r>
              <a:rPr lang="en-US" sz="3200" b="1" dirty="0"/>
              <a:t>    src=“file-name.jpg</a:t>
            </a:r>
            <a:r>
              <a:rPr lang="en-US" sz="3200" b="1" dirty="0" smtClean="0"/>
              <a:t>”   </a:t>
            </a:r>
            <a:r>
              <a:rPr lang="en-US" sz="3200" b="1" dirty="0" smtClean="0">
                <a:solidFill>
                  <a:srgbClr val="FF0000"/>
                </a:solidFill>
              </a:rPr>
              <a:t>/</a:t>
            </a:r>
            <a:r>
              <a:rPr lang="en-US" sz="3200" b="1" dirty="0" smtClean="0"/>
              <a:t>&gt;</a:t>
            </a:r>
            <a:endParaRPr lang="en-US" sz="3200" b="1" dirty="0"/>
          </a:p>
          <a:p>
            <a:pPr eaLnBrk="0" hangingPunct="0"/>
            <a:endParaRPr lang="en-US" sz="3200" b="1" dirty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5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" name="Left Arrow Callout 1"/>
          <p:cNvSpPr/>
          <p:nvPr/>
        </p:nvSpPr>
        <p:spPr>
          <a:xfrm>
            <a:off x="6096000" y="2667000"/>
            <a:ext cx="1981200" cy="1143000"/>
          </a:xfrm>
          <a:prstGeom prst="left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Old XHTML syntax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690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Images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eaLnBrk="0" hangingPunct="0"/>
            <a:r>
              <a:rPr lang="en-US" sz="3200" b="1" dirty="0" smtClean="0"/>
              <a:t>inline or phrase element</a:t>
            </a:r>
          </a:p>
          <a:p>
            <a:pPr eaLnBrk="0" hangingPunct="0"/>
            <a:r>
              <a:rPr lang="en-US" sz="3200" dirty="0" smtClean="0"/>
              <a:t>aligned at baseline</a:t>
            </a:r>
          </a:p>
          <a:p>
            <a:pPr eaLnBrk="0" hangingPunct="0"/>
            <a:r>
              <a:rPr lang="en-US" sz="3200" dirty="0" smtClean="0"/>
              <a:t>no page break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6</a:t>
            </a:fld>
            <a:endParaRPr lang="en-US" sz="1100">
              <a:solidFill>
                <a:srgbClr val="4D4D4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35"/>
          <a:stretch/>
        </p:blipFill>
        <p:spPr>
          <a:xfrm>
            <a:off x="304800" y="3200400"/>
            <a:ext cx="8391304" cy="253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298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 Accessibility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eaLnBrk="0" hangingPunct="0"/>
            <a:r>
              <a:rPr lang="en-US" sz="3200" b="1" dirty="0" smtClean="0"/>
              <a:t>Screen readers</a:t>
            </a:r>
            <a:r>
              <a:rPr lang="en-US" sz="3200" dirty="0" smtClean="0"/>
              <a:t>, search engines, computers</a:t>
            </a:r>
          </a:p>
          <a:p>
            <a:pPr eaLnBrk="0" hangingPunct="0"/>
            <a:r>
              <a:rPr lang="en-US" sz="3200" dirty="0" smtClean="0"/>
              <a:t>If the image does not load / user disables images</a:t>
            </a:r>
          </a:p>
          <a:p>
            <a:pPr eaLnBrk="0" hangingPunct="0"/>
            <a:r>
              <a:rPr lang="en-US" sz="3200" dirty="0" smtClean="0"/>
              <a:t>“</a:t>
            </a:r>
            <a:r>
              <a:rPr lang="en-US" sz="3200" b="1" dirty="0" smtClean="0"/>
              <a:t>alternative</a:t>
            </a:r>
            <a:r>
              <a:rPr lang="en-US" sz="3200" dirty="0" smtClean="0"/>
              <a:t>” information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7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3289012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&lt;</a:t>
            </a:r>
            <a:r>
              <a:rPr lang="en-US" sz="3200" b="1" dirty="0" err="1">
                <a:solidFill>
                  <a:srgbClr val="FF0000"/>
                </a:solidFill>
              </a:rPr>
              <a:t>img</a:t>
            </a:r>
            <a:r>
              <a:rPr lang="en-US" sz="3200" b="1" dirty="0"/>
              <a:t>  </a:t>
            </a:r>
            <a:r>
              <a:rPr lang="en-US" sz="3200" b="1" dirty="0" smtClean="0">
                <a:solidFill>
                  <a:srgbClr val="0000CC"/>
                </a:solidFill>
              </a:rPr>
              <a:t>src</a:t>
            </a:r>
            <a:r>
              <a:rPr lang="en-US" sz="3200" b="1" dirty="0" smtClean="0"/>
              <a:t>=“</a:t>
            </a:r>
            <a:r>
              <a:rPr lang="en-US" sz="3200" b="1" dirty="0" smtClean="0">
                <a:solidFill>
                  <a:srgbClr val="00B050"/>
                </a:solidFill>
              </a:rPr>
              <a:t>fido.jpg</a:t>
            </a:r>
            <a:r>
              <a:rPr lang="en-US" sz="3200" b="1" dirty="0" smtClean="0"/>
              <a:t>” </a:t>
            </a:r>
            <a:r>
              <a:rPr lang="en-US" sz="3200" b="1" dirty="0" smtClean="0">
                <a:solidFill>
                  <a:srgbClr val="0000CC"/>
                </a:solidFill>
              </a:rPr>
              <a:t>alt</a:t>
            </a:r>
            <a:r>
              <a:rPr lang="en-US" sz="3200" b="1" dirty="0" smtClean="0"/>
              <a:t>=“</a:t>
            </a:r>
            <a:r>
              <a:rPr lang="en-US" sz="3200" b="1" dirty="0" smtClean="0">
                <a:solidFill>
                  <a:srgbClr val="00B050"/>
                </a:solidFill>
              </a:rPr>
              <a:t>photo of my dog</a:t>
            </a:r>
            <a:r>
              <a:rPr lang="en-US" sz="3200" b="1" dirty="0" smtClean="0"/>
              <a:t>”</a:t>
            </a:r>
            <a:r>
              <a:rPr lang="en-US" sz="3200" b="1" dirty="0" smtClean="0">
                <a:solidFill>
                  <a:srgbClr val="FF0000"/>
                </a:solidFill>
              </a:rPr>
              <a:t>&gt;</a:t>
            </a:r>
            <a:endParaRPr lang="en-US" sz="3200" dirty="0"/>
          </a:p>
        </p:txBody>
      </p:sp>
      <p:sp>
        <p:nvSpPr>
          <p:cNvPr id="7" name="Up Arrow Callout 6"/>
          <p:cNvSpPr/>
          <p:nvPr/>
        </p:nvSpPr>
        <p:spPr>
          <a:xfrm>
            <a:off x="1084613" y="3868838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Up Arrow Callout 7"/>
          <p:cNvSpPr/>
          <p:nvPr/>
        </p:nvSpPr>
        <p:spPr>
          <a:xfrm>
            <a:off x="3830379" y="3796326"/>
            <a:ext cx="1330842" cy="1219200"/>
          </a:xfrm>
          <a:prstGeom prst="up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attribute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Up Arrow Callout 8"/>
          <p:cNvSpPr/>
          <p:nvPr/>
        </p:nvSpPr>
        <p:spPr>
          <a:xfrm>
            <a:off x="2590800" y="3824304"/>
            <a:ext cx="991222" cy="948586"/>
          </a:xfrm>
          <a:prstGeom prst="upArrowCallou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value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Up Arrow Callout 9"/>
          <p:cNvSpPr/>
          <p:nvPr/>
        </p:nvSpPr>
        <p:spPr>
          <a:xfrm>
            <a:off x="6172200" y="3891599"/>
            <a:ext cx="991222" cy="948586"/>
          </a:xfrm>
          <a:prstGeom prst="upArrowCallou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value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951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‘alt’ varies with the browser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marL="0" indent="0" eaLnBrk="0" hangingPunct="0">
              <a:buNone/>
            </a:pP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8</a:t>
            </a:fld>
            <a:endParaRPr lang="en-US" sz="1100">
              <a:solidFill>
                <a:srgbClr val="4D4D4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38" y="1459436"/>
            <a:ext cx="8101061" cy="448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777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381875" cy="56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Imag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 Accessibility –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pg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127</a:t>
            </a:r>
            <a:endParaRPr 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610600" cy="4724400"/>
          </a:xfrm>
        </p:spPr>
        <p:txBody>
          <a:bodyPr>
            <a:normAutofit/>
          </a:bodyPr>
          <a:lstStyle/>
          <a:p>
            <a:pPr eaLnBrk="0" hangingPunct="0"/>
            <a:r>
              <a:rPr lang="en-US" sz="3200" b="1" dirty="0" smtClean="0"/>
              <a:t>‘</a:t>
            </a:r>
            <a:r>
              <a:rPr lang="en-US" sz="3200" b="1" dirty="0" err="1" smtClean="0"/>
              <a:t>longdes</a:t>
            </a:r>
            <a:r>
              <a:rPr lang="en-US" sz="3200" b="1" dirty="0" smtClean="0"/>
              <a:t>’ attribute</a:t>
            </a:r>
          </a:p>
          <a:p>
            <a:pPr lvl="1" eaLnBrk="0" hangingPunct="0"/>
            <a:r>
              <a:rPr lang="en-US" sz="2900" dirty="0" smtClean="0"/>
              <a:t>For longer description use an html file along with the ‘alt’ attribute</a:t>
            </a:r>
            <a:r>
              <a:rPr lang="en-US" sz="2900" b="1" dirty="0" smtClean="0"/>
              <a:t/>
            </a:r>
            <a:br>
              <a:rPr lang="en-US" sz="2900" b="1" dirty="0" smtClean="0"/>
            </a:br>
            <a:endParaRPr lang="en-US" sz="2900" b="1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7D1A3A-5549-478E-BC60-BE6F8D5A5C43}" type="slidenum">
              <a:rPr lang="en-US" sz="1100">
                <a:solidFill>
                  <a:srgbClr val="4D4D4D"/>
                </a:solidFill>
              </a:rPr>
              <a:pPr/>
              <a:t>9</a:t>
            </a:fld>
            <a:endParaRPr lang="en-US" sz="1100">
              <a:solidFill>
                <a:srgbClr val="4D4D4D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3289012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&lt;</a:t>
            </a:r>
            <a:r>
              <a:rPr lang="en-US" sz="3200" b="1" dirty="0" err="1">
                <a:solidFill>
                  <a:srgbClr val="FF0000"/>
                </a:solidFill>
              </a:rPr>
              <a:t>img</a:t>
            </a:r>
            <a:r>
              <a:rPr lang="en-US" sz="3200" b="1" dirty="0"/>
              <a:t>  </a:t>
            </a:r>
            <a:r>
              <a:rPr lang="en-US" sz="3200" b="1" dirty="0" smtClean="0">
                <a:solidFill>
                  <a:srgbClr val="0000CC"/>
                </a:solidFill>
              </a:rPr>
              <a:t>src</a:t>
            </a:r>
            <a:r>
              <a:rPr lang="en-US" sz="3200" b="1" dirty="0" smtClean="0"/>
              <a:t>=“</a:t>
            </a:r>
            <a:r>
              <a:rPr lang="en-US" sz="3200" b="1" dirty="0" smtClean="0">
                <a:solidFill>
                  <a:srgbClr val="00B050"/>
                </a:solidFill>
              </a:rPr>
              <a:t>fido.jpg</a:t>
            </a:r>
            <a:r>
              <a:rPr lang="en-US" sz="3200" b="1" dirty="0" smtClean="0"/>
              <a:t>” </a:t>
            </a:r>
            <a:r>
              <a:rPr lang="en-US" sz="3200" b="1" dirty="0" smtClean="0">
                <a:solidFill>
                  <a:srgbClr val="0000CC"/>
                </a:solidFill>
              </a:rPr>
              <a:t>alt</a:t>
            </a:r>
            <a:r>
              <a:rPr lang="en-US" sz="3200" b="1" dirty="0" smtClean="0"/>
              <a:t>=“</a:t>
            </a:r>
            <a:r>
              <a:rPr lang="en-US" sz="3200" b="1" dirty="0" smtClean="0">
                <a:solidFill>
                  <a:srgbClr val="00B050"/>
                </a:solidFill>
              </a:rPr>
              <a:t>photo of my dog</a:t>
            </a:r>
            <a:r>
              <a:rPr lang="en-US" sz="3200" b="1" dirty="0" smtClean="0"/>
              <a:t>”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  </a:t>
            </a:r>
            <a:r>
              <a:rPr lang="en-US" sz="3200" b="1" dirty="0" err="1" smtClean="0">
                <a:solidFill>
                  <a:srgbClr val="0000CC"/>
                </a:solidFill>
              </a:rPr>
              <a:t>longdesc</a:t>
            </a:r>
            <a:r>
              <a:rPr lang="en-US" sz="3200" b="1" dirty="0" smtClean="0"/>
              <a:t>=“</a:t>
            </a:r>
            <a:r>
              <a:rPr lang="en-US" sz="3200" b="1" dirty="0" smtClean="0">
                <a:solidFill>
                  <a:srgbClr val="00B050"/>
                </a:solidFill>
              </a:rPr>
              <a:t>fido.html</a:t>
            </a:r>
            <a:r>
              <a:rPr lang="en-US" sz="3200" b="1" dirty="0" smtClean="0"/>
              <a:t>”</a:t>
            </a:r>
            <a:r>
              <a:rPr lang="en-US" sz="3200" b="1" dirty="0" smtClean="0">
                <a:solidFill>
                  <a:srgbClr val="FF0000"/>
                </a:solidFill>
              </a:rPr>
              <a:t>&gt;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172189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1098</TotalTime>
  <Words>303</Words>
  <Application>Microsoft Office PowerPoint</Application>
  <PresentationFormat>On-screen Show (4:3)</PresentationFormat>
  <Paragraphs>125</Paragraphs>
  <Slides>20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Origin</vt:lpstr>
      <vt:lpstr>WEBD 162</vt:lpstr>
      <vt:lpstr>Images</vt:lpstr>
      <vt:lpstr> Images</vt:lpstr>
      <vt:lpstr> Images - paths</vt:lpstr>
      <vt:lpstr> Images - XHTML</vt:lpstr>
      <vt:lpstr> Images</vt:lpstr>
      <vt:lpstr> Image Accessibility</vt:lpstr>
      <vt:lpstr> ‘alt’ varies with the browser</vt:lpstr>
      <vt:lpstr> Image Accessibility – pg 127</vt:lpstr>
      <vt:lpstr> Image  - width, height</vt:lpstr>
      <vt:lpstr> Image  - width, height</vt:lpstr>
      <vt:lpstr> Image  - width, height – pg 128</vt:lpstr>
      <vt:lpstr> Image  - title attribute</vt:lpstr>
      <vt:lpstr> Image  - title attribute</vt:lpstr>
      <vt:lpstr> Image  as a hyperlink</vt:lpstr>
      <vt:lpstr> Image  as a hyperlink</vt:lpstr>
      <vt:lpstr> Image  map</vt:lpstr>
      <vt:lpstr> Image  map – need a program to generate coordinates</vt:lpstr>
      <vt:lpstr> iframe – inline frame</vt:lpstr>
      <vt:lpstr> iframe – inline frame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lastModifiedBy>teresa</cp:lastModifiedBy>
  <cp:revision>97</cp:revision>
  <cp:lastPrinted>2015-02-13T00:21:53Z</cp:lastPrinted>
  <dcterms:created xsi:type="dcterms:W3CDTF">2012-07-06T23:37:50Z</dcterms:created>
  <dcterms:modified xsi:type="dcterms:W3CDTF">2015-02-21T03:18:52Z</dcterms:modified>
</cp:coreProperties>
</file>