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348" r:id="rId3"/>
    <p:sldId id="384" r:id="rId4"/>
    <p:sldId id="366" r:id="rId5"/>
    <p:sldId id="367" r:id="rId6"/>
    <p:sldId id="368" r:id="rId7"/>
    <p:sldId id="375" r:id="rId8"/>
    <p:sldId id="371" r:id="rId9"/>
    <p:sldId id="372" r:id="rId10"/>
    <p:sldId id="370" r:id="rId11"/>
    <p:sldId id="369" r:id="rId12"/>
    <p:sldId id="373" r:id="rId13"/>
    <p:sldId id="374" r:id="rId14"/>
    <p:sldId id="376" r:id="rId15"/>
    <p:sldId id="377" r:id="rId16"/>
    <p:sldId id="378" r:id="rId17"/>
    <p:sldId id="379" r:id="rId18"/>
    <p:sldId id="380" r:id="rId19"/>
    <p:sldId id="399" r:id="rId20"/>
    <p:sldId id="398" r:id="rId21"/>
    <p:sldId id="381" r:id="rId22"/>
    <p:sldId id="383" r:id="rId23"/>
    <p:sldId id="385" r:id="rId24"/>
    <p:sldId id="387" r:id="rId25"/>
    <p:sldId id="386" r:id="rId26"/>
    <p:sldId id="388" r:id="rId27"/>
    <p:sldId id="389" r:id="rId28"/>
    <p:sldId id="390" r:id="rId29"/>
    <p:sldId id="391" r:id="rId30"/>
    <p:sldId id="392" r:id="rId31"/>
    <p:sldId id="393" r:id="rId32"/>
    <p:sldId id="394" r:id="rId33"/>
    <p:sldId id="395" r:id="rId34"/>
    <p:sldId id="396" r:id="rId35"/>
    <p:sldId id="397" r:id="rId3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2/28/2015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06</a:t>
            </a:r>
          </a:p>
          <a:p>
            <a:pPr algn="ctr"/>
            <a:r>
              <a:rPr lang="en-US" sz="1600" b="1" dirty="0" smtClean="0"/>
              <a:t>Chapter 11 / 12 Introduction to Cascading </a:t>
            </a:r>
            <a:r>
              <a:rPr lang="en-US" sz="1600" b="1" smtClean="0"/>
              <a:t>Style Sheets (CSS)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 fontScale="92500"/>
          </a:bodyPr>
          <a:lstStyle/>
          <a:p>
            <a:endParaRPr lang="en-US" sz="4000" dirty="0" smtClean="0">
              <a:solidFill>
                <a:srgbClr val="FF0000"/>
              </a:solidFill>
            </a:endParaRPr>
          </a:p>
          <a:p>
            <a:endParaRPr lang="en-US" sz="4000" dirty="0">
              <a:solidFill>
                <a:srgbClr val="FF0000"/>
              </a:solidFill>
            </a:endParaRPr>
          </a:p>
          <a:p>
            <a:r>
              <a:rPr lang="en-US" sz="4000" dirty="0" smtClean="0">
                <a:solidFill>
                  <a:srgbClr val="FF0000"/>
                </a:solidFill>
              </a:rPr>
              <a:t>Selector</a:t>
            </a:r>
            <a:r>
              <a:rPr lang="en-US" sz="4000" dirty="0" smtClean="0"/>
              <a:t> – any HTML element </a:t>
            </a:r>
            <a:r>
              <a:rPr lang="en-US" sz="4000" dirty="0" smtClean="0">
                <a:solidFill>
                  <a:srgbClr val="FFC000"/>
                </a:solidFill>
              </a:rPr>
              <a:t>(for now)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dirty="0" smtClean="0">
                <a:solidFill>
                  <a:srgbClr val="0000CC"/>
                </a:solidFill>
              </a:rPr>
              <a:t>Property </a:t>
            </a:r>
            <a:r>
              <a:rPr lang="en-US" sz="4000" dirty="0" smtClean="0"/>
              <a:t>– a defined CSS property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dirty="0" smtClean="0">
                <a:solidFill>
                  <a:srgbClr val="00B050"/>
                </a:solidFill>
              </a:rPr>
              <a:t>Value</a:t>
            </a:r>
            <a:r>
              <a:rPr lang="en-US" sz="4000" dirty="0" smtClean="0"/>
              <a:t> – a defined choice of CSS value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6846277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3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 Example Using Element Selector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h1</a:t>
            </a:r>
            <a:r>
              <a:rPr lang="en-US" sz="3200" b="1" dirty="0" smtClean="0"/>
              <a:t>    {  </a:t>
            </a:r>
            <a:r>
              <a:rPr lang="en-US" sz="3200" b="1" dirty="0" smtClean="0">
                <a:solidFill>
                  <a:srgbClr val="0000CC"/>
                </a:solidFill>
              </a:rPr>
              <a:t>color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green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 p</a:t>
            </a:r>
            <a:r>
              <a:rPr lang="en-US" sz="3200" b="1" dirty="0" smtClean="0"/>
              <a:t> </a:t>
            </a:r>
            <a:r>
              <a:rPr lang="en-US" sz="3200" b="1" dirty="0"/>
              <a:t>{  </a:t>
            </a:r>
            <a:r>
              <a:rPr lang="en-US" sz="3200" b="1" dirty="0" smtClean="0">
                <a:solidFill>
                  <a:srgbClr val="0000CC"/>
                </a:solidFill>
              </a:rPr>
              <a:t> font-size</a:t>
            </a:r>
            <a:r>
              <a:rPr lang="en-US" sz="3200" b="1" dirty="0" smtClean="0"/>
              <a:t>:   </a:t>
            </a:r>
            <a:r>
              <a:rPr lang="en-US" sz="3200" b="1" dirty="0" smtClean="0">
                <a:solidFill>
                  <a:srgbClr val="00B050"/>
                </a:solidFill>
              </a:rPr>
              <a:t>small</a:t>
            </a:r>
            <a:r>
              <a:rPr lang="en-US" sz="3200" b="1" dirty="0" smtClean="0"/>
              <a:t>;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    </a:t>
            </a:r>
            <a:r>
              <a:rPr lang="en-US" sz="3200" b="1" dirty="0" smtClean="0">
                <a:solidFill>
                  <a:srgbClr val="0000CC"/>
                </a:solidFill>
              </a:rPr>
              <a:t>font-family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sans-serif</a:t>
            </a:r>
            <a:r>
              <a:rPr lang="en-US" sz="3200" b="1" dirty="0" smtClean="0"/>
              <a:t>;  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}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6" name="Down Arrow Callout 5"/>
          <p:cNvSpPr/>
          <p:nvPr/>
        </p:nvSpPr>
        <p:spPr>
          <a:xfrm>
            <a:off x="228600" y="2138053"/>
            <a:ext cx="2286000" cy="605146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Element selector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5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the CSS rules be placed?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Inline</a:t>
            </a:r>
          </a:p>
          <a:p>
            <a:pPr lvl="1"/>
            <a:r>
              <a:rPr lang="en-US" sz="2900" b="1" dirty="0" smtClean="0"/>
              <a:t>&lt;p style=“color: red”&gt;content here&lt;/p&gt;</a:t>
            </a:r>
          </a:p>
          <a:p>
            <a:endParaRPr lang="en-US" sz="3200" dirty="0" smtClean="0"/>
          </a:p>
          <a:p>
            <a:r>
              <a:rPr lang="en-US" sz="3200" b="1" dirty="0" smtClean="0"/>
              <a:t>Embedded</a:t>
            </a:r>
          </a:p>
          <a:p>
            <a:pPr lvl="1"/>
            <a:r>
              <a:rPr lang="en-US" sz="2900" b="1" dirty="0" smtClean="0"/>
              <a:t>&lt;style&gt;  &lt;/style&gt; - head section</a:t>
            </a:r>
          </a:p>
          <a:p>
            <a:pPr lvl="1"/>
            <a:endParaRPr lang="en-US" sz="2900" b="1" dirty="0"/>
          </a:p>
          <a:p>
            <a:r>
              <a:rPr lang="en-US" sz="3200" dirty="0" smtClean="0"/>
              <a:t>External file</a:t>
            </a:r>
          </a:p>
          <a:p>
            <a:pPr lvl="1"/>
            <a:r>
              <a:rPr lang="en-US" sz="2900" b="1" dirty="0" smtClean="0"/>
              <a:t>&lt;link </a:t>
            </a:r>
            <a:r>
              <a:rPr lang="en-US" sz="2900" b="1" dirty="0" err="1" smtClean="0"/>
              <a:t>rel</a:t>
            </a:r>
            <a:r>
              <a:rPr lang="en-US" sz="2900" b="1" dirty="0" smtClean="0"/>
              <a:t>=“stylesheet” </a:t>
            </a:r>
            <a:r>
              <a:rPr lang="en-US" sz="2900" b="1" dirty="0" err="1" smtClean="0"/>
              <a:t>href</a:t>
            </a:r>
            <a:r>
              <a:rPr lang="en-US" sz="2900" b="1" dirty="0" smtClean="0"/>
              <a:t>=“styles.css”&gt; </a:t>
            </a:r>
            <a:r>
              <a:rPr lang="en-US" sz="2900" b="1" dirty="0" smtClean="0">
                <a:solidFill>
                  <a:srgbClr val="FF0000"/>
                </a:solidFill>
              </a:rPr>
              <a:t>- </a:t>
            </a:r>
            <a:r>
              <a:rPr lang="en-US" sz="2900" b="1" dirty="0" err="1" smtClean="0">
                <a:solidFill>
                  <a:srgbClr val="FF0000"/>
                </a:solidFill>
              </a:rPr>
              <a:t>ch</a:t>
            </a:r>
            <a:r>
              <a:rPr lang="en-US" sz="2900" b="1" dirty="0" smtClean="0">
                <a:solidFill>
                  <a:srgbClr val="FF0000"/>
                </a:solidFill>
              </a:rPr>
              <a:t> 13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endParaRPr lang="en-US" sz="29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0435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Comments – </a:t>
            </a:r>
            <a:r>
              <a:rPr lang="en-US" dirty="0" err="1" smtClean="0"/>
              <a:t>pg</a:t>
            </a:r>
            <a:r>
              <a:rPr lang="en-US" dirty="0" smtClean="0"/>
              <a:t> 213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00891" y="12192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HTML comments</a:t>
            </a:r>
          </a:p>
          <a:p>
            <a:pPr marL="274320" lvl="1" indent="0"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&lt;!--</a:t>
            </a:r>
            <a:r>
              <a:rPr lang="en-US" sz="2900" b="1" dirty="0" smtClean="0"/>
              <a:t>   &lt;p&gt;content here&lt;/p&gt;   </a:t>
            </a:r>
            <a:r>
              <a:rPr lang="en-US" sz="2900" b="1" dirty="0" smtClean="0">
                <a:solidFill>
                  <a:srgbClr val="FF0000"/>
                </a:solidFill>
              </a:rPr>
              <a:t>--&gt;</a:t>
            </a:r>
          </a:p>
          <a:p>
            <a:endParaRPr lang="en-US" sz="3200" dirty="0" smtClean="0"/>
          </a:p>
          <a:p>
            <a:pPr marL="0" indent="0">
              <a:buNone/>
            </a:pPr>
            <a:r>
              <a:rPr lang="en-US" sz="3600" b="1" dirty="0" smtClean="0"/>
              <a:t>CSS comments</a:t>
            </a:r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/*</a:t>
            </a:r>
            <a:r>
              <a:rPr lang="en-US" sz="3300" b="1" dirty="0" smtClean="0"/>
              <a:t>   h2 { color: red;  }   </a:t>
            </a:r>
            <a:r>
              <a:rPr lang="en-US" sz="3300" b="1" dirty="0" smtClean="0">
                <a:solidFill>
                  <a:srgbClr val="FF0000"/>
                </a:solidFill>
              </a:rPr>
              <a:t>*/</a:t>
            </a:r>
          </a:p>
          <a:p>
            <a:pPr marL="274320" lvl="1" indent="0">
              <a:buNone/>
            </a:pPr>
            <a:endParaRPr lang="en-US" sz="3300" b="1" dirty="0" smtClean="0">
              <a:solidFill>
                <a:srgbClr val="FF0000"/>
              </a:solidFill>
            </a:endParaRPr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/*</a:t>
            </a:r>
            <a:r>
              <a:rPr lang="en-US" sz="3300" b="1" dirty="0" smtClean="0"/>
              <a:t>   </a:t>
            </a:r>
          </a:p>
          <a:p>
            <a:pPr marL="274320" lvl="1" indent="0">
              <a:buNone/>
            </a:pPr>
            <a:r>
              <a:rPr lang="en-US" sz="3300" b="1" dirty="0" smtClean="0"/>
              <a:t>h2 </a:t>
            </a:r>
            <a:r>
              <a:rPr lang="en-US" sz="3300" b="1" dirty="0"/>
              <a:t>{ color: red;  }   </a:t>
            </a:r>
            <a:endParaRPr lang="en-US" sz="3300" b="1" dirty="0" smtClean="0"/>
          </a:p>
          <a:p>
            <a:pPr marL="274320" lvl="1" indent="0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*/</a:t>
            </a:r>
            <a:endParaRPr lang="en-US" sz="3300" b="1" dirty="0">
              <a:solidFill>
                <a:srgbClr val="FF0000"/>
              </a:solidFill>
            </a:endParaRPr>
          </a:p>
          <a:p>
            <a:pPr lvl="1"/>
            <a:endParaRPr lang="en-US" sz="33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8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Structure– </a:t>
            </a:r>
            <a:r>
              <a:rPr lang="en-US" dirty="0" err="1" smtClean="0"/>
              <a:t>pg</a:t>
            </a:r>
            <a:r>
              <a:rPr lang="en-US" dirty="0" smtClean="0"/>
              <a:t> 215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7650088" cy="4267200"/>
          </a:xfrm>
        </p:spPr>
      </p:pic>
      <p:sp>
        <p:nvSpPr>
          <p:cNvPr id="6" name="Left Arrow Callout 5"/>
          <p:cNvSpPr/>
          <p:nvPr/>
        </p:nvSpPr>
        <p:spPr>
          <a:xfrm rot="20437056" flipH="1">
            <a:off x="761998" y="4982689"/>
            <a:ext cx="2667001" cy="723901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descendants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324600" y="5173190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7086600" y="4301204"/>
            <a:ext cx="1904999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siblings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Left Arrow Callout 9"/>
          <p:cNvSpPr/>
          <p:nvPr/>
        </p:nvSpPr>
        <p:spPr>
          <a:xfrm rot="20441133">
            <a:off x="5295109" y="2371076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parent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Left Arrow Callout 10"/>
          <p:cNvSpPr/>
          <p:nvPr/>
        </p:nvSpPr>
        <p:spPr>
          <a:xfrm rot="20441133">
            <a:off x="5144292" y="3396208"/>
            <a:ext cx="1752600" cy="5334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8524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children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– </a:t>
            </a:r>
            <a:r>
              <a:rPr lang="en-US" dirty="0" err="1" smtClean="0"/>
              <a:t>pg</a:t>
            </a:r>
            <a:r>
              <a:rPr lang="en-US" dirty="0" smtClean="0"/>
              <a:t> 216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8" y="1524000"/>
            <a:ext cx="8268512" cy="4114800"/>
          </a:xfrm>
        </p:spPr>
      </p:pic>
      <p:sp>
        <p:nvSpPr>
          <p:cNvPr id="6" name="Left Arrow Callout 5"/>
          <p:cNvSpPr/>
          <p:nvPr/>
        </p:nvSpPr>
        <p:spPr>
          <a:xfrm rot="21404150" flipH="1">
            <a:off x="647300" y="4418193"/>
            <a:ext cx="2667001" cy="1400171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Children inherit from parents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– </a:t>
            </a:r>
            <a:r>
              <a:rPr lang="en-US" dirty="0" err="1" smtClean="0"/>
              <a:t>pg</a:t>
            </a:r>
            <a:r>
              <a:rPr lang="en-US" dirty="0" smtClean="0"/>
              <a:t> 217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8" y="1678005"/>
            <a:ext cx="8268512" cy="3806790"/>
          </a:xfrm>
        </p:spPr>
      </p:pic>
      <p:sp>
        <p:nvSpPr>
          <p:cNvPr id="6" name="Left Arrow Callout 5"/>
          <p:cNvSpPr/>
          <p:nvPr/>
        </p:nvSpPr>
        <p:spPr>
          <a:xfrm rot="20071904">
            <a:off x="6111357" y="1512370"/>
            <a:ext cx="2743201" cy="1400171"/>
          </a:xfrm>
          <a:prstGeom prst="leftArrowCallout">
            <a:avLst>
              <a:gd name="adj1" fmla="val 0"/>
              <a:gd name="adj2" fmla="val 16963"/>
              <a:gd name="adj3" fmla="val 40935"/>
              <a:gd name="adj4" fmla="val 7806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Children inherit from parents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5775366"/>
            <a:ext cx="6720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Not all styles are inherited (margin, padding, border)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68" y="5410200"/>
            <a:ext cx="1216950" cy="83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5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5600" y="1752600"/>
            <a:ext cx="1216950" cy="836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 – </a:t>
            </a:r>
            <a:r>
              <a:rPr lang="en-US" dirty="0" err="1" smtClean="0"/>
              <a:t>pg</a:t>
            </a:r>
            <a:r>
              <a:rPr lang="en-US" dirty="0" smtClean="0"/>
              <a:t> 219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Order in which styles are applied </a:t>
            </a:r>
          </a:p>
          <a:p>
            <a:pPr marL="0" indent="0">
              <a:buNone/>
            </a:pPr>
            <a:r>
              <a:rPr lang="en-US" sz="4000" dirty="0" smtClean="0"/>
              <a:t>in the event of a </a:t>
            </a:r>
            <a:r>
              <a:rPr lang="en-US" sz="4000" b="1" dirty="0" smtClean="0">
                <a:solidFill>
                  <a:srgbClr val="FF0000"/>
                </a:solidFill>
              </a:rPr>
              <a:t>CONFLICT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65935"/>
            <a:ext cx="7024798" cy="3830104"/>
          </a:xfrm>
          <a:prstGeom prst="rect">
            <a:avLst/>
          </a:prstGeom>
        </p:spPr>
      </p:pic>
      <p:sp>
        <p:nvSpPr>
          <p:cNvPr id="10" name="Left Arrow Callout 9"/>
          <p:cNvSpPr/>
          <p:nvPr/>
        </p:nvSpPr>
        <p:spPr>
          <a:xfrm>
            <a:off x="6216553" y="3752886"/>
            <a:ext cx="2623780" cy="1296493"/>
          </a:xfrm>
          <a:prstGeom prst="leftArrowCallout">
            <a:avLst>
              <a:gd name="adj1" fmla="val 0"/>
              <a:gd name="adj2" fmla="val 16963"/>
              <a:gd name="adj3" fmla="val 40935"/>
              <a:gd name="adj4" fmla="val 78064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Closest rule applies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6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 – </a:t>
            </a:r>
            <a:r>
              <a:rPr lang="en-US" dirty="0" err="1" smtClean="0"/>
              <a:t>pg</a:t>
            </a:r>
            <a:r>
              <a:rPr lang="en-US" dirty="0" smtClean="0"/>
              <a:t> 219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What color is the text in the &lt;p&gt;?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color:  red;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color: </a:t>
            </a:r>
            <a:r>
              <a:rPr lang="en-US" sz="2400" dirty="0" smtClean="0">
                <a:solidFill>
                  <a:srgbClr val="002060"/>
                </a:solidFill>
              </a:rPr>
              <a:t> green;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color: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blue;  </a:t>
            </a:r>
            <a:r>
              <a:rPr lang="en-US" sz="2400" dirty="0">
                <a:solidFill>
                  <a:srgbClr val="002060"/>
                </a:solidFill>
              </a:rPr>
              <a:t>}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&lt;body&gt;</a:t>
            </a:r>
          </a:p>
          <a:p>
            <a:pPr marL="0" indent="0">
              <a:buNone/>
            </a:pPr>
            <a:r>
              <a:rPr lang="en-US" sz="2400" dirty="0" smtClean="0"/>
              <a:t>&lt;p&gt; some content here &lt;/p&gt;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t="4829" r="3419"/>
          <a:stretch/>
        </p:blipFill>
        <p:spPr>
          <a:xfrm>
            <a:off x="4800600" y="2327564"/>
            <a:ext cx="2324595" cy="232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0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 – </a:t>
            </a:r>
            <a:r>
              <a:rPr lang="en-US" dirty="0" err="1" smtClean="0"/>
              <a:t>pg</a:t>
            </a:r>
            <a:r>
              <a:rPr lang="en-US" dirty="0" smtClean="0"/>
              <a:t> 219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What color is the text in the &lt;p&gt;?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color:  red;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color: </a:t>
            </a:r>
            <a:r>
              <a:rPr lang="en-US" sz="2400" dirty="0" smtClean="0">
                <a:solidFill>
                  <a:srgbClr val="002060"/>
                </a:solidFill>
              </a:rPr>
              <a:t> green;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color: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blue;  </a:t>
            </a:r>
            <a:r>
              <a:rPr lang="en-US" sz="2400" dirty="0">
                <a:solidFill>
                  <a:srgbClr val="002060"/>
                </a:solidFill>
              </a:rPr>
              <a:t>}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&lt;body&gt;</a:t>
            </a:r>
          </a:p>
          <a:p>
            <a:pPr marL="0" indent="0">
              <a:buNone/>
            </a:pPr>
            <a:r>
              <a:rPr lang="en-US" sz="2400" dirty="0"/>
              <a:t>&lt;p  </a:t>
            </a:r>
            <a:r>
              <a:rPr lang="en-US" sz="2400" dirty="0">
                <a:solidFill>
                  <a:srgbClr val="002060"/>
                </a:solidFill>
              </a:rPr>
              <a:t>style=“color: red”</a:t>
            </a:r>
            <a:r>
              <a:rPr lang="en-US" sz="2400" dirty="0"/>
              <a:t>&gt; </a:t>
            </a:r>
            <a:r>
              <a:rPr lang="en-US" sz="2400" dirty="0" smtClean="0"/>
              <a:t> </a:t>
            </a:r>
            <a:r>
              <a:rPr lang="en-US" sz="2400" dirty="0"/>
              <a:t>some content here </a:t>
            </a:r>
            <a:r>
              <a:rPr lang="en-US" sz="2400" dirty="0" smtClean="0"/>
              <a:t>&lt;/</a:t>
            </a:r>
            <a:r>
              <a:rPr lang="en-US" sz="2400" dirty="0"/>
              <a:t>p&gt;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t="4829" r="3419"/>
          <a:stretch/>
        </p:blipFill>
        <p:spPr>
          <a:xfrm>
            <a:off x="4800600" y="2327564"/>
            <a:ext cx="2324595" cy="232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5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Sheets (CSS)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2462">
            <a:off x="655761" y="4251584"/>
            <a:ext cx="1813716" cy="124693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937760"/>
          </a:xfrm>
        </p:spPr>
        <p:txBody>
          <a:bodyPr/>
          <a:lstStyle/>
          <a:p>
            <a:r>
              <a:rPr lang="en-US" sz="3200" dirty="0" smtClean="0"/>
              <a:t>W3C standard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3200" dirty="0" smtClean="0"/>
              <a:t>Define the presentation of HTML document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2600" dirty="0"/>
              <a:t>Presentation – how it is displayed</a:t>
            </a:r>
            <a:endParaRPr lang="en-US" sz="2200" dirty="0"/>
          </a:p>
          <a:p>
            <a:endParaRPr lang="en-US" sz="2800" dirty="0" smtClean="0"/>
          </a:p>
          <a:p>
            <a:r>
              <a:rPr lang="en-US" sz="3600" b="1" dirty="0" smtClean="0"/>
              <a:t>Separate language with its own syntax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4743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 – </a:t>
            </a:r>
            <a:r>
              <a:rPr lang="en-US" dirty="0" err="1" smtClean="0"/>
              <a:t>pg</a:t>
            </a:r>
            <a:r>
              <a:rPr lang="en-US" dirty="0" smtClean="0"/>
              <a:t> 219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</a:t>
            </a:r>
            <a:r>
              <a:rPr lang="en-US" sz="2400" dirty="0">
                <a:solidFill>
                  <a:srgbClr val="002060"/>
                </a:solidFill>
              </a:rPr>
              <a:t>{ color: </a:t>
            </a:r>
            <a:r>
              <a:rPr lang="en-US" sz="2400" dirty="0" smtClean="0">
                <a:solidFill>
                  <a:srgbClr val="002060"/>
                </a:solidFill>
              </a:rPr>
              <a:t> green </a:t>
            </a:r>
            <a:r>
              <a:rPr lang="en-US" sz="2400" dirty="0" smtClean="0">
                <a:solidFill>
                  <a:srgbClr val="FF0000"/>
                </a:solidFill>
              </a:rPr>
              <a:t>!important</a:t>
            </a:r>
            <a:r>
              <a:rPr lang="en-US" sz="2400" dirty="0" smtClean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</a:t>
            </a:r>
            <a:r>
              <a:rPr lang="en-US" sz="2400" dirty="0" smtClean="0">
                <a:solidFill>
                  <a:srgbClr val="002060"/>
                </a:solidFill>
              </a:rPr>
              <a:t>font-family: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serif;  </a:t>
            </a:r>
            <a:r>
              <a:rPr lang="en-US" sz="2400" dirty="0">
                <a:solidFill>
                  <a:srgbClr val="002060"/>
                </a:solidFill>
              </a:rPr>
              <a:t>}</a:t>
            </a: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&lt;body&gt;</a:t>
            </a:r>
          </a:p>
          <a:p>
            <a:pPr marL="0" indent="0">
              <a:buNone/>
            </a:pPr>
            <a:r>
              <a:rPr lang="en-US" sz="2400" dirty="0" smtClean="0"/>
              <a:t>&lt;p  </a:t>
            </a:r>
            <a:r>
              <a:rPr lang="en-US" sz="2400" dirty="0" smtClean="0">
                <a:solidFill>
                  <a:srgbClr val="002060"/>
                </a:solidFill>
              </a:rPr>
              <a:t>style=“color: red”</a:t>
            </a:r>
            <a:r>
              <a:rPr lang="en-US" sz="2400" dirty="0" smtClean="0"/>
              <a:t>&gt;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some content here </a:t>
            </a:r>
          </a:p>
          <a:p>
            <a:pPr marL="0" indent="0">
              <a:buNone/>
            </a:pPr>
            <a:r>
              <a:rPr lang="en-US" sz="2400" dirty="0" smtClean="0"/>
              <a:t>&lt;/p&gt;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Left Arrow Callout 5"/>
          <p:cNvSpPr/>
          <p:nvPr/>
        </p:nvSpPr>
        <p:spPr>
          <a:xfrm>
            <a:off x="4419600" y="2362200"/>
            <a:ext cx="4038600" cy="19812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!important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takes precedence over all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t="4829" r="3419"/>
          <a:stretch/>
        </p:blipFill>
        <p:spPr>
          <a:xfrm>
            <a:off x="4876800" y="5137666"/>
            <a:ext cx="1162298" cy="1160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5533159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color is the text in the &lt;p&gt;?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 – </a:t>
            </a:r>
            <a:r>
              <a:rPr lang="en-US" dirty="0" err="1" smtClean="0"/>
              <a:t>pg</a:t>
            </a:r>
            <a:r>
              <a:rPr lang="en-US" dirty="0" smtClean="0"/>
              <a:t> 219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{ color:  red;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p { color: </a:t>
            </a:r>
            <a:r>
              <a:rPr lang="en-US" sz="2400" dirty="0" smtClean="0">
                <a:solidFill>
                  <a:srgbClr val="002060"/>
                </a:solidFill>
              </a:rPr>
              <a:t> green;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b="1" dirty="0">
                <a:solidFill>
                  <a:srgbClr val="002060"/>
                </a:solidFill>
              </a:rPr>
              <a:t>p { </a:t>
            </a:r>
            <a:r>
              <a:rPr lang="en-US" sz="2400" b="1" dirty="0" smtClean="0">
                <a:solidFill>
                  <a:srgbClr val="002060"/>
                </a:solidFill>
              </a:rPr>
              <a:t>font-family:  serif;  </a:t>
            </a:r>
            <a:r>
              <a:rPr lang="en-US" sz="2400" b="1" dirty="0">
                <a:solidFill>
                  <a:srgbClr val="002060"/>
                </a:solidFill>
              </a:rPr>
              <a:t>}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&lt;body&gt;</a:t>
            </a:r>
          </a:p>
          <a:p>
            <a:pPr marL="0" indent="0">
              <a:buNone/>
            </a:pPr>
            <a:r>
              <a:rPr lang="en-US" sz="2400" dirty="0" smtClean="0"/>
              <a:t>&lt;p&gt; some content here &lt;/p&gt;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Left Arrow Callout 5"/>
          <p:cNvSpPr/>
          <p:nvPr/>
        </p:nvSpPr>
        <p:spPr>
          <a:xfrm>
            <a:off x="4572000" y="1981200"/>
            <a:ext cx="4038600" cy="19812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Closest rule applies in conflict, but other style rules still apply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5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Box Model – </a:t>
            </a:r>
            <a:r>
              <a:rPr lang="en-US" dirty="0" err="1" smtClean="0"/>
              <a:t>pg</a:t>
            </a:r>
            <a:r>
              <a:rPr lang="en-US" dirty="0" smtClean="0"/>
              <a:t> 220 – </a:t>
            </a:r>
            <a:r>
              <a:rPr lang="en-US" dirty="0" smtClean="0">
                <a:solidFill>
                  <a:srgbClr val="FF0000"/>
                </a:solidFill>
              </a:rPr>
              <a:t>will cover in future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96030"/>
            <a:ext cx="5329237" cy="4823770"/>
          </a:xfrm>
        </p:spPr>
      </p:pic>
      <p:sp>
        <p:nvSpPr>
          <p:cNvPr id="6" name="Left Arrow Callout 5"/>
          <p:cNvSpPr/>
          <p:nvPr/>
        </p:nvSpPr>
        <p:spPr>
          <a:xfrm>
            <a:off x="5257800" y="3200400"/>
            <a:ext cx="3581400" cy="18288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Using borders is a good way to see layout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1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Family – Chapter 12 – </a:t>
            </a:r>
            <a:r>
              <a:rPr lang="en-US" dirty="0" err="1" smtClean="0"/>
              <a:t>pg</a:t>
            </a:r>
            <a:r>
              <a:rPr lang="en-US" dirty="0" smtClean="0"/>
              <a:t> 226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type face</a:t>
            </a:r>
          </a:p>
          <a:p>
            <a:r>
              <a:rPr lang="en-US" sz="2400" b="1" dirty="0" smtClean="0"/>
              <a:t>font-family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body { </a:t>
            </a:r>
            <a:r>
              <a:rPr lang="en-US" sz="2400" b="1" dirty="0" smtClean="0">
                <a:solidFill>
                  <a:srgbClr val="002060"/>
                </a:solidFill>
              </a:rPr>
              <a:t>font-family</a:t>
            </a:r>
            <a:r>
              <a:rPr lang="en-US" sz="2400" dirty="0" smtClean="0">
                <a:solidFill>
                  <a:srgbClr val="002060"/>
                </a:solidFill>
              </a:rPr>
              <a:t>:   Arial;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body { </a:t>
            </a:r>
            <a:r>
              <a:rPr lang="en-US" sz="2400" b="1" dirty="0">
                <a:solidFill>
                  <a:srgbClr val="002060"/>
                </a:solidFill>
              </a:rPr>
              <a:t>font-family</a:t>
            </a:r>
            <a:r>
              <a:rPr lang="en-US" sz="2400" dirty="0">
                <a:solidFill>
                  <a:srgbClr val="002060"/>
                </a:solidFill>
              </a:rPr>
              <a:t>:   </a:t>
            </a:r>
            <a:r>
              <a:rPr lang="en-US" sz="2400" dirty="0" smtClean="0">
                <a:solidFill>
                  <a:srgbClr val="002060"/>
                </a:solidFill>
              </a:rPr>
              <a:t>Arial,        “</a:t>
            </a:r>
            <a:r>
              <a:rPr lang="en-US" sz="2400" dirty="0" err="1" smtClean="0">
                <a:solidFill>
                  <a:srgbClr val="002060"/>
                </a:solidFill>
              </a:rPr>
              <a:t>Duru</a:t>
            </a:r>
            <a:r>
              <a:rPr lang="en-US" sz="2400" dirty="0" smtClean="0">
                <a:solidFill>
                  <a:srgbClr val="002060"/>
                </a:solidFill>
              </a:rPr>
              <a:t> Sans”,      sans-serif;  </a:t>
            </a:r>
            <a:r>
              <a:rPr lang="en-US" sz="2400" dirty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&lt;body&gt;</a:t>
            </a:r>
          </a:p>
          <a:p>
            <a:pPr marL="0" indent="0">
              <a:buNone/>
            </a:pPr>
            <a:r>
              <a:rPr lang="en-US" sz="2400" dirty="0" smtClean="0"/>
              <a:t>&lt;p&gt; some content here &lt;/p&gt;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26675" y="3907229"/>
            <a:ext cx="0" cy="740971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324600" y="3907229"/>
            <a:ext cx="0" cy="740971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600" y="2971800"/>
            <a:ext cx="0" cy="609601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48400" y="2971799"/>
            <a:ext cx="0" cy="609601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Callout 11"/>
          <p:cNvSpPr/>
          <p:nvPr/>
        </p:nvSpPr>
        <p:spPr>
          <a:xfrm>
            <a:off x="6781800" y="2438400"/>
            <a:ext cx="1828800" cy="10668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Generic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font family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font families– </a:t>
            </a:r>
            <a:r>
              <a:rPr lang="en-US" dirty="0" err="1" smtClean="0"/>
              <a:t>pg</a:t>
            </a:r>
            <a:r>
              <a:rPr lang="en-US" dirty="0" smtClean="0"/>
              <a:t> 229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48905"/>
            <a:ext cx="6096000" cy="3099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2" y="4348566"/>
            <a:ext cx="6081252" cy="205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@font-face rule – </a:t>
            </a:r>
            <a:r>
              <a:rPr lang="en-US" dirty="0" err="1" smtClean="0"/>
              <a:t>pg</a:t>
            </a:r>
            <a:r>
              <a:rPr lang="en-US" dirty="0" smtClean="0"/>
              <a:t> 228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15200" y="842962"/>
            <a:ext cx="1143000" cy="7858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 import your own fonts – </a:t>
            </a:r>
            <a:r>
              <a:rPr lang="en-US" sz="2400" dirty="0" smtClean="0">
                <a:solidFill>
                  <a:srgbClr val="FF0000"/>
                </a:solidFill>
              </a:rPr>
              <a:t>download time for user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210" y="1748664"/>
            <a:ext cx="7084764" cy="43397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54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Hosted Web fonts – </a:t>
            </a:r>
            <a:r>
              <a:rPr lang="en-US" dirty="0" err="1" smtClean="0"/>
              <a:t>pg</a:t>
            </a:r>
            <a:r>
              <a:rPr lang="en-US" dirty="0" smtClean="0"/>
              <a:t> 229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62800" y="990600"/>
            <a:ext cx="1143000" cy="7858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Alternative to hosted fonts – </a:t>
            </a:r>
            <a:r>
              <a:rPr lang="en-US" sz="2400" dirty="0" smtClean="0">
                <a:solidFill>
                  <a:srgbClr val="FF0000"/>
                </a:solidFill>
              </a:rPr>
              <a:t>little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download time</a:t>
            </a:r>
          </a:p>
          <a:p>
            <a:r>
              <a:rPr lang="en-US" sz="2400" b="1" dirty="0"/>
              <a:t>http://www.google.com/fonts/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80376"/>
            <a:ext cx="5194300" cy="142962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Left Arrow Callout 8"/>
          <p:cNvSpPr/>
          <p:nvPr/>
        </p:nvSpPr>
        <p:spPr>
          <a:xfrm>
            <a:off x="5867400" y="2667000"/>
            <a:ext cx="2590800" cy="8382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&lt;link&gt; element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14800"/>
            <a:ext cx="5684762" cy="17526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819400" y="3429000"/>
            <a:ext cx="914400" cy="1371600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8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Size – </a:t>
            </a:r>
            <a:r>
              <a:rPr lang="en-US" dirty="0" err="1" smtClean="0"/>
              <a:t>pg</a:t>
            </a:r>
            <a:r>
              <a:rPr lang="en-US" dirty="0" smtClean="0"/>
              <a:t> 233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Specifies the size of the font in exact or relative measurements</a:t>
            </a:r>
          </a:p>
          <a:p>
            <a:r>
              <a:rPr lang="en-US" sz="2400" b="1" dirty="0" smtClean="0"/>
              <a:t>font-size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body { </a:t>
            </a:r>
            <a:r>
              <a:rPr lang="en-US" sz="2400" b="1" dirty="0" smtClean="0">
                <a:solidFill>
                  <a:srgbClr val="002060"/>
                </a:solidFill>
              </a:rPr>
              <a:t>font-size</a:t>
            </a:r>
            <a:r>
              <a:rPr lang="en-US" sz="2400" dirty="0" smtClean="0">
                <a:solidFill>
                  <a:srgbClr val="002060"/>
                </a:solidFill>
              </a:rPr>
              <a:t>:   100%;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h1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 smtClean="0">
                <a:solidFill>
                  <a:srgbClr val="002060"/>
                </a:solidFill>
              </a:rPr>
              <a:t>font-size</a:t>
            </a:r>
            <a:r>
              <a:rPr lang="en-US" sz="2400" dirty="0" smtClean="0">
                <a:solidFill>
                  <a:srgbClr val="002060"/>
                </a:solidFill>
              </a:rPr>
              <a:t>:  150%;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h2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font-size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1.25em;  }  </a:t>
            </a:r>
            <a:r>
              <a:rPr lang="en-US" sz="2400" dirty="0" smtClean="0">
                <a:solidFill>
                  <a:srgbClr val="FF0000"/>
                </a:solidFill>
              </a:rPr>
              <a:t>/*  not </a:t>
            </a:r>
            <a:r>
              <a:rPr lang="en-US" sz="2400" b="1" dirty="0" smtClean="0">
                <a:solidFill>
                  <a:srgbClr val="FF0000"/>
                </a:solidFill>
              </a:rPr>
              <a:t>1.25  </a:t>
            </a:r>
            <a:r>
              <a:rPr lang="en-US" sz="2400" b="1" dirty="0" err="1" smtClean="0">
                <a:solidFill>
                  <a:srgbClr val="FF0000"/>
                </a:solidFill>
              </a:rPr>
              <a:t>em</a:t>
            </a:r>
            <a:r>
              <a:rPr lang="en-US" sz="2400" dirty="0" smtClean="0">
                <a:solidFill>
                  <a:srgbClr val="FF0000"/>
                </a:solidFill>
              </a:rPr>
              <a:t>  */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000" dirty="0" smtClean="0"/>
              <a:t>&lt;body&gt;</a:t>
            </a:r>
          </a:p>
          <a:p>
            <a:pPr marL="0" indent="0">
              <a:buNone/>
            </a:pPr>
            <a:r>
              <a:rPr lang="en-US" sz="2000" dirty="0" smtClean="0"/>
              <a:t>&lt;h1&gt; some content here &lt;/h1&gt;</a:t>
            </a:r>
          </a:p>
          <a:p>
            <a:pPr marL="0" indent="0">
              <a:buNone/>
            </a:pPr>
            <a:r>
              <a:rPr lang="en-US" sz="2000" dirty="0" smtClean="0"/>
              <a:t>&lt;h2&gt; some content here &lt;/h2&gt;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81800" y="3581400"/>
            <a:ext cx="914400" cy="628650"/>
          </a:xfrm>
          <a:prstGeom prst="rect">
            <a:avLst/>
          </a:prstGeom>
        </p:spPr>
      </p:pic>
      <p:sp>
        <p:nvSpPr>
          <p:cNvPr id="14" name="Left Arrow Callout 13"/>
          <p:cNvSpPr/>
          <p:nvPr/>
        </p:nvSpPr>
        <p:spPr>
          <a:xfrm>
            <a:off x="4267200" y="2638301"/>
            <a:ext cx="3810000" cy="7620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Body set to 100%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for consistency – </a:t>
            </a:r>
            <a:r>
              <a:rPr lang="en-US" sz="2400" dirty="0" err="1" smtClean="0">
                <a:solidFill>
                  <a:schemeClr val="tx1"/>
                </a:solidFill>
              </a:rPr>
              <a:t>pg</a:t>
            </a:r>
            <a:r>
              <a:rPr lang="en-US" sz="2400" dirty="0" smtClean="0">
                <a:solidFill>
                  <a:schemeClr val="tx1"/>
                </a:solidFill>
              </a:rPr>
              <a:t> 235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8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Units of Measure– </a:t>
            </a:r>
            <a:r>
              <a:rPr lang="en-US" dirty="0" err="1" smtClean="0"/>
              <a:t>pg</a:t>
            </a:r>
            <a:r>
              <a:rPr lang="en-US" dirty="0" smtClean="0"/>
              <a:t> 234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28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95400"/>
            <a:ext cx="6019800" cy="4953000"/>
          </a:xfrm>
          <a:ln w="3175">
            <a:solidFill>
              <a:schemeClr val="tx1"/>
            </a:solidFill>
          </a:ln>
        </p:spPr>
      </p:pic>
      <p:sp>
        <p:nvSpPr>
          <p:cNvPr id="9" name="Left Arrow Callout 8"/>
          <p:cNvSpPr/>
          <p:nvPr/>
        </p:nvSpPr>
        <p:spPr>
          <a:xfrm>
            <a:off x="6553200" y="1919844"/>
            <a:ext cx="2362200" cy="7620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em</a:t>
            </a:r>
            <a:r>
              <a:rPr lang="en-US" sz="2400" dirty="0" smtClean="0">
                <a:solidFill>
                  <a:schemeClr val="tx1"/>
                </a:solidFill>
              </a:rPr>
              <a:t> = standard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Left Arrow Callout 9"/>
          <p:cNvSpPr/>
          <p:nvPr/>
        </p:nvSpPr>
        <p:spPr>
          <a:xfrm>
            <a:off x="6676901" y="4800600"/>
            <a:ext cx="2362200" cy="762000"/>
          </a:xfrm>
          <a:prstGeom prst="leftArrowCallout">
            <a:avLst>
              <a:gd name="adj1" fmla="val 7328"/>
              <a:gd name="adj2" fmla="val 16963"/>
              <a:gd name="adj3" fmla="val 26934"/>
              <a:gd name="adj4" fmla="val 8619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pt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px</a:t>
            </a:r>
            <a:r>
              <a:rPr lang="en-US" sz="2400" dirty="0" smtClean="0">
                <a:solidFill>
                  <a:schemeClr val="tx1"/>
                </a:solidFill>
              </a:rPr>
              <a:t> - used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4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</a:t>
            </a:r>
            <a:r>
              <a:rPr lang="en-US" dirty="0" smtClean="0"/>
              <a:t> Measurement– </a:t>
            </a:r>
            <a:r>
              <a:rPr lang="en-US" dirty="0" err="1" smtClean="0"/>
              <a:t>pg</a:t>
            </a:r>
            <a:r>
              <a:rPr lang="en-US" dirty="0" smtClean="0"/>
              <a:t> 235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2010591"/>
            <a:ext cx="4972050" cy="198882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Relative unit based on width of letter M for that font family</a:t>
            </a:r>
          </a:p>
          <a:p>
            <a:r>
              <a:rPr lang="en-US" sz="2400" dirty="0" smtClean="0"/>
              <a:t>Default size is </a:t>
            </a:r>
            <a:r>
              <a:rPr lang="en-US" sz="2400" b="1" dirty="0" smtClean="0"/>
              <a:t>16px</a:t>
            </a:r>
            <a:r>
              <a:rPr lang="en-US" sz="2400" dirty="0" smtClean="0"/>
              <a:t> (</a:t>
            </a:r>
            <a:r>
              <a:rPr lang="en-US" sz="2400" b="1" dirty="0" smtClean="0"/>
              <a:t>100%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   body { </a:t>
            </a:r>
            <a:r>
              <a:rPr lang="en-US" sz="2000" b="1" dirty="0" smtClean="0">
                <a:solidFill>
                  <a:srgbClr val="002060"/>
                </a:solidFill>
              </a:rPr>
              <a:t>font-size</a:t>
            </a:r>
            <a:r>
              <a:rPr lang="en-US" sz="2000" dirty="0" smtClean="0">
                <a:solidFill>
                  <a:srgbClr val="002060"/>
                </a:solidFill>
              </a:rPr>
              <a:t>:   100%;  }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   h1 </a:t>
            </a:r>
            <a:r>
              <a:rPr lang="en-US" sz="2000" dirty="0">
                <a:solidFill>
                  <a:srgbClr val="002060"/>
                </a:solidFill>
              </a:rPr>
              <a:t>{ </a:t>
            </a:r>
            <a:r>
              <a:rPr lang="en-US" sz="2000" b="1" dirty="0">
                <a:solidFill>
                  <a:srgbClr val="002060"/>
                </a:solidFill>
              </a:rPr>
              <a:t>font-size</a:t>
            </a:r>
            <a:r>
              <a:rPr lang="en-US" sz="2000" dirty="0">
                <a:solidFill>
                  <a:srgbClr val="002060"/>
                </a:solidFill>
              </a:rPr>
              <a:t>:  </a:t>
            </a:r>
            <a:r>
              <a:rPr lang="en-US" sz="2000" dirty="0" smtClean="0">
                <a:solidFill>
                  <a:srgbClr val="002060"/>
                </a:solidFill>
              </a:rPr>
              <a:t>1.5em;  }  </a:t>
            </a:r>
            <a:r>
              <a:rPr lang="en-US" sz="2000" dirty="0" smtClean="0">
                <a:solidFill>
                  <a:srgbClr val="FF0000"/>
                </a:solidFill>
              </a:rPr>
              <a:t>/*  1.5 x </a:t>
            </a:r>
            <a:r>
              <a:rPr lang="en-US" sz="2000" b="1" dirty="0" smtClean="0">
                <a:solidFill>
                  <a:srgbClr val="FF0000"/>
                </a:solidFill>
              </a:rPr>
              <a:t>16</a:t>
            </a:r>
            <a:r>
              <a:rPr lang="en-US" sz="2000" dirty="0" smtClean="0">
                <a:solidFill>
                  <a:srgbClr val="FF0000"/>
                </a:solidFill>
              </a:rPr>
              <a:t> = 24   */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1800" dirty="0" smtClean="0"/>
              <a:t>&lt;body&gt;</a:t>
            </a:r>
          </a:p>
          <a:p>
            <a:pPr marL="0" indent="0">
              <a:buNone/>
            </a:pPr>
            <a:r>
              <a:rPr lang="en-US" sz="1800" dirty="0" smtClean="0"/>
              <a:t>&lt;h1&gt; some content here &lt;/h1&gt;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55917" y="3886200"/>
            <a:ext cx="0" cy="44196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87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Sheets (CSS)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CSS level 1 - 1996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CSS level 2 – 1998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CSS level </a:t>
            </a:r>
            <a:r>
              <a:rPr lang="en-US" sz="3600" dirty="0" smtClean="0"/>
              <a:t>2.1 – 2011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FF0000"/>
                </a:solidFill>
              </a:rPr>
              <a:t>CSS level </a:t>
            </a:r>
            <a:r>
              <a:rPr lang="en-US" sz="3600" dirty="0" smtClean="0">
                <a:solidFill>
                  <a:srgbClr val="FF0000"/>
                </a:solidFill>
              </a:rPr>
              <a:t>3 </a:t>
            </a:r>
            <a:r>
              <a:rPr lang="en-US" sz="3000" dirty="0" smtClean="0">
                <a:solidFill>
                  <a:srgbClr val="FF0000"/>
                </a:solidFill>
              </a:rPr>
              <a:t>– implemented / not officially standard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CSS level </a:t>
            </a:r>
            <a:r>
              <a:rPr lang="en-US" sz="3600" dirty="0" smtClean="0"/>
              <a:t>4 – on drawing board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356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</a:t>
            </a:r>
            <a:r>
              <a:rPr lang="en-US" dirty="0" smtClean="0"/>
              <a:t> and percent calculations– </a:t>
            </a:r>
            <a:r>
              <a:rPr lang="en-US" dirty="0" err="1" smtClean="0"/>
              <a:t>pg</a:t>
            </a:r>
            <a:r>
              <a:rPr lang="en-US" dirty="0" smtClean="0"/>
              <a:t> 236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Forumla</a:t>
            </a:r>
            <a:r>
              <a:rPr lang="en-US" sz="2400" b="1" dirty="0" smtClean="0"/>
              <a:t>:  </a:t>
            </a:r>
            <a:r>
              <a:rPr lang="en-US" sz="2400" dirty="0" err="1" smtClean="0"/>
              <a:t>target_size</a:t>
            </a:r>
            <a:r>
              <a:rPr lang="en-US" sz="2400" dirty="0" smtClean="0"/>
              <a:t> / </a:t>
            </a:r>
            <a:r>
              <a:rPr lang="en-US" sz="2400" dirty="0" err="1" smtClean="0"/>
              <a:t>size_of_content</a:t>
            </a:r>
            <a:r>
              <a:rPr lang="en-US" sz="2400" dirty="0" smtClean="0"/>
              <a:t> = result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body { </a:t>
            </a:r>
            <a:r>
              <a:rPr lang="en-US" sz="2400" b="1" dirty="0" smtClean="0">
                <a:solidFill>
                  <a:srgbClr val="002060"/>
                </a:solidFill>
              </a:rPr>
              <a:t>font-size</a:t>
            </a:r>
            <a:r>
              <a:rPr lang="en-US" sz="2400" dirty="0" smtClean="0">
                <a:solidFill>
                  <a:srgbClr val="002060"/>
                </a:solidFill>
              </a:rPr>
              <a:t>:   100%;  }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article </a:t>
            </a:r>
            <a:r>
              <a:rPr lang="en-US" sz="2400" dirty="0">
                <a:solidFill>
                  <a:srgbClr val="002060"/>
                </a:solidFill>
              </a:rPr>
              <a:t>{ </a:t>
            </a:r>
            <a:r>
              <a:rPr lang="en-US" sz="2400" b="1" dirty="0">
                <a:solidFill>
                  <a:srgbClr val="002060"/>
                </a:solidFill>
              </a:rPr>
              <a:t>font-size</a:t>
            </a:r>
            <a:r>
              <a:rPr lang="en-US" sz="2400" dirty="0">
                <a:solidFill>
                  <a:srgbClr val="002060"/>
                </a:solidFill>
              </a:rPr>
              <a:t>:  </a:t>
            </a:r>
            <a:r>
              <a:rPr lang="en-US" sz="2400" dirty="0" smtClean="0">
                <a:solidFill>
                  <a:srgbClr val="002060"/>
                </a:solidFill>
              </a:rPr>
              <a:t>0.875em;  }  </a:t>
            </a:r>
            <a:r>
              <a:rPr lang="en-US" sz="2400" dirty="0" smtClean="0">
                <a:solidFill>
                  <a:srgbClr val="FF0000"/>
                </a:solidFill>
              </a:rPr>
              <a:t>/*  14 / 16 = .875   */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&lt;body&gt;</a:t>
            </a:r>
          </a:p>
          <a:p>
            <a:pPr marL="0" indent="0">
              <a:buNone/>
            </a:pPr>
            <a:r>
              <a:rPr lang="en-US" sz="1800" dirty="0" smtClean="0"/>
              <a:t>&lt;article&gt; some content here &lt;/article&gt;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03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Weight – </a:t>
            </a:r>
            <a:r>
              <a:rPr lang="en-US" dirty="0" err="1" smtClean="0"/>
              <a:t>pg</a:t>
            </a:r>
            <a:r>
              <a:rPr lang="en-US" dirty="0" smtClean="0"/>
              <a:t> 238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31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the boldness of the font </a:t>
            </a:r>
          </a:p>
          <a:p>
            <a:r>
              <a:rPr lang="en-US" sz="2400" b="1" dirty="0" smtClean="0"/>
              <a:t>font-weight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 { font-weight:   bold; }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&lt;body&gt;</a:t>
            </a:r>
          </a:p>
          <a:p>
            <a:pPr marL="0" indent="0">
              <a:buNone/>
            </a:pPr>
            <a:r>
              <a:rPr lang="en-US" sz="2000" dirty="0" smtClean="0"/>
              <a:t>&lt;p&gt; some content here &lt;/p&gt;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09800"/>
            <a:ext cx="6400800" cy="12001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7894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Style – </a:t>
            </a:r>
            <a:r>
              <a:rPr lang="en-US" dirty="0" err="1" smtClean="0"/>
              <a:t>pg</a:t>
            </a:r>
            <a:r>
              <a:rPr lang="en-US" dirty="0" smtClean="0"/>
              <a:t> 240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if a font is italic</a:t>
            </a:r>
          </a:p>
          <a:p>
            <a:r>
              <a:rPr lang="en-US" sz="2400" b="1" dirty="0" smtClean="0"/>
              <a:t>font-style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p  { font-style:   italic; }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&lt;body&gt;</a:t>
            </a:r>
          </a:p>
          <a:p>
            <a:pPr marL="0" indent="0">
              <a:buNone/>
            </a:pPr>
            <a:r>
              <a:rPr lang="en-US" sz="2000" dirty="0" smtClean="0"/>
              <a:t>&lt;p&gt; some content here &lt;/p&gt;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86000"/>
            <a:ext cx="4572000" cy="12001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2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Variant – </a:t>
            </a:r>
            <a:r>
              <a:rPr lang="en-US" dirty="0" err="1" smtClean="0"/>
              <a:t>pg</a:t>
            </a:r>
            <a:r>
              <a:rPr lang="en-US" dirty="0" smtClean="0"/>
              <a:t> 241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Specifies if a font is small caps</a:t>
            </a:r>
          </a:p>
          <a:p>
            <a:r>
              <a:rPr lang="en-US" sz="2400" b="1" dirty="0" smtClean="0"/>
              <a:t>font-variant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h2  { font-variant:   small-caps; }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&lt;body&gt;</a:t>
            </a:r>
          </a:p>
          <a:p>
            <a:pPr marL="0" indent="0">
              <a:buNone/>
            </a:pPr>
            <a:r>
              <a:rPr lang="en-US" sz="2000" dirty="0" smtClean="0"/>
              <a:t>&lt;h2&gt; some content here &lt;/h2&gt;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6000"/>
            <a:ext cx="4648200" cy="12001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41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Font Shorthand / Shortcut property– </a:t>
            </a:r>
            <a:r>
              <a:rPr lang="en-US" dirty="0" err="1" smtClean="0"/>
              <a:t>pg</a:t>
            </a:r>
            <a:r>
              <a:rPr lang="en-US" dirty="0" smtClean="0"/>
              <a:t> 242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34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shortcut of values that must go in a specific order</a:t>
            </a:r>
          </a:p>
          <a:p>
            <a:r>
              <a:rPr lang="en-US" sz="2400" b="1" dirty="0" smtClean="0"/>
              <a:t>font</a:t>
            </a:r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h2  { </a:t>
            </a:r>
            <a:r>
              <a:rPr lang="en-US" sz="2400" dirty="0" smtClean="0">
                <a:solidFill>
                  <a:srgbClr val="002060"/>
                </a:solidFill>
              </a:rPr>
              <a:t>bold   1.5em    sans-serif ; </a:t>
            </a:r>
            <a:r>
              <a:rPr lang="en-US" sz="2400" dirty="0">
                <a:solidFill>
                  <a:srgbClr val="002060"/>
                </a:solidFill>
              </a:rPr>
              <a:t>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&lt;/style&gt;</a:t>
            </a:r>
          </a:p>
          <a:p>
            <a:endParaRPr lang="en-US" sz="2400" b="1" dirty="0" smtClean="0"/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90800"/>
            <a:ext cx="7797762" cy="14247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139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Color property– </a:t>
            </a:r>
            <a:r>
              <a:rPr lang="en-US" dirty="0" err="1" smtClean="0"/>
              <a:t>pg</a:t>
            </a:r>
            <a:r>
              <a:rPr lang="en-US" dirty="0" smtClean="0"/>
              <a:t> 242 – </a:t>
            </a:r>
            <a:r>
              <a:rPr lang="en-US" dirty="0" smtClean="0">
                <a:solidFill>
                  <a:srgbClr val="FF0000"/>
                </a:solidFill>
              </a:rPr>
              <a:t>will cover in </a:t>
            </a:r>
            <a:r>
              <a:rPr lang="en-US" dirty="0" err="1" smtClean="0">
                <a:solidFill>
                  <a:srgbClr val="FF0000"/>
                </a:solidFill>
              </a:rPr>
              <a:t>ch</a:t>
            </a:r>
            <a:r>
              <a:rPr lang="en-US" dirty="0" smtClean="0">
                <a:solidFill>
                  <a:srgbClr val="FF0000"/>
                </a:solidFill>
              </a:rPr>
              <a:t> 13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Sets the color of the text</a:t>
            </a:r>
          </a:p>
          <a:p>
            <a:r>
              <a:rPr lang="en-US" sz="2400" b="1" dirty="0" smtClean="0"/>
              <a:t>color</a:t>
            </a:r>
          </a:p>
          <a:p>
            <a:endParaRPr lang="en-US" sz="2400" b="1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h2  { </a:t>
            </a:r>
            <a:r>
              <a:rPr lang="en-US" sz="2400" dirty="0" smtClean="0">
                <a:solidFill>
                  <a:srgbClr val="002060"/>
                </a:solidFill>
              </a:rPr>
              <a:t>color:   </a:t>
            </a:r>
            <a:r>
              <a:rPr lang="en-US" sz="2400" b="1" dirty="0" smtClean="0">
                <a:solidFill>
                  <a:srgbClr val="002060"/>
                </a:solidFill>
              </a:rPr>
              <a:t>red</a:t>
            </a:r>
            <a:r>
              <a:rPr lang="en-US" sz="2400" dirty="0" smtClean="0">
                <a:solidFill>
                  <a:srgbClr val="002060"/>
                </a:solidFill>
              </a:rPr>
              <a:t>;  }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h2  </a:t>
            </a:r>
            <a:r>
              <a:rPr lang="en-US" sz="2400" dirty="0">
                <a:solidFill>
                  <a:srgbClr val="002060"/>
                </a:solidFill>
              </a:rPr>
              <a:t>{ color:   </a:t>
            </a:r>
            <a:r>
              <a:rPr lang="en-US" sz="2400" b="1" dirty="0" smtClean="0">
                <a:solidFill>
                  <a:srgbClr val="002060"/>
                </a:solidFill>
              </a:rPr>
              <a:t>#ff0000</a:t>
            </a:r>
            <a:r>
              <a:rPr lang="en-US" sz="2400" dirty="0" smtClean="0">
                <a:solidFill>
                  <a:srgbClr val="002060"/>
                </a:solidFill>
              </a:rPr>
              <a:t>;  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en-US" sz="2400" dirty="0">
                <a:solidFill>
                  <a:srgbClr val="002060"/>
                </a:solidFill>
              </a:rPr>
              <a:t>h2  { color:   </a:t>
            </a:r>
            <a:r>
              <a:rPr lang="en-US" sz="2400" b="1" dirty="0" err="1" smtClean="0">
                <a:solidFill>
                  <a:srgbClr val="002060"/>
                </a:solidFill>
              </a:rPr>
              <a:t>rgb</a:t>
            </a:r>
            <a:r>
              <a:rPr lang="en-US" sz="2400" b="1" dirty="0" smtClean="0">
                <a:solidFill>
                  <a:srgbClr val="002060"/>
                </a:solidFill>
              </a:rPr>
              <a:t>(255, 0, 0</a:t>
            </a:r>
            <a:r>
              <a:rPr lang="en-US" sz="2400" dirty="0" smtClean="0">
                <a:solidFill>
                  <a:srgbClr val="002060"/>
                </a:solidFill>
              </a:rPr>
              <a:t>;   }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&lt;/</a:t>
            </a:r>
            <a:r>
              <a:rPr lang="en-US" sz="2400" dirty="0">
                <a:solidFill>
                  <a:srgbClr val="002060"/>
                </a:solidFill>
              </a:rPr>
              <a:t>style&gt;</a:t>
            </a:r>
          </a:p>
          <a:p>
            <a:endParaRPr lang="en-US" sz="2400" b="1" dirty="0" smtClean="0"/>
          </a:p>
          <a:p>
            <a:pPr marL="0" indent="0">
              <a:buNone/>
            </a:pPr>
            <a:r>
              <a:rPr lang="en-US" sz="2000" dirty="0"/>
              <a:t>&lt;body&gt;</a:t>
            </a:r>
          </a:p>
          <a:p>
            <a:pPr marL="0" indent="0">
              <a:buNone/>
            </a:pPr>
            <a:r>
              <a:rPr lang="en-US" sz="2000" dirty="0"/>
              <a:t>&lt;h2&gt; some content here &lt;/h2&gt;</a:t>
            </a: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endParaRPr lang="en-US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4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Sheets (CSS)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38600" y="2743200"/>
            <a:ext cx="1371600" cy="94297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Layout control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3200" dirty="0" smtClean="0"/>
              <a:t>Text formatting</a:t>
            </a:r>
            <a:endParaRPr lang="en-US" sz="2200" dirty="0"/>
          </a:p>
          <a:p>
            <a:endParaRPr lang="en-US" sz="2800" dirty="0" smtClean="0"/>
          </a:p>
          <a:p>
            <a:r>
              <a:rPr lang="en-US" sz="3600" b="1" dirty="0" smtClean="0"/>
              <a:t>Accessible sites  </a:t>
            </a:r>
          </a:p>
          <a:p>
            <a:pPr lvl="1"/>
            <a:r>
              <a:rPr lang="en-US" sz="3300" b="1" dirty="0" smtClean="0"/>
              <a:t>Presentation is separate from content</a:t>
            </a:r>
          </a:p>
          <a:p>
            <a:pPr lvl="1"/>
            <a:endParaRPr lang="en-US" sz="3300" b="1" dirty="0"/>
          </a:p>
          <a:p>
            <a:r>
              <a:rPr lang="en-US" sz="3600" dirty="0" smtClean="0"/>
              <a:t>Tailored for other devices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55471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Document Layers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HTML – defines structure and markup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b="1" dirty="0" smtClean="0"/>
              <a:t>CSS – defines presentation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dirty="0" smtClean="0"/>
              <a:t>JavaScript – defines behavior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73603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selector</a:t>
            </a:r>
            <a:r>
              <a:rPr lang="en-US" sz="3200" b="1" dirty="0" smtClean="0"/>
              <a:t> {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&lt;/</a:t>
            </a:r>
            <a:r>
              <a:rPr lang="en-US" sz="3200" b="1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5" name="Down Arrow Callout 4"/>
          <p:cNvSpPr/>
          <p:nvPr/>
        </p:nvSpPr>
        <p:spPr>
          <a:xfrm>
            <a:off x="2971800" y="2333007"/>
            <a:ext cx="1981200" cy="9906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declaration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Down Arrow Callout 5"/>
          <p:cNvSpPr/>
          <p:nvPr/>
        </p:nvSpPr>
        <p:spPr>
          <a:xfrm>
            <a:off x="475013" y="2870860"/>
            <a:ext cx="1219200" cy="5715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selector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Left Arrow Callout 6"/>
          <p:cNvSpPr/>
          <p:nvPr/>
        </p:nvSpPr>
        <p:spPr>
          <a:xfrm>
            <a:off x="6705600" y="3102923"/>
            <a:ext cx="1752600" cy="9906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6497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rule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26675" y="3907229"/>
            <a:ext cx="0" cy="740971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10200" y="3941123"/>
            <a:ext cx="0" cy="707077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94213" y="3942855"/>
            <a:ext cx="363187" cy="457942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>
            <a:off x="6477000" y="304800"/>
            <a:ext cx="1981200" cy="1540329"/>
          </a:xfrm>
          <a:prstGeom prst="wedgeEllipseCallout">
            <a:avLst>
              <a:gd name="adj1" fmla="val -52002"/>
              <a:gd name="adj2" fmla="val 5324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syntax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867400" y="3881747"/>
            <a:ext cx="381000" cy="211776"/>
          </a:xfrm>
          <a:prstGeom prst="straightConnector1">
            <a:avLst/>
          </a:prstGeom>
          <a:ln w="730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4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 </a:t>
            </a:r>
            <a:r>
              <a:rPr lang="en-US" sz="3200" b="1" dirty="0" smtClean="0">
                <a:solidFill>
                  <a:srgbClr val="7030A0"/>
                </a:solidFill>
              </a:rPr>
              <a:t>type=“text/</a:t>
            </a:r>
            <a:r>
              <a:rPr lang="en-US" sz="3200" b="1" dirty="0" err="1" smtClean="0">
                <a:solidFill>
                  <a:srgbClr val="7030A0"/>
                </a:solidFill>
              </a:rPr>
              <a:t>css</a:t>
            </a:r>
            <a:r>
              <a:rPr lang="en-US" sz="3200" b="1" dirty="0" smtClean="0">
                <a:solidFill>
                  <a:srgbClr val="7030A0"/>
                </a:solidFill>
              </a:rPr>
              <a:t>”</a:t>
            </a:r>
            <a:r>
              <a:rPr lang="en-US" sz="3200" b="1" dirty="0" smtClean="0">
                <a:solidFill>
                  <a:srgbClr val="002060"/>
                </a:solidFill>
              </a:rPr>
              <a:t>&gt;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selector</a:t>
            </a:r>
            <a:r>
              <a:rPr lang="en-US" sz="3200" b="1" dirty="0" smtClean="0"/>
              <a:t> {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&lt;/</a:t>
            </a:r>
            <a:r>
              <a:rPr lang="en-US" sz="3200" b="1" dirty="0">
                <a:solidFill>
                  <a:srgbClr val="002060"/>
                </a:solidFill>
              </a:rPr>
              <a:t>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15" name="Left Arrow Callout 14"/>
          <p:cNvSpPr/>
          <p:nvPr/>
        </p:nvSpPr>
        <p:spPr>
          <a:xfrm>
            <a:off x="5029200" y="1143000"/>
            <a:ext cx="3352800" cy="1600200"/>
          </a:xfrm>
          <a:prstGeom prst="leftArrowCallout">
            <a:avLst>
              <a:gd name="adj1" fmla="val 20205"/>
              <a:gd name="adj2" fmla="val 25000"/>
              <a:gd name="adj3" fmla="val 41783"/>
              <a:gd name="adj4" fmla="val 798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No longer required in HTML5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3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Rules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selector</a:t>
            </a:r>
            <a:r>
              <a:rPr lang="en-US" sz="3200" b="1" dirty="0" smtClean="0"/>
              <a:t> </a:t>
            </a:r>
            <a:r>
              <a:rPr lang="en-US" sz="3200" b="1" dirty="0"/>
              <a:t>{  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>
                <a:solidFill>
                  <a:srgbClr val="0000CC"/>
                </a:solidFill>
              </a:rPr>
              <a:t> </a:t>
            </a:r>
            <a:r>
              <a:rPr lang="en-US" sz="3200" b="1" dirty="0" smtClean="0">
                <a:solidFill>
                  <a:srgbClr val="0000CC"/>
                </a:solidFill>
              </a:rPr>
              <a:t>                property  </a:t>
            </a:r>
            <a:r>
              <a:rPr lang="en-US" sz="3200" b="1" dirty="0" smtClean="0"/>
              <a:t>:  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 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                 </a:t>
            </a:r>
            <a:r>
              <a:rPr lang="en-US" sz="3200" b="1" dirty="0" err="1" smtClean="0">
                <a:solidFill>
                  <a:srgbClr val="0000CC"/>
                </a:solidFill>
              </a:rPr>
              <a:t>property</a:t>
            </a:r>
            <a:r>
              <a:rPr lang="en-US" sz="3200" b="1" dirty="0" err="1" smtClean="0"/>
              <a:t>:</a:t>
            </a:r>
            <a:r>
              <a:rPr lang="en-US" sz="3200" b="1" dirty="0" err="1" smtClean="0">
                <a:solidFill>
                  <a:srgbClr val="00B050"/>
                </a:solidFill>
              </a:rPr>
              <a:t>value</a:t>
            </a:r>
            <a:r>
              <a:rPr lang="en-US" sz="3200" b="1" dirty="0" smtClean="0"/>
              <a:t>;   </a:t>
            </a:r>
            <a:r>
              <a:rPr lang="en-US" sz="3200" b="1" dirty="0" smtClean="0">
                <a:solidFill>
                  <a:srgbClr val="0000CC"/>
                </a:solidFill>
              </a:rPr>
              <a:t>property</a:t>
            </a:r>
            <a:r>
              <a:rPr lang="en-US" sz="3200" b="1" dirty="0" smtClean="0"/>
              <a:t>: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00CC"/>
                </a:solidFill>
              </a:rPr>
              <a:t>                 property</a:t>
            </a:r>
            <a:r>
              <a:rPr lang="en-US" sz="3200" b="1" dirty="0" smtClean="0"/>
              <a:t>: </a:t>
            </a:r>
            <a:r>
              <a:rPr lang="en-US" sz="3200" b="1" dirty="0" smtClean="0">
                <a:solidFill>
                  <a:srgbClr val="00B050"/>
                </a:solidFill>
              </a:rPr>
              <a:t>value</a:t>
            </a:r>
            <a:r>
              <a:rPr lang="en-US" sz="3200" b="1" dirty="0"/>
              <a:t>;</a:t>
            </a:r>
          </a:p>
          <a:p>
            <a:pPr marL="0" indent="0">
              <a:buNone/>
            </a:pPr>
            <a:r>
              <a:rPr lang="en-US" sz="3200" b="1" dirty="0" smtClean="0"/>
              <a:t>               </a:t>
            </a:r>
            <a:r>
              <a:rPr lang="en-US" sz="3200" b="1" dirty="0"/>
              <a:t>}</a:t>
            </a: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5334000" y="304800"/>
            <a:ext cx="3124200" cy="1905000"/>
          </a:xfrm>
          <a:prstGeom prst="wedgeEllipseCallout">
            <a:avLst>
              <a:gd name="adj1" fmla="val -52002"/>
              <a:gd name="adj2" fmla="val 5324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Use whitespace for readability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 Selectors – </a:t>
            </a:r>
            <a:r>
              <a:rPr lang="en-US" dirty="0" err="1" smtClean="0"/>
              <a:t>pg</a:t>
            </a:r>
            <a:r>
              <a:rPr lang="en-US" dirty="0" smtClean="0"/>
              <a:t> 211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876800"/>
          </a:xfrm>
        </p:spPr>
        <p:txBody>
          <a:bodyPr>
            <a:normAutofit/>
          </a:bodyPr>
          <a:lstStyle/>
          <a:p>
            <a:endParaRPr lang="en-US" sz="4000" dirty="0" smtClean="0">
              <a:solidFill>
                <a:srgbClr val="FF0000"/>
              </a:solidFill>
            </a:endParaRPr>
          </a:p>
          <a:p>
            <a:endParaRPr lang="en-US" sz="40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Mastering selectors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600" b="1" dirty="0" smtClean="0"/>
              <a:t> - </a:t>
            </a:r>
            <a:r>
              <a:rPr lang="en-US" sz="3600" dirty="0" smtClean="0"/>
              <a:t>that is choosing the best type of selector and using it strategically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600" b="1" dirty="0" smtClean="0"/>
              <a:t> -  is an important step in becoming a </a:t>
            </a:r>
            <a:br>
              <a:rPr lang="en-US" sz="3600" b="1" dirty="0" smtClean="0"/>
            </a:br>
            <a:r>
              <a:rPr lang="en-US" sz="3600" b="1" dirty="0" smtClean="0"/>
              <a:t>    CSS Jedi Master</a:t>
            </a: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6846277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7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1326</TotalTime>
  <Words>1194</Words>
  <Application>Microsoft Office PowerPoint</Application>
  <PresentationFormat>On-screen Show (4:3)</PresentationFormat>
  <Paragraphs>324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Origin</vt:lpstr>
      <vt:lpstr>WEBD 162</vt:lpstr>
      <vt:lpstr>Cascading Style Sheets (CSS)</vt:lpstr>
      <vt:lpstr>Cascading Style Sheets (CSS)</vt:lpstr>
      <vt:lpstr>Cascading Style Sheets (CSS)</vt:lpstr>
      <vt:lpstr>HTML Document Layers</vt:lpstr>
      <vt:lpstr>CSS Rules – pg 211</vt:lpstr>
      <vt:lpstr>CSS Rules – pg 211</vt:lpstr>
      <vt:lpstr>CSS Rules – pg 211</vt:lpstr>
      <vt:lpstr>CSS  Selectors – pg 211</vt:lpstr>
      <vt:lpstr>CSS Rules</vt:lpstr>
      <vt:lpstr>CSS Example Using Element Selector</vt:lpstr>
      <vt:lpstr>Where can the CSS rules be placed?</vt:lpstr>
      <vt:lpstr>CSS Comments – pg 213</vt:lpstr>
      <vt:lpstr>Document Structure– pg 215</vt:lpstr>
      <vt:lpstr>Inheritance – pg 216</vt:lpstr>
      <vt:lpstr>Inheritance – pg 217</vt:lpstr>
      <vt:lpstr>The Cascade – pg 219</vt:lpstr>
      <vt:lpstr>The Cascade – pg 219</vt:lpstr>
      <vt:lpstr>The Cascade – pg 219</vt:lpstr>
      <vt:lpstr>The Cascade – pg 219</vt:lpstr>
      <vt:lpstr>The Cascade – pg 219</vt:lpstr>
      <vt:lpstr>The Box Model – pg 220 – will cover in future</vt:lpstr>
      <vt:lpstr>Font Family – Chapter 12 – pg 226</vt:lpstr>
      <vt:lpstr>Generic font families– pg 229</vt:lpstr>
      <vt:lpstr>@font-face rule – pg 228</vt:lpstr>
      <vt:lpstr>Google Hosted Web fonts – pg 229</vt:lpstr>
      <vt:lpstr>Font Size – pg 233</vt:lpstr>
      <vt:lpstr>CSS Units of Measure– pg 234</vt:lpstr>
      <vt:lpstr>em Measurement– pg 235</vt:lpstr>
      <vt:lpstr>em and percent calculations– pg 236</vt:lpstr>
      <vt:lpstr>Font Weight – pg 238</vt:lpstr>
      <vt:lpstr>Font Style – pg 240</vt:lpstr>
      <vt:lpstr>Font Variant – pg 241</vt:lpstr>
      <vt:lpstr>Font Shorthand / Shortcut property– pg 242</vt:lpstr>
      <vt:lpstr>Color property– pg 242 – will cover in ch 13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122</cp:revision>
  <cp:lastPrinted>2015-03-01T01:52:46Z</cp:lastPrinted>
  <dcterms:created xsi:type="dcterms:W3CDTF">2012-07-06T23:37:50Z</dcterms:created>
  <dcterms:modified xsi:type="dcterms:W3CDTF">2015-03-01T01:57:13Z</dcterms:modified>
</cp:coreProperties>
</file>