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59"/>
  </p:notesMasterIdLst>
  <p:sldIdLst>
    <p:sldId id="256" r:id="rId2"/>
    <p:sldId id="369" r:id="rId3"/>
    <p:sldId id="402" r:id="rId4"/>
    <p:sldId id="399" r:id="rId5"/>
    <p:sldId id="406" r:id="rId6"/>
    <p:sldId id="407" r:id="rId7"/>
    <p:sldId id="408" r:id="rId8"/>
    <p:sldId id="409" r:id="rId9"/>
    <p:sldId id="411" r:id="rId10"/>
    <p:sldId id="412" r:id="rId11"/>
    <p:sldId id="414" r:id="rId12"/>
    <p:sldId id="413" r:id="rId13"/>
    <p:sldId id="416" r:id="rId14"/>
    <p:sldId id="415" r:id="rId15"/>
    <p:sldId id="418" r:id="rId16"/>
    <p:sldId id="419" r:id="rId17"/>
    <p:sldId id="420" r:id="rId18"/>
    <p:sldId id="421" r:id="rId19"/>
    <p:sldId id="422" r:id="rId20"/>
    <p:sldId id="424" r:id="rId21"/>
    <p:sldId id="458" r:id="rId22"/>
    <p:sldId id="423" r:id="rId23"/>
    <p:sldId id="425" r:id="rId24"/>
    <p:sldId id="427" r:id="rId25"/>
    <p:sldId id="455" r:id="rId26"/>
    <p:sldId id="428" r:id="rId27"/>
    <p:sldId id="429" r:id="rId28"/>
    <p:sldId id="430" r:id="rId29"/>
    <p:sldId id="456" r:id="rId30"/>
    <p:sldId id="457" r:id="rId31"/>
    <p:sldId id="431" r:id="rId32"/>
    <p:sldId id="459" r:id="rId33"/>
    <p:sldId id="432" r:id="rId34"/>
    <p:sldId id="460" r:id="rId35"/>
    <p:sldId id="433" r:id="rId36"/>
    <p:sldId id="434" r:id="rId37"/>
    <p:sldId id="435" r:id="rId38"/>
    <p:sldId id="436" r:id="rId39"/>
    <p:sldId id="437" r:id="rId40"/>
    <p:sldId id="438" r:id="rId41"/>
    <p:sldId id="439" r:id="rId42"/>
    <p:sldId id="440" r:id="rId43"/>
    <p:sldId id="461" r:id="rId44"/>
    <p:sldId id="441" r:id="rId45"/>
    <p:sldId id="443" r:id="rId46"/>
    <p:sldId id="442" r:id="rId47"/>
    <p:sldId id="444" r:id="rId48"/>
    <p:sldId id="445" r:id="rId49"/>
    <p:sldId id="446" r:id="rId50"/>
    <p:sldId id="447" r:id="rId51"/>
    <p:sldId id="448" r:id="rId52"/>
    <p:sldId id="449" r:id="rId53"/>
    <p:sldId id="450" r:id="rId54"/>
    <p:sldId id="451" r:id="rId55"/>
    <p:sldId id="452" r:id="rId56"/>
    <p:sldId id="453" r:id="rId57"/>
    <p:sldId id="454" r:id="rId58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CAD4E4"/>
    <a:srgbClr val="E5F4FF"/>
    <a:srgbClr val="A1B3CF"/>
    <a:srgbClr val="889EC2"/>
    <a:srgbClr val="6972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676" autoAdjust="0"/>
  </p:normalViewPr>
  <p:slideViewPr>
    <p:cSldViewPr>
      <p:cViewPr>
        <p:scale>
          <a:sx n="80" d="100"/>
          <a:sy n="80" d="100"/>
        </p:scale>
        <p:origin x="-1674" y="-2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09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C608D4A5-D495-4846-8DE3-CA6739147EDD}" type="datetimeFigureOut">
              <a:rPr lang="en-US" smtClean="0"/>
              <a:t>3/12/2016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D4FFE9F6-6D38-49BF-9285-6C244C90D7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7132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CSWB 110 Tutorial 3.2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Instructor Teresa Pelkie tpelkie@palomar.edu | 760-749-0107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19E72-7420-4917-804D-17EF6FDFE2EA}" type="slidenum">
              <a:rPr lang="en-US" smtClean="0">
                <a:solidFill>
                  <a:prstClr val="black"/>
                </a:solidFill>
              </a:rPr>
              <a:pPr/>
              <a:t>49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CEE8B75F-A3AE-429B-BCB7-26CEEA28ACE3}" type="datetime1">
              <a:rPr lang="en-US" smtClean="0"/>
              <a:t>3/12/2016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96BAE-F2E2-4681-BA0B-5848F0B433DC}" type="datetime1">
              <a:rPr lang="en-US" smtClean="0"/>
              <a:t>3/12/2016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9499F-6E0E-4ED1-B4FC-35E6BC0EDBC1}" type="datetime1">
              <a:rPr lang="en-US" smtClean="0"/>
              <a:t>3/12/2016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C0CA8-7877-4494-A59F-57B91077D984}" type="datetime1">
              <a:rPr lang="en-US" smtClean="0"/>
              <a:t>3/12/2016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7654C9CC-2815-4155-9CF2-71D2D8901DAA}" type="datetime1">
              <a:rPr lang="en-US" smtClean="0"/>
              <a:t>3/12/2016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B9B0D-46EC-4728-A9E6-E20B5ABF2BD9}" type="datetime1">
              <a:rPr lang="en-US" smtClean="0"/>
              <a:t>3/12/2016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3516F-E566-401C-997C-4B2027674A4B}" type="datetime1">
              <a:rPr lang="en-US" smtClean="0"/>
              <a:t>3/12/2016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41A90-7D6F-4E7C-9FC6-CE257B227469}" type="datetime1">
              <a:rPr lang="en-US" smtClean="0"/>
              <a:t>3/12/2016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EF5EC-5331-4675-8D48-87C93DEC22CF}" type="datetime1">
              <a:rPr lang="en-US" smtClean="0"/>
              <a:t>3/12/2016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48E47-7249-4D95-A515-1784715630D4}" type="datetime1">
              <a:rPr lang="en-US" smtClean="0"/>
              <a:t>3/12/2016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E8CAE-97F6-45E9-955F-50F6A4525E58}" type="datetime1">
              <a:rPr lang="en-US" smtClean="0"/>
              <a:t>3/12/2016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14117E9-D032-46C4-A275-A2C1CEC6DE59}" type="datetime1">
              <a:rPr lang="en-US" smtClean="0"/>
              <a:t>3/12/2016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5435357-94B2-47D5-8E91-82A12235A81C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 smtClean="0"/>
              <a:t>WEBD 162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5105400"/>
            <a:ext cx="6858000" cy="609600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en-US" b="1" dirty="0" smtClean="0"/>
              <a:t>Class 08</a:t>
            </a:r>
          </a:p>
          <a:p>
            <a:pPr algn="ctr"/>
            <a:r>
              <a:rPr lang="en-US" sz="1600" b="1" dirty="0" smtClean="0"/>
              <a:t>Chapter 13 -  Colors and Backgrounds</a:t>
            </a:r>
            <a:endParaRPr lang="en-US" sz="16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5058" y="838200"/>
            <a:ext cx="1757415" cy="2132330"/>
          </a:xfrm>
          <a:prstGeom prst="rect">
            <a:avLst/>
          </a:prstGeom>
          <a:ln w="3175">
            <a:solidFill>
              <a:srgbClr val="CAD4E4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371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Color Names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10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228600" y="1219200"/>
            <a:ext cx="8915400" cy="4876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dirty="0" smtClean="0"/>
              <a:t>p </a:t>
            </a:r>
            <a:r>
              <a:rPr lang="en-US" sz="3600" b="1" dirty="0"/>
              <a:t>{ color:  </a:t>
            </a:r>
            <a:r>
              <a:rPr lang="en-US" sz="3600" b="1" dirty="0" err="1" smtClean="0">
                <a:solidFill>
                  <a:srgbClr val="FF0000"/>
                </a:solidFill>
              </a:rPr>
              <a:t>rgb</a:t>
            </a:r>
            <a:r>
              <a:rPr lang="en-US" sz="3600" b="1" dirty="0" smtClean="0">
                <a:solidFill>
                  <a:srgbClr val="FF0000"/>
                </a:solidFill>
              </a:rPr>
              <a:t>(255, 0, 0)</a:t>
            </a:r>
            <a:r>
              <a:rPr lang="en-US" sz="3600" b="1" dirty="0" smtClean="0"/>
              <a:t>; }</a:t>
            </a:r>
          </a:p>
          <a:p>
            <a:pPr marL="0" indent="0">
              <a:buNone/>
            </a:pPr>
            <a:endParaRPr lang="en-US" sz="3600" b="1" dirty="0"/>
          </a:p>
          <a:p>
            <a:pPr marL="0" indent="0">
              <a:buNone/>
            </a:pPr>
            <a:endParaRPr lang="en-US" sz="3600" b="1" dirty="0"/>
          </a:p>
          <a:p>
            <a:pPr marL="0" indent="0">
              <a:buNone/>
            </a:pPr>
            <a:endParaRPr lang="en-US" sz="3600" b="1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924" y="2140100"/>
            <a:ext cx="3288475" cy="379625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600" y="2140100"/>
            <a:ext cx="3429000" cy="3836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0806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Color Names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11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228600" y="1219200"/>
            <a:ext cx="8915400" cy="4876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dirty="0" smtClean="0"/>
              <a:t>p </a:t>
            </a:r>
            <a:r>
              <a:rPr lang="en-US" sz="3600" b="1" dirty="0"/>
              <a:t>{ color: </a:t>
            </a:r>
            <a:r>
              <a:rPr lang="en-US" sz="3600" b="1" dirty="0" smtClean="0"/>
              <a:t> </a:t>
            </a:r>
            <a:r>
              <a:rPr lang="en-US" sz="3600" b="1" dirty="0" smtClean="0">
                <a:solidFill>
                  <a:srgbClr val="FF0000"/>
                </a:solidFill>
              </a:rPr>
              <a:t>#ff0000</a:t>
            </a:r>
            <a:r>
              <a:rPr lang="en-US" sz="3600" b="1" dirty="0" smtClean="0"/>
              <a:t>; }</a:t>
            </a:r>
          </a:p>
          <a:p>
            <a:pPr marL="0" indent="0">
              <a:buNone/>
            </a:pPr>
            <a:endParaRPr lang="en-US" sz="3600" b="1" dirty="0"/>
          </a:p>
          <a:p>
            <a:pPr marL="0" indent="0">
              <a:buNone/>
            </a:pPr>
            <a:endParaRPr lang="en-US" sz="3600" b="1" dirty="0"/>
          </a:p>
          <a:p>
            <a:pPr marL="0" indent="0">
              <a:buNone/>
            </a:pPr>
            <a:endParaRPr lang="en-US" sz="3600" b="1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2438400"/>
            <a:ext cx="607201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4913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Color Names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12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228600" y="1219200"/>
            <a:ext cx="8915400" cy="48768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3600" b="1" dirty="0"/>
          </a:p>
          <a:p>
            <a:pPr marL="0" indent="0">
              <a:buNone/>
            </a:pPr>
            <a:r>
              <a:rPr lang="en-US" sz="3600" b="1" dirty="0" smtClean="0"/>
              <a:t>h2 </a:t>
            </a:r>
            <a:r>
              <a:rPr lang="en-US" sz="3600" b="1" dirty="0"/>
              <a:t>{ color:  </a:t>
            </a:r>
            <a:r>
              <a:rPr lang="en-US" sz="3600" b="1" dirty="0" err="1" smtClean="0">
                <a:solidFill>
                  <a:srgbClr val="FF0000"/>
                </a:solidFill>
              </a:rPr>
              <a:t>rgb</a:t>
            </a:r>
            <a:r>
              <a:rPr lang="en-US" sz="3600" b="1" dirty="0" err="1" smtClean="0">
                <a:solidFill>
                  <a:srgbClr val="0000CC"/>
                </a:solidFill>
              </a:rPr>
              <a:t>a</a:t>
            </a:r>
            <a:r>
              <a:rPr lang="en-US" sz="3600" b="1" dirty="0" smtClean="0">
                <a:solidFill>
                  <a:srgbClr val="FF0000"/>
                </a:solidFill>
              </a:rPr>
              <a:t>(255</a:t>
            </a:r>
            <a:r>
              <a:rPr lang="en-US" sz="3600" b="1" dirty="0">
                <a:solidFill>
                  <a:srgbClr val="FF0000"/>
                </a:solidFill>
              </a:rPr>
              <a:t>, 0, </a:t>
            </a:r>
            <a:r>
              <a:rPr lang="en-US" sz="3600" b="1" dirty="0" smtClean="0">
                <a:solidFill>
                  <a:srgbClr val="FF0000"/>
                </a:solidFill>
              </a:rPr>
              <a:t>0, </a:t>
            </a:r>
            <a:r>
              <a:rPr lang="en-US" sz="3600" b="1" dirty="0" smtClean="0">
                <a:solidFill>
                  <a:srgbClr val="0000CC"/>
                </a:solidFill>
              </a:rPr>
              <a:t>0.5</a:t>
            </a:r>
            <a:r>
              <a:rPr lang="en-US" sz="3600" b="1" dirty="0" smtClean="0">
                <a:solidFill>
                  <a:srgbClr val="FF0000"/>
                </a:solidFill>
              </a:rPr>
              <a:t>)</a:t>
            </a:r>
            <a:r>
              <a:rPr lang="en-US" sz="3600" b="1" dirty="0" smtClean="0"/>
              <a:t>; </a:t>
            </a:r>
            <a:r>
              <a:rPr lang="en-US" sz="3600" b="1" dirty="0"/>
              <a:t>}</a:t>
            </a:r>
          </a:p>
          <a:p>
            <a:pPr marL="0" indent="0">
              <a:buNone/>
            </a:pPr>
            <a:endParaRPr lang="en-US" sz="3600" b="1" dirty="0"/>
          </a:p>
          <a:p>
            <a:pPr marL="0" indent="0">
              <a:buNone/>
            </a:pPr>
            <a:endParaRPr lang="en-US" sz="3600" b="1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2895600"/>
            <a:ext cx="6807243" cy="2447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7948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CSS3 Colors backward compatibility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13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228600" y="1219200"/>
            <a:ext cx="8915400" cy="48768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3600" b="1" dirty="0" smtClean="0"/>
              <a:t>h2 </a:t>
            </a:r>
            <a:r>
              <a:rPr lang="en-US" sz="3600" b="1" dirty="0"/>
              <a:t>{ </a:t>
            </a:r>
            <a:endParaRPr lang="en-US" sz="3600" b="1" dirty="0" smtClean="0"/>
          </a:p>
          <a:p>
            <a:pPr marL="0" indent="0">
              <a:buNone/>
            </a:pPr>
            <a:r>
              <a:rPr lang="en-US" sz="3600" b="1" dirty="0"/>
              <a:t> </a:t>
            </a:r>
            <a:r>
              <a:rPr lang="en-US" sz="3600" b="1" dirty="0" smtClean="0"/>
              <a:t>     </a:t>
            </a:r>
          </a:p>
          <a:p>
            <a:pPr marL="0" indent="0">
              <a:buNone/>
            </a:pPr>
            <a:r>
              <a:rPr lang="en-US" sz="3600" b="1" dirty="0" smtClean="0"/>
              <a:t>     color</a:t>
            </a:r>
            <a:r>
              <a:rPr lang="en-US" sz="3600" b="1" dirty="0"/>
              <a:t>:  </a:t>
            </a:r>
            <a:r>
              <a:rPr lang="en-US" sz="3600" b="1" dirty="0" err="1" smtClean="0">
                <a:solidFill>
                  <a:srgbClr val="FF0000"/>
                </a:solidFill>
              </a:rPr>
              <a:t>rgb</a:t>
            </a:r>
            <a:r>
              <a:rPr lang="en-US" sz="3600" b="1" dirty="0" smtClean="0">
                <a:solidFill>
                  <a:srgbClr val="0000CC"/>
                </a:solidFill>
              </a:rPr>
              <a:t> </a:t>
            </a:r>
            <a:r>
              <a:rPr lang="en-US" sz="3600" b="1" dirty="0" smtClean="0">
                <a:solidFill>
                  <a:srgbClr val="FF0000"/>
                </a:solidFill>
              </a:rPr>
              <a:t>(</a:t>
            </a:r>
            <a:r>
              <a:rPr lang="en-US" sz="3600" b="1" dirty="0">
                <a:solidFill>
                  <a:srgbClr val="FF0000"/>
                </a:solidFill>
              </a:rPr>
              <a:t>255, 0, </a:t>
            </a:r>
            <a:r>
              <a:rPr lang="en-US" sz="3600" b="1" dirty="0" smtClean="0">
                <a:solidFill>
                  <a:srgbClr val="FF0000"/>
                </a:solidFill>
              </a:rPr>
              <a:t>0)</a:t>
            </a:r>
            <a:r>
              <a:rPr lang="en-US" sz="3600" b="1" dirty="0" smtClean="0"/>
              <a:t>;</a:t>
            </a:r>
          </a:p>
          <a:p>
            <a:pPr marL="0" indent="0">
              <a:buNone/>
            </a:pPr>
            <a:r>
              <a:rPr lang="en-US" sz="3600" b="1" dirty="0"/>
              <a:t> </a:t>
            </a:r>
            <a:r>
              <a:rPr lang="en-US" sz="3600" b="1" dirty="0" smtClean="0"/>
              <a:t>    </a:t>
            </a:r>
          </a:p>
          <a:p>
            <a:pPr marL="0" indent="0">
              <a:buNone/>
            </a:pPr>
            <a:endParaRPr lang="en-US" sz="3600" b="1" dirty="0"/>
          </a:p>
          <a:p>
            <a:pPr marL="0" indent="0">
              <a:buNone/>
            </a:pPr>
            <a:r>
              <a:rPr lang="en-US" sz="3600" b="1" dirty="0" smtClean="0"/>
              <a:t>   </a:t>
            </a:r>
          </a:p>
          <a:p>
            <a:pPr marL="0" indent="0">
              <a:buNone/>
            </a:pPr>
            <a:r>
              <a:rPr lang="en-US" sz="3600" b="1" dirty="0"/>
              <a:t> </a:t>
            </a:r>
            <a:r>
              <a:rPr lang="en-US" sz="3600" b="1" dirty="0" smtClean="0"/>
              <a:t>    color</a:t>
            </a:r>
            <a:r>
              <a:rPr lang="en-US" sz="3600" b="1" dirty="0"/>
              <a:t>:  </a:t>
            </a:r>
            <a:r>
              <a:rPr lang="en-US" sz="3600" b="1" dirty="0" err="1" smtClean="0">
                <a:solidFill>
                  <a:srgbClr val="FF0000"/>
                </a:solidFill>
              </a:rPr>
              <a:t>rgb</a:t>
            </a:r>
            <a:r>
              <a:rPr lang="en-US" sz="3600" b="1" dirty="0" err="1" smtClean="0">
                <a:solidFill>
                  <a:srgbClr val="0000CC"/>
                </a:solidFill>
              </a:rPr>
              <a:t>a</a:t>
            </a:r>
            <a:r>
              <a:rPr lang="en-US" sz="3600" b="1" dirty="0" smtClean="0">
                <a:solidFill>
                  <a:srgbClr val="FF0000"/>
                </a:solidFill>
              </a:rPr>
              <a:t>(255</a:t>
            </a:r>
            <a:r>
              <a:rPr lang="en-US" sz="3600" b="1" dirty="0">
                <a:solidFill>
                  <a:srgbClr val="FF0000"/>
                </a:solidFill>
              </a:rPr>
              <a:t>, 0, </a:t>
            </a:r>
            <a:r>
              <a:rPr lang="en-US" sz="3600" b="1" dirty="0" smtClean="0">
                <a:solidFill>
                  <a:srgbClr val="FF0000"/>
                </a:solidFill>
              </a:rPr>
              <a:t>0, </a:t>
            </a:r>
            <a:r>
              <a:rPr lang="en-US" sz="3600" b="1" dirty="0" smtClean="0">
                <a:solidFill>
                  <a:srgbClr val="0000CC"/>
                </a:solidFill>
              </a:rPr>
              <a:t>0.5</a:t>
            </a:r>
            <a:r>
              <a:rPr lang="en-US" sz="3600" b="1" dirty="0" smtClean="0">
                <a:solidFill>
                  <a:srgbClr val="FF0000"/>
                </a:solidFill>
              </a:rPr>
              <a:t>)</a:t>
            </a:r>
            <a:r>
              <a:rPr lang="en-US" sz="3600" b="1" dirty="0" smtClean="0"/>
              <a:t>; </a:t>
            </a:r>
          </a:p>
          <a:p>
            <a:pPr marL="0" indent="0">
              <a:buNone/>
            </a:pPr>
            <a:r>
              <a:rPr lang="en-US" sz="3600" b="1" dirty="0"/>
              <a:t> </a:t>
            </a:r>
            <a:r>
              <a:rPr lang="en-US" sz="3600" b="1" dirty="0" smtClean="0"/>
              <a:t>    </a:t>
            </a:r>
          </a:p>
          <a:p>
            <a:pPr marL="0" indent="0">
              <a:buNone/>
            </a:pPr>
            <a:r>
              <a:rPr lang="en-US" sz="3600" b="1" dirty="0"/>
              <a:t> </a:t>
            </a:r>
            <a:r>
              <a:rPr lang="en-US" sz="3600" b="1" dirty="0" smtClean="0"/>
              <a:t>     }</a:t>
            </a:r>
            <a:endParaRPr lang="en-US" sz="3600" b="1" dirty="0"/>
          </a:p>
          <a:p>
            <a:pPr marL="0" indent="0">
              <a:buNone/>
            </a:pPr>
            <a:endParaRPr lang="en-US" sz="3600" b="1" dirty="0"/>
          </a:p>
          <a:p>
            <a:pPr marL="0" indent="0">
              <a:buNone/>
            </a:pPr>
            <a:endParaRPr lang="en-US" sz="3600" b="1" dirty="0" smtClean="0"/>
          </a:p>
        </p:txBody>
      </p:sp>
      <p:sp>
        <p:nvSpPr>
          <p:cNvPr id="6" name="Down Arrow Callout 5"/>
          <p:cNvSpPr/>
          <p:nvPr/>
        </p:nvSpPr>
        <p:spPr>
          <a:xfrm>
            <a:off x="2743200" y="1447800"/>
            <a:ext cx="3352800" cy="914400"/>
          </a:xfrm>
          <a:prstGeom prst="downArrowCallou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Older browsers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7" name="Down Arrow Callout 6"/>
          <p:cNvSpPr/>
          <p:nvPr/>
        </p:nvSpPr>
        <p:spPr>
          <a:xfrm>
            <a:off x="2819400" y="3429000"/>
            <a:ext cx="3810000" cy="914400"/>
          </a:xfrm>
          <a:prstGeom prst="downArrowCallou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CSS3 enabled browsers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164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Color Property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14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228600" y="1409700"/>
            <a:ext cx="8915400" cy="48768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3600" b="1" dirty="0" smtClean="0"/>
              <a:t>p </a:t>
            </a:r>
            <a:r>
              <a:rPr lang="en-US" sz="3600" b="1" dirty="0"/>
              <a:t>{ </a:t>
            </a:r>
            <a:endParaRPr lang="en-US" sz="3600" b="1" dirty="0" smtClean="0"/>
          </a:p>
          <a:p>
            <a:pPr marL="0" indent="0">
              <a:buNone/>
            </a:pPr>
            <a:r>
              <a:rPr lang="en-US" sz="3600" b="1" dirty="0" smtClean="0"/>
              <a:t>      </a:t>
            </a:r>
            <a:r>
              <a:rPr lang="en-US" sz="3600" b="1" dirty="0" smtClean="0">
                <a:solidFill>
                  <a:srgbClr val="0000CC"/>
                </a:solidFill>
              </a:rPr>
              <a:t>background- color</a:t>
            </a:r>
            <a:r>
              <a:rPr lang="en-US" sz="3600" b="1" dirty="0" smtClean="0"/>
              <a:t>:  #</a:t>
            </a:r>
            <a:r>
              <a:rPr lang="en-US" sz="3600" b="1" dirty="0" err="1" smtClean="0"/>
              <a:t>ffc</a:t>
            </a:r>
            <a:r>
              <a:rPr lang="en-US" sz="3600" b="1" dirty="0" smtClean="0"/>
              <a:t>;</a:t>
            </a:r>
          </a:p>
          <a:p>
            <a:pPr marL="0" indent="0">
              <a:buNone/>
            </a:pPr>
            <a:endParaRPr lang="en-US" sz="3600" b="1" dirty="0"/>
          </a:p>
          <a:p>
            <a:pPr marL="0" indent="0">
              <a:buNone/>
            </a:pPr>
            <a:r>
              <a:rPr lang="en-US" sz="3600" b="1" dirty="0" smtClean="0"/>
              <a:t> </a:t>
            </a:r>
            <a:r>
              <a:rPr lang="en-US" sz="3600" dirty="0" smtClean="0"/>
              <a:t>   /*  background- </a:t>
            </a:r>
            <a:r>
              <a:rPr lang="en-US" sz="3600" dirty="0"/>
              <a:t>color:  #</a:t>
            </a:r>
            <a:r>
              <a:rPr lang="en-US" sz="3600" dirty="0" err="1" smtClean="0"/>
              <a:t>ffffcc</a:t>
            </a:r>
            <a:r>
              <a:rPr lang="en-US" sz="3600" dirty="0" smtClean="0"/>
              <a:t>;  */</a:t>
            </a:r>
            <a:endParaRPr lang="en-US" sz="3600" dirty="0"/>
          </a:p>
          <a:p>
            <a:pPr marL="0" indent="0">
              <a:buNone/>
            </a:pPr>
            <a:r>
              <a:rPr lang="en-US" sz="3600" b="1" dirty="0" smtClean="0"/>
              <a:t>   </a:t>
            </a:r>
            <a:r>
              <a:rPr lang="en-US" sz="3600" b="1" dirty="0" smtClean="0"/>
              <a:t>}</a:t>
            </a:r>
          </a:p>
          <a:p>
            <a:pPr marL="0" indent="0">
              <a:buNone/>
            </a:pPr>
            <a:endParaRPr lang="en-US" sz="3600" b="1" dirty="0"/>
          </a:p>
          <a:p>
            <a:pPr marL="0" indent="0">
              <a:buNone/>
            </a:pPr>
            <a:r>
              <a:rPr lang="en-US" sz="3600" b="1" dirty="0" smtClean="0"/>
              <a:t>default is ‘transparent</a:t>
            </a:r>
            <a:r>
              <a:rPr lang="en-US" sz="3600" b="1" dirty="0" smtClean="0"/>
              <a:t>’ </a:t>
            </a:r>
          </a:p>
          <a:p>
            <a:pPr marL="0" indent="0">
              <a:buNone/>
            </a:pPr>
            <a:r>
              <a:rPr lang="en-US" sz="3600" b="1" dirty="0" smtClean="0"/>
              <a:t>child inherits from parent</a:t>
            </a:r>
            <a:endParaRPr lang="en-US" sz="3600" b="1" dirty="0" smtClean="0"/>
          </a:p>
          <a:p>
            <a:pPr marL="0" indent="0">
              <a:buNone/>
            </a:pPr>
            <a:endParaRPr lang="en-US" sz="3600" b="1" dirty="0"/>
          </a:p>
          <a:p>
            <a:pPr marL="0" indent="0">
              <a:buNone/>
            </a:pPr>
            <a:endParaRPr lang="en-US" sz="3600" b="1" dirty="0"/>
          </a:p>
          <a:p>
            <a:pPr marL="0" indent="0">
              <a:buNone/>
            </a:pPr>
            <a:endParaRPr lang="en-US" sz="3600" b="1" dirty="0" smtClean="0"/>
          </a:p>
        </p:txBody>
      </p:sp>
      <p:sp>
        <p:nvSpPr>
          <p:cNvPr id="6" name="Down Arrow Callout 5"/>
          <p:cNvSpPr/>
          <p:nvPr/>
        </p:nvSpPr>
        <p:spPr>
          <a:xfrm>
            <a:off x="4800600" y="1219200"/>
            <a:ext cx="2438400" cy="838200"/>
          </a:xfrm>
          <a:prstGeom prst="downArrowCallou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shortcut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3030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Color Property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15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228600" y="1481942"/>
            <a:ext cx="8915400" cy="4876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dirty="0" smtClean="0"/>
              <a:t>p </a:t>
            </a:r>
            <a:r>
              <a:rPr lang="en-US" sz="3600" b="1" dirty="0"/>
              <a:t>{ </a:t>
            </a:r>
            <a:endParaRPr lang="en-US" sz="3600" b="1" dirty="0" smtClean="0"/>
          </a:p>
          <a:p>
            <a:pPr marL="0" indent="0">
              <a:buNone/>
            </a:pPr>
            <a:r>
              <a:rPr lang="en-US" sz="3600" b="1" dirty="0" smtClean="0"/>
              <a:t>      </a:t>
            </a:r>
            <a:r>
              <a:rPr lang="en-US" sz="3600" b="1" dirty="0" smtClean="0">
                <a:solidFill>
                  <a:srgbClr val="0000CC"/>
                </a:solidFill>
              </a:rPr>
              <a:t>background-</a:t>
            </a:r>
            <a:r>
              <a:rPr lang="en-US" sz="3600" b="1" dirty="0" smtClean="0"/>
              <a:t>:  #</a:t>
            </a:r>
            <a:r>
              <a:rPr lang="en-US" sz="3600" b="1" dirty="0" err="1" smtClean="0"/>
              <a:t>ffc</a:t>
            </a:r>
            <a:r>
              <a:rPr lang="en-US" sz="3600" b="1" dirty="0" smtClean="0"/>
              <a:t>;</a:t>
            </a:r>
          </a:p>
          <a:p>
            <a:pPr marL="0" indent="0">
              <a:buNone/>
            </a:pPr>
            <a:endParaRPr lang="en-US" sz="3600" b="1" dirty="0"/>
          </a:p>
          <a:p>
            <a:pPr marL="0" indent="0">
              <a:buNone/>
            </a:pPr>
            <a:r>
              <a:rPr lang="en-US" sz="3600" b="1" dirty="0" smtClean="0"/>
              <a:t> </a:t>
            </a:r>
            <a:r>
              <a:rPr lang="en-US" sz="3600" dirty="0" smtClean="0"/>
              <a:t>   /*  background:  </a:t>
            </a:r>
            <a:r>
              <a:rPr lang="en-US" sz="3600" dirty="0"/>
              <a:t>#</a:t>
            </a:r>
            <a:r>
              <a:rPr lang="en-US" sz="3600" dirty="0" err="1" smtClean="0"/>
              <a:t>ffffcc</a:t>
            </a:r>
            <a:r>
              <a:rPr lang="en-US" sz="3600" dirty="0" smtClean="0"/>
              <a:t>;  */</a:t>
            </a:r>
            <a:endParaRPr lang="en-US" sz="3600" dirty="0"/>
          </a:p>
          <a:p>
            <a:pPr marL="0" indent="0">
              <a:buNone/>
            </a:pPr>
            <a:endParaRPr lang="en-US" sz="3600" b="1" dirty="0" smtClean="0"/>
          </a:p>
          <a:p>
            <a:pPr marL="0" indent="0">
              <a:buNone/>
            </a:pPr>
            <a:r>
              <a:rPr lang="en-US" sz="3600" b="1" dirty="0" smtClean="0"/>
              <a:t>   }</a:t>
            </a:r>
          </a:p>
          <a:p>
            <a:pPr marL="0" indent="0">
              <a:buNone/>
            </a:pPr>
            <a:endParaRPr lang="en-US" sz="3600" b="1" dirty="0"/>
          </a:p>
          <a:p>
            <a:pPr marL="0" indent="0">
              <a:buNone/>
            </a:pPr>
            <a:endParaRPr lang="en-US" sz="3600" b="1" dirty="0"/>
          </a:p>
          <a:p>
            <a:pPr marL="0" indent="0">
              <a:buNone/>
            </a:pPr>
            <a:endParaRPr lang="en-US" sz="3600" b="1" dirty="0"/>
          </a:p>
          <a:p>
            <a:pPr marL="0" indent="0">
              <a:buNone/>
            </a:pPr>
            <a:endParaRPr lang="en-US" sz="3600" b="1" dirty="0" smtClean="0"/>
          </a:p>
        </p:txBody>
      </p:sp>
      <p:sp>
        <p:nvSpPr>
          <p:cNvPr id="6" name="Down Arrow Callout 5"/>
          <p:cNvSpPr/>
          <p:nvPr/>
        </p:nvSpPr>
        <p:spPr>
          <a:xfrm>
            <a:off x="1371600" y="1295400"/>
            <a:ext cx="2478974" cy="838200"/>
          </a:xfrm>
          <a:prstGeom prst="downArrowCallou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shorthand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5590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2514600"/>
            <a:ext cx="6019800" cy="355168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Opacity </a:t>
            </a:r>
            <a:r>
              <a:rPr lang="en-US" dirty="0" smtClean="0"/>
              <a:t>Property – value from 0 to 1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16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228600" y="1143000"/>
            <a:ext cx="8915400" cy="525780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3600" b="1" dirty="0" smtClean="0"/>
              <a:t>h1 </a:t>
            </a:r>
            <a:r>
              <a:rPr lang="en-US" sz="3600" b="1" dirty="0"/>
              <a:t>{ </a:t>
            </a:r>
            <a:r>
              <a:rPr lang="en-US" sz="3600" b="1" dirty="0" smtClean="0">
                <a:solidFill>
                  <a:srgbClr val="0000CC"/>
                </a:solidFill>
              </a:rPr>
              <a:t>opacity</a:t>
            </a:r>
            <a:r>
              <a:rPr lang="en-US" sz="3600" b="1" dirty="0" smtClean="0">
                <a:solidFill>
                  <a:srgbClr val="0000CC"/>
                </a:solidFill>
              </a:rPr>
              <a:t>:  </a:t>
            </a:r>
            <a:r>
              <a:rPr lang="en-US" sz="3600" b="1" dirty="0" smtClean="0"/>
              <a:t>decimal-number;  }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3600" dirty="0" smtClean="0">
                <a:solidFill>
                  <a:srgbClr val="C00000"/>
                </a:solidFill>
              </a:rPr>
              <a:t>Effects the entire selector</a:t>
            </a:r>
            <a:endParaRPr lang="en-US" sz="3600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en-US" sz="3600" b="1" dirty="0"/>
          </a:p>
          <a:p>
            <a:pPr marL="0" indent="0">
              <a:buNone/>
            </a:pPr>
            <a:endParaRPr lang="en-US" sz="3600" b="1" dirty="0"/>
          </a:p>
          <a:p>
            <a:pPr marL="0" indent="0">
              <a:buNone/>
            </a:pPr>
            <a:endParaRPr lang="en-US" sz="3600" b="1" dirty="0"/>
          </a:p>
          <a:p>
            <a:pPr marL="0" indent="0">
              <a:buNone/>
            </a:pPr>
            <a:endParaRPr lang="en-US" sz="3600" b="1" dirty="0" smtClean="0"/>
          </a:p>
          <a:p>
            <a:pPr marL="0" indent="0">
              <a:buNone/>
            </a:pPr>
            <a:endParaRPr lang="en-US" sz="3600" b="1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r>
              <a:rPr lang="en-US" sz="2400" b="1" dirty="0" smtClean="0">
                <a:solidFill>
                  <a:srgbClr val="C00000"/>
                </a:solidFill>
                <a:latin typeface="+mj-lt"/>
              </a:rPr>
              <a:t>Default </a:t>
            </a:r>
            <a:r>
              <a:rPr lang="en-US" sz="2400" b="1" dirty="0" smtClean="0">
                <a:solidFill>
                  <a:srgbClr val="C00000"/>
                </a:solidFill>
                <a:latin typeface="+mj-lt"/>
              </a:rPr>
              <a:t>is </a:t>
            </a:r>
            <a:r>
              <a:rPr lang="en-US" sz="2400" b="1" dirty="0">
                <a:solidFill>
                  <a:srgbClr val="C00000"/>
                </a:solidFill>
                <a:latin typeface="+mj-lt"/>
              </a:rPr>
              <a:t>1</a:t>
            </a:r>
            <a:r>
              <a:rPr lang="en-US" sz="2400" b="1" dirty="0" smtClean="0">
                <a:solidFill>
                  <a:srgbClr val="C00000"/>
                </a:solidFill>
                <a:latin typeface="+mj-lt"/>
              </a:rPr>
              <a:t> (opaque – no level of transparency</a:t>
            </a:r>
            <a:r>
              <a:rPr lang="en-US" sz="2400" b="1" dirty="0" smtClean="0">
                <a:latin typeface="+mj-lt"/>
              </a:rPr>
              <a:t>)</a:t>
            </a:r>
            <a:endParaRPr lang="en-US" sz="2400" b="1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28009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Opacity VS </a:t>
            </a:r>
            <a:r>
              <a:rPr lang="en-US" dirty="0" err="1" smtClean="0"/>
              <a:t>RGBa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17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228600" y="1143000"/>
            <a:ext cx="89154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dirty="0" smtClean="0"/>
              <a:t>h1 </a:t>
            </a:r>
            <a:r>
              <a:rPr lang="en-US" sz="3600" b="1" dirty="0"/>
              <a:t>{ </a:t>
            </a:r>
            <a:r>
              <a:rPr lang="en-US" sz="3600" b="1" dirty="0" smtClean="0">
                <a:solidFill>
                  <a:srgbClr val="0000CC"/>
                </a:solidFill>
              </a:rPr>
              <a:t>opacity:  </a:t>
            </a:r>
            <a:r>
              <a:rPr lang="en-US" sz="3600" b="1" dirty="0" smtClean="0"/>
              <a:t>0.5;  }</a:t>
            </a:r>
          </a:p>
          <a:p>
            <a:pPr lvl="1">
              <a:spcBef>
                <a:spcPts val="1800"/>
              </a:spcBef>
            </a:pPr>
            <a:r>
              <a:rPr lang="en-US" sz="3300" dirty="0" smtClean="0"/>
              <a:t>Effects everything inside the selector</a:t>
            </a:r>
          </a:p>
          <a:p>
            <a:pPr lvl="1">
              <a:spcBef>
                <a:spcPts val="1800"/>
              </a:spcBef>
            </a:pPr>
            <a:endParaRPr lang="en-US" sz="3300" dirty="0"/>
          </a:p>
          <a:p>
            <a:pPr marL="0" indent="0">
              <a:buNone/>
            </a:pPr>
            <a:r>
              <a:rPr lang="en-US" sz="3600" b="1" dirty="0" smtClean="0"/>
              <a:t>h1 </a:t>
            </a:r>
            <a:r>
              <a:rPr lang="en-US" sz="3600" b="1" dirty="0"/>
              <a:t>{ </a:t>
            </a:r>
            <a:r>
              <a:rPr lang="en-US" sz="3600" b="1" dirty="0" smtClean="0">
                <a:solidFill>
                  <a:srgbClr val="0000CC"/>
                </a:solidFill>
              </a:rPr>
              <a:t>color:  </a:t>
            </a:r>
            <a:r>
              <a:rPr lang="en-US" sz="3600" b="1" dirty="0" err="1" smtClean="0"/>
              <a:t>rgba</a:t>
            </a:r>
            <a:r>
              <a:rPr lang="en-US" sz="3600" b="1" dirty="0" smtClean="0"/>
              <a:t>(255, 0, 0,0.5);  </a:t>
            </a:r>
            <a:r>
              <a:rPr lang="en-US" sz="3600" b="1" dirty="0"/>
              <a:t>}</a:t>
            </a:r>
          </a:p>
          <a:p>
            <a:pPr lvl="1">
              <a:spcBef>
                <a:spcPts val="1800"/>
              </a:spcBef>
            </a:pPr>
            <a:r>
              <a:rPr lang="en-US" sz="3300" dirty="0" smtClean="0"/>
              <a:t>Only effects the color</a:t>
            </a:r>
            <a:endParaRPr lang="en-US" sz="3300" dirty="0"/>
          </a:p>
          <a:p>
            <a:pPr marL="274320" lvl="1" indent="0">
              <a:spcBef>
                <a:spcPts val="1800"/>
              </a:spcBef>
              <a:buNone/>
            </a:pPr>
            <a:endParaRPr lang="en-US" sz="3300" dirty="0" smtClean="0"/>
          </a:p>
          <a:p>
            <a:pPr marL="0" indent="0">
              <a:buNone/>
            </a:pPr>
            <a:endParaRPr lang="en-US" sz="3600" b="1" dirty="0"/>
          </a:p>
          <a:p>
            <a:pPr marL="0" indent="0">
              <a:buNone/>
            </a:pPr>
            <a:endParaRPr lang="en-US" sz="3600" b="1" dirty="0"/>
          </a:p>
          <a:p>
            <a:pPr marL="0" indent="0">
              <a:buNone/>
            </a:pPr>
            <a:endParaRPr lang="en-US" sz="3600" b="1" dirty="0"/>
          </a:p>
          <a:p>
            <a:pPr marL="0" indent="0">
              <a:buNone/>
            </a:pPr>
            <a:endParaRPr lang="en-US" sz="3600" b="1" dirty="0" smtClean="0"/>
          </a:p>
          <a:p>
            <a:pPr marL="0" indent="0">
              <a:buNone/>
            </a:pP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1388212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Pseudo-Class Selectors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18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228600" y="1143000"/>
            <a:ext cx="8915400" cy="5257800"/>
          </a:xfrm>
        </p:spPr>
        <p:txBody>
          <a:bodyPr>
            <a:normAutofit/>
          </a:bodyPr>
          <a:lstStyle/>
          <a:p>
            <a:pPr marL="0" indent="0">
              <a:spcBef>
                <a:spcPts val="1800"/>
              </a:spcBef>
              <a:buNone/>
            </a:pPr>
            <a:r>
              <a:rPr lang="en-US" sz="3600" dirty="0" smtClean="0"/>
              <a:t>Pseudo-Class </a:t>
            </a:r>
          </a:p>
          <a:p>
            <a:pPr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en-US" sz="3600" dirty="0" smtClean="0"/>
              <a:t>Selector</a:t>
            </a:r>
          </a:p>
          <a:p>
            <a:pPr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en-US" sz="3600" dirty="0" smtClean="0"/>
              <a:t>Special state of an element</a:t>
            </a:r>
          </a:p>
          <a:p>
            <a:pPr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en-US" sz="3600" dirty="0" smtClean="0"/>
              <a:t>Based on its function, structure, relationship</a:t>
            </a:r>
          </a:p>
          <a:p>
            <a:pPr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en-US" sz="3600" dirty="0" smtClean="0"/>
              <a:t>: (colon)</a:t>
            </a:r>
            <a:endParaRPr lang="en-US" sz="3600" dirty="0" smtClean="0"/>
          </a:p>
          <a:p>
            <a:pPr marL="274320" lvl="1" indent="0">
              <a:spcBef>
                <a:spcPts val="1800"/>
              </a:spcBef>
              <a:buNone/>
            </a:pPr>
            <a:endParaRPr lang="en-US" sz="3600" dirty="0">
              <a:solidFill>
                <a:schemeClr val="tx1"/>
              </a:solidFill>
            </a:endParaRPr>
          </a:p>
          <a:p>
            <a:pPr marL="274320" lvl="1" indent="0">
              <a:spcBef>
                <a:spcPts val="1800"/>
              </a:spcBef>
              <a:buNone/>
            </a:pPr>
            <a:endParaRPr lang="en-US" sz="3600" dirty="0">
              <a:solidFill>
                <a:schemeClr val="tx1"/>
              </a:solidFill>
            </a:endParaRPr>
          </a:p>
          <a:p>
            <a:pPr marL="274320" lvl="1" indent="0">
              <a:spcBef>
                <a:spcPts val="1800"/>
              </a:spcBef>
              <a:buNone/>
            </a:pPr>
            <a:endParaRPr lang="en-US" sz="3300" dirty="0" smtClean="0"/>
          </a:p>
          <a:p>
            <a:pPr marL="0" indent="0">
              <a:buNone/>
            </a:pPr>
            <a:endParaRPr lang="en-US" sz="3600" b="1" dirty="0"/>
          </a:p>
          <a:p>
            <a:pPr marL="0" indent="0">
              <a:buNone/>
            </a:pPr>
            <a:endParaRPr lang="en-US" sz="3600" b="1" dirty="0"/>
          </a:p>
          <a:p>
            <a:pPr marL="0" indent="0">
              <a:buNone/>
            </a:pPr>
            <a:endParaRPr lang="en-US" sz="3600" b="1" dirty="0"/>
          </a:p>
          <a:p>
            <a:pPr marL="0" indent="0">
              <a:buNone/>
            </a:pPr>
            <a:endParaRPr lang="en-US" sz="3600" b="1" dirty="0" smtClean="0"/>
          </a:p>
          <a:p>
            <a:pPr marL="0" indent="0">
              <a:buNone/>
            </a:pP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1525042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86800" cy="63434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Anchor (link) Pseudo-Class Selectors – </a:t>
            </a:r>
            <a:r>
              <a:rPr lang="en-US" dirty="0" err="1" smtClean="0"/>
              <a:t>pg</a:t>
            </a:r>
            <a:r>
              <a:rPr lang="en-US" dirty="0" smtClean="0"/>
              <a:t> 278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19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246413" y="1028699"/>
            <a:ext cx="8915400" cy="5410200"/>
          </a:xfrm>
        </p:spPr>
        <p:txBody>
          <a:bodyPr>
            <a:normAutofit fontScale="47500" lnSpcReduction="20000"/>
          </a:bodyPr>
          <a:lstStyle/>
          <a:p>
            <a:pPr marL="274320" lvl="1" indent="0">
              <a:spcBef>
                <a:spcPts val="2400"/>
              </a:spcBef>
              <a:buNone/>
            </a:pPr>
            <a:r>
              <a:rPr lang="en-US" sz="3600" b="1" dirty="0">
                <a:solidFill>
                  <a:schemeClr val="tx1"/>
                </a:solidFill>
              </a:rPr>
              <a:t>a { color:  navy; }</a:t>
            </a:r>
          </a:p>
          <a:p>
            <a:pPr marL="274320" lvl="1" indent="0">
              <a:spcBef>
                <a:spcPts val="1800"/>
              </a:spcBef>
              <a:buNone/>
            </a:pPr>
            <a:r>
              <a:rPr lang="en-US" sz="3600" dirty="0"/>
              <a:t>/* unvisited link */</a:t>
            </a:r>
            <a:br>
              <a:rPr lang="en-US" sz="3600" dirty="0"/>
            </a:br>
            <a:r>
              <a:rPr lang="en-US" sz="3600" b="1" dirty="0">
                <a:solidFill>
                  <a:schemeClr val="tx1"/>
                </a:solidFill>
              </a:rPr>
              <a:t>a:link {</a:t>
            </a:r>
            <a:br>
              <a:rPr lang="en-US" sz="3600" b="1" dirty="0">
                <a:solidFill>
                  <a:schemeClr val="tx1"/>
                </a:solidFill>
              </a:rPr>
            </a:br>
            <a:r>
              <a:rPr lang="en-US" sz="3600" b="1" dirty="0">
                <a:solidFill>
                  <a:schemeClr val="tx1"/>
                </a:solidFill>
              </a:rPr>
              <a:t>    color: #FF0000;</a:t>
            </a:r>
            <a:br>
              <a:rPr lang="en-US" sz="3600" b="1" dirty="0">
                <a:solidFill>
                  <a:schemeClr val="tx1"/>
                </a:solidFill>
              </a:rPr>
            </a:br>
            <a:r>
              <a:rPr lang="en-US" sz="3600" b="1" dirty="0">
                <a:solidFill>
                  <a:schemeClr val="tx1"/>
                </a:solidFill>
              </a:rPr>
              <a:t>}</a:t>
            </a:r>
            <a:br>
              <a:rPr lang="en-US" sz="3600" b="1" dirty="0">
                <a:solidFill>
                  <a:schemeClr val="tx1"/>
                </a:solidFill>
              </a:rPr>
            </a:br>
            <a:r>
              <a:rPr lang="en-US" sz="3600" dirty="0"/>
              <a:t/>
            </a:r>
            <a:br>
              <a:rPr lang="en-US" sz="3600" dirty="0"/>
            </a:br>
            <a:r>
              <a:rPr lang="en-US" sz="3600" dirty="0"/>
              <a:t>/* visited link */</a:t>
            </a:r>
            <a:br>
              <a:rPr lang="en-US" sz="3600" dirty="0"/>
            </a:br>
            <a:r>
              <a:rPr lang="en-US" sz="3600" b="1" dirty="0">
                <a:solidFill>
                  <a:schemeClr val="tx1"/>
                </a:solidFill>
              </a:rPr>
              <a:t>a:visited {</a:t>
            </a:r>
            <a:br>
              <a:rPr lang="en-US" sz="3600" b="1" dirty="0">
                <a:solidFill>
                  <a:schemeClr val="tx1"/>
                </a:solidFill>
              </a:rPr>
            </a:br>
            <a:r>
              <a:rPr lang="en-US" sz="3600" b="1" dirty="0">
                <a:solidFill>
                  <a:schemeClr val="tx1"/>
                </a:solidFill>
              </a:rPr>
              <a:t>    color: #00FF00;</a:t>
            </a:r>
            <a:br>
              <a:rPr lang="en-US" sz="3600" b="1" dirty="0">
                <a:solidFill>
                  <a:schemeClr val="tx1"/>
                </a:solidFill>
              </a:rPr>
            </a:br>
            <a:r>
              <a:rPr lang="en-US" sz="3600" b="1" dirty="0">
                <a:solidFill>
                  <a:schemeClr val="tx1"/>
                </a:solidFill>
              </a:rPr>
              <a:t>}</a:t>
            </a:r>
            <a:br>
              <a:rPr lang="en-US" sz="3600" b="1" dirty="0">
                <a:solidFill>
                  <a:schemeClr val="tx1"/>
                </a:solidFill>
              </a:rPr>
            </a:br>
            <a:r>
              <a:rPr lang="en-US" sz="3600" b="1" dirty="0">
                <a:solidFill>
                  <a:schemeClr val="tx1"/>
                </a:solidFill>
              </a:rPr>
              <a:t/>
            </a:r>
            <a:br>
              <a:rPr lang="en-US" sz="3600" b="1" dirty="0">
                <a:solidFill>
                  <a:schemeClr val="tx1"/>
                </a:solidFill>
              </a:rPr>
            </a:br>
            <a:r>
              <a:rPr lang="en-US" sz="3600" dirty="0"/>
              <a:t>/* mouse over link */</a:t>
            </a:r>
            <a:br>
              <a:rPr lang="en-US" sz="3600" dirty="0"/>
            </a:br>
            <a:r>
              <a:rPr lang="en-US" sz="4400" b="1" dirty="0">
                <a:solidFill>
                  <a:srgbClr val="FF0000"/>
                </a:solidFill>
              </a:rPr>
              <a:t>a:hover {</a:t>
            </a:r>
            <a:br>
              <a:rPr lang="en-US" sz="4400" b="1" dirty="0">
                <a:solidFill>
                  <a:srgbClr val="FF0000"/>
                </a:solidFill>
              </a:rPr>
            </a:br>
            <a:r>
              <a:rPr lang="en-US" sz="4400" b="1" dirty="0">
                <a:solidFill>
                  <a:srgbClr val="FF0000"/>
                </a:solidFill>
              </a:rPr>
              <a:t>    color: #</a:t>
            </a:r>
            <a:r>
              <a:rPr lang="en-US" sz="4400" b="1" dirty="0" smtClean="0">
                <a:solidFill>
                  <a:srgbClr val="FF0000"/>
                </a:solidFill>
              </a:rPr>
              <a:t>FFF;</a:t>
            </a:r>
            <a:br>
              <a:rPr lang="en-US" sz="4400" b="1" dirty="0" smtClean="0">
                <a:solidFill>
                  <a:srgbClr val="FF0000"/>
                </a:solidFill>
              </a:rPr>
            </a:br>
            <a:r>
              <a:rPr lang="en-US" sz="4400" b="1" dirty="0" smtClean="0">
                <a:solidFill>
                  <a:srgbClr val="FF0000"/>
                </a:solidFill>
              </a:rPr>
              <a:t>   background: #CCC;</a:t>
            </a:r>
            <a:r>
              <a:rPr lang="en-US" sz="4400" b="1" dirty="0">
                <a:solidFill>
                  <a:srgbClr val="FF0000"/>
                </a:solidFill>
              </a:rPr>
              <a:t/>
            </a:r>
            <a:br>
              <a:rPr lang="en-US" sz="4400" b="1" dirty="0">
                <a:solidFill>
                  <a:srgbClr val="FF0000"/>
                </a:solidFill>
              </a:rPr>
            </a:br>
            <a:r>
              <a:rPr lang="en-US" sz="4400" b="1" dirty="0">
                <a:solidFill>
                  <a:srgbClr val="FF0000"/>
                </a:solidFill>
              </a:rPr>
              <a:t>}</a:t>
            </a:r>
            <a:br>
              <a:rPr lang="en-US" sz="4400" b="1" dirty="0">
                <a:solidFill>
                  <a:srgbClr val="FF0000"/>
                </a:solidFill>
              </a:rPr>
            </a:br>
            <a:r>
              <a:rPr lang="en-US" sz="3600" dirty="0"/>
              <a:t/>
            </a:r>
            <a:br>
              <a:rPr lang="en-US" sz="3600" dirty="0"/>
            </a:br>
            <a:r>
              <a:rPr lang="en-US" sz="3600" dirty="0"/>
              <a:t>/* selected link */</a:t>
            </a:r>
            <a:br>
              <a:rPr lang="en-US" sz="3600" dirty="0"/>
            </a:br>
            <a:r>
              <a:rPr lang="en-US" sz="3600" b="1" dirty="0">
                <a:solidFill>
                  <a:schemeClr val="tx1"/>
                </a:solidFill>
              </a:rPr>
              <a:t>a:active {</a:t>
            </a:r>
            <a:br>
              <a:rPr lang="en-US" sz="3600" b="1" dirty="0">
                <a:solidFill>
                  <a:schemeClr val="tx1"/>
                </a:solidFill>
              </a:rPr>
            </a:br>
            <a:r>
              <a:rPr lang="en-US" sz="3600" b="1" dirty="0">
                <a:solidFill>
                  <a:schemeClr val="tx1"/>
                </a:solidFill>
              </a:rPr>
              <a:t>    color: #0000FF;</a:t>
            </a:r>
            <a:br>
              <a:rPr lang="en-US" sz="3600" b="1" dirty="0">
                <a:solidFill>
                  <a:schemeClr val="tx1"/>
                </a:solidFill>
              </a:rPr>
            </a:br>
            <a:r>
              <a:rPr lang="en-US" sz="3600" b="1" dirty="0">
                <a:solidFill>
                  <a:schemeClr val="tx1"/>
                </a:solidFill>
              </a:rPr>
              <a:t>}</a:t>
            </a:r>
          </a:p>
          <a:p>
            <a:pPr marL="274320" lvl="1" indent="0">
              <a:spcBef>
                <a:spcPts val="1800"/>
              </a:spcBef>
              <a:buNone/>
            </a:pPr>
            <a:endParaRPr lang="en-US" sz="3300" dirty="0" smtClean="0"/>
          </a:p>
          <a:p>
            <a:pPr marL="0" indent="0">
              <a:buNone/>
            </a:pPr>
            <a:endParaRPr lang="en-US" sz="3600" b="1" dirty="0"/>
          </a:p>
          <a:p>
            <a:pPr marL="0" indent="0">
              <a:buNone/>
            </a:pPr>
            <a:endParaRPr lang="en-US" sz="3600" b="1" dirty="0"/>
          </a:p>
          <a:p>
            <a:pPr marL="0" indent="0">
              <a:buNone/>
            </a:pPr>
            <a:endParaRPr lang="en-US" sz="3600" b="1" dirty="0"/>
          </a:p>
          <a:p>
            <a:pPr marL="0" indent="0">
              <a:buNone/>
            </a:pPr>
            <a:endParaRPr lang="en-US" sz="3600" b="1" dirty="0" smtClean="0"/>
          </a:p>
          <a:p>
            <a:pPr marL="0" indent="0">
              <a:buNone/>
            </a:pPr>
            <a:endParaRPr lang="en-US" sz="3600" b="1" dirty="0"/>
          </a:p>
        </p:txBody>
      </p:sp>
      <p:sp>
        <p:nvSpPr>
          <p:cNvPr id="5" name="Left Arrow Callout 4"/>
          <p:cNvSpPr/>
          <p:nvPr/>
        </p:nvSpPr>
        <p:spPr>
          <a:xfrm>
            <a:off x="2667000" y="838200"/>
            <a:ext cx="4114800" cy="762000"/>
          </a:xfrm>
          <a:prstGeom prst="leftArrowCallout">
            <a:avLst>
              <a:gd name="adj1" fmla="val 25000"/>
              <a:gd name="adj2" fmla="val 25000"/>
              <a:gd name="adj3" fmla="val 25000"/>
              <a:gd name="adj4" fmla="val 90759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Applies to all instances of &lt;a&gt; 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(except hover)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562600" y="3733799"/>
            <a:ext cx="1949532" cy="134030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400" y="3537176"/>
            <a:ext cx="1665120" cy="173355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39343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CSS Example Using Element Selector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2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4800" y="1219200"/>
            <a:ext cx="8610600" cy="50292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800" b="1" dirty="0" smtClean="0"/>
              <a:t>&lt;head&gt;</a:t>
            </a:r>
          </a:p>
          <a:p>
            <a:pPr marL="0" indent="0">
              <a:buNone/>
            </a:pPr>
            <a:r>
              <a:rPr lang="en-US" sz="3200" b="1" dirty="0" smtClean="0">
                <a:solidFill>
                  <a:srgbClr val="002060"/>
                </a:solidFill>
              </a:rPr>
              <a:t>&lt;style&gt;</a:t>
            </a:r>
          </a:p>
          <a:p>
            <a:pPr marL="0" indent="0">
              <a:buNone/>
            </a:pPr>
            <a:endParaRPr lang="en-US" sz="3200" b="1" dirty="0" smtClean="0"/>
          </a:p>
          <a:p>
            <a:pPr marL="0" indent="0">
              <a:buNone/>
            </a:pPr>
            <a:r>
              <a:rPr lang="en-US" sz="3200" b="1" dirty="0" smtClean="0">
                <a:solidFill>
                  <a:srgbClr val="FF0000"/>
                </a:solidFill>
              </a:rPr>
              <a:t>   h1</a:t>
            </a:r>
            <a:r>
              <a:rPr lang="en-US" sz="3200" b="1" dirty="0" smtClean="0"/>
              <a:t>    {  </a:t>
            </a:r>
            <a:r>
              <a:rPr lang="en-US" sz="3200" b="1" dirty="0" smtClean="0">
                <a:solidFill>
                  <a:srgbClr val="0000CC"/>
                </a:solidFill>
              </a:rPr>
              <a:t>color</a:t>
            </a:r>
            <a:r>
              <a:rPr lang="en-US" sz="3200" b="1" dirty="0" smtClean="0"/>
              <a:t>:  </a:t>
            </a:r>
            <a:r>
              <a:rPr lang="en-US" sz="3200" b="1" dirty="0" smtClean="0">
                <a:solidFill>
                  <a:srgbClr val="00B050"/>
                </a:solidFill>
              </a:rPr>
              <a:t>green</a:t>
            </a:r>
            <a:r>
              <a:rPr lang="en-US" sz="3200" b="1" dirty="0" smtClean="0"/>
              <a:t>;  }</a:t>
            </a:r>
            <a:br>
              <a:rPr lang="en-US" sz="3200" b="1" dirty="0" smtClean="0"/>
            </a:br>
            <a:endParaRPr lang="en-US" sz="3200" b="1" dirty="0" smtClean="0"/>
          </a:p>
          <a:p>
            <a:pPr marL="0" indent="0">
              <a:buNone/>
            </a:pPr>
            <a:r>
              <a:rPr lang="en-US" sz="3200" b="1" dirty="0" smtClean="0">
                <a:solidFill>
                  <a:srgbClr val="FF0000"/>
                </a:solidFill>
              </a:rPr>
              <a:t>    p</a:t>
            </a:r>
            <a:r>
              <a:rPr lang="en-US" sz="3200" b="1" dirty="0" smtClean="0"/>
              <a:t> </a:t>
            </a:r>
            <a:r>
              <a:rPr lang="en-US" sz="3200" b="1" dirty="0"/>
              <a:t>{  </a:t>
            </a:r>
            <a:r>
              <a:rPr lang="en-US" sz="3200" b="1" dirty="0" smtClean="0">
                <a:solidFill>
                  <a:srgbClr val="0000CC"/>
                </a:solidFill>
              </a:rPr>
              <a:t> font-size</a:t>
            </a:r>
            <a:r>
              <a:rPr lang="en-US" sz="3200" b="1" dirty="0" smtClean="0"/>
              <a:t>:   </a:t>
            </a:r>
            <a:r>
              <a:rPr lang="en-US" sz="3200" b="1" dirty="0" smtClean="0">
                <a:solidFill>
                  <a:srgbClr val="00B050"/>
                </a:solidFill>
              </a:rPr>
              <a:t>small</a:t>
            </a:r>
            <a:r>
              <a:rPr lang="en-US" sz="3200" b="1" dirty="0" smtClean="0"/>
              <a:t>; </a:t>
            </a:r>
          </a:p>
          <a:p>
            <a:pPr marL="0" indent="0">
              <a:buNone/>
            </a:pPr>
            <a:r>
              <a:rPr lang="en-US" sz="3200" b="1" dirty="0"/>
              <a:t> </a:t>
            </a:r>
            <a:r>
              <a:rPr lang="en-US" sz="3200" b="1" dirty="0" smtClean="0"/>
              <a:t>           </a:t>
            </a:r>
            <a:r>
              <a:rPr lang="en-US" sz="3200" b="1" dirty="0" smtClean="0">
                <a:solidFill>
                  <a:srgbClr val="0000CC"/>
                </a:solidFill>
              </a:rPr>
              <a:t>font-family</a:t>
            </a:r>
            <a:r>
              <a:rPr lang="en-US" sz="3200" b="1" dirty="0" smtClean="0"/>
              <a:t>:  </a:t>
            </a:r>
            <a:r>
              <a:rPr lang="en-US" sz="3200" b="1" dirty="0" smtClean="0">
                <a:solidFill>
                  <a:srgbClr val="00B050"/>
                </a:solidFill>
              </a:rPr>
              <a:t>sans-serif</a:t>
            </a:r>
            <a:r>
              <a:rPr lang="en-US" sz="3200" b="1" dirty="0" smtClean="0"/>
              <a:t>;   </a:t>
            </a:r>
          </a:p>
          <a:p>
            <a:pPr marL="0" indent="0">
              <a:buNone/>
            </a:pPr>
            <a:r>
              <a:rPr lang="en-US" sz="3200" b="1" dirty="0"/>
              <a:t> </a:t>
            </a:r>
            <a:r>
              <a:rPr lang="en-US" sz="3200" b="1" dirty="0" smtClean="0"/>
              <a:t>       }</a:t>
            </a:r>
          </a:p>
          <a:p>
            <a:pPr marL="0" indent="0">
              <a:buNone/>
            </a:pPr>
            <a:r>
              <a:rPr lang="en-US" sz="3200" b="1" dirty="0">
                <a:solidFill>
                  <a:srgbClr val="002060"/>
                </a:solidFill>
              </a:rPr>
              <a:t>&lt;/style&gt;</a:t>
            </a:r>
          </a:p>
          <a:p>
            <a:pPr marL="0" indent="0">
              <a:buNone/>
            </a:pPr>
            <a:r>
              <a:rPr lang="en-US" sz="2800" b="1" dirty="0" smtClean="0"/>
              <a:t>&lt;/head&gt;</a:t>
            </a:r>
          </a:p>
        </p:txBody>
      </p:sp>
      <p:sp>
        <p:nvSpPr>
          <p:cNvPr id="6" name="Down Arrow Callout 5"/>
          <p:cNvSpPr/>
          <p:nvPr/>
        </p:nvSpPr>
        <p:spPr>
          <a:xfrm>
            <a:off x="228600" y="2138053"/>
            <a:ext cx="2286000" cy="605146"/>
          </a:xfrm>
          <a:prstGeom prst="downArrowCallou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Element selector</a:t>
            </a:r>
            <a:endParaRPr 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2459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686800" cy="9144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Structural Pseudo Classes – not in book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20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246413" y="1028699"/>
            <a:ext cx="8915400" cy="5410200"/>
          </a:xfrm>
        </p:spPr>
        <p:txBody>
          <a:bodyPr>
            <a:normAutofit/>
          </a:bodyPr>
          <a:lstStyle/>
          <a:p>
            <a:pPr marL="274320" lvl="1" indent="0">
              <a:spcBef>
                <a:spcPts val="1800"/>
              </a:spcBef>
              <a:buNone/>
            </a:pPr>
            <a:endParaRPr lang="en-US" sz="3300" dirty="0" smtClean="0"/>
          </a:p>
          <a:p>
            <a:pPr marL="0" indent="0">
              <a:buNone/>
            </a:pPr>
            <a:endParaRPr lang="en-US" sz="3600" b="1" dirty="0"/>
          </a:p>
          <a:p>
            <a:pPr marL="0" indent="0">
              <a:buNone/>
            </a:pPr>
            <a:endParaRPr lang="en-US" sz="3600" b="1" dirty="0"/>
          </a:p>
          <a:p>
            <a:pPr marL="0" indent="0">
              <a:buNone/>
            </a:pPr>
            <a:endParaRPr lang="en-US" sz="3600" b="1" dirty="0"/>
          </a:p>
          <a:p>
            <a:pPr marL="0" indent="0">
              <a:buNone/>
            </a:pPr>
            <a:endParaRPr lang="en-US" sz="3600" b="1" dirty="0" smtClean="0"/>
          </a:p>
          <a:p>
            <a:pPr marL="0" indent="0">
              <a:buNone/>
            </a:pPr>
            <a:endParaRPr lang="en-US" sz="36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484910" y="838200"/>
            <a:ext cx="4191000" cy="55238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4000" dirty="0" smtClean="0">
                <a:solidFill>
                  <a:srgbClr val="0000CC"/>
                </a:solidFill>
              </a:rPr>
              <a:t>:first-child</a:t>
            </a:r>
          </a:p>
          <a:p>
            <a:pPr>
              <a:lnSpc>
                <a:spcPct val="150000"/>
              </a:lnSpc>
            </a:pPr>
            <a:r>
              <a:rPr lang="en-US" sz="4000" dirty="0" smtClean="0">
                <a:solidFill>
                  <a:srgbClr val="0000CC"/>
                </a:solidFill>
              </a:rPr>
              <a:t>:last-child</a:t>
            </a:r>
          </a:p>
          <a:p>
            <a:pPr>
              <a:lnSpc>
                <a:spcPct val="150000"/>
              </a:lnSpc>
            </a:pPr>
            <a:r>
              <a:rPr lang="en-US" sz="4000" dirty="0" smtClean="0">
                <a:solidFill>
                  <a:srgbClr val="0000CC"/>
                </a:solidFill>
              </a:rPr>
              <a:t>:nth-child</a:t>
            </a:r>
          </a:p>
          <a:p>
            <a:pPr>
              <a:lnSpc>
                <a:spcPct val="150000"/>
              </a:lnSpc>
            </a:pPr>
            <a:r>
              <a:rPr lang="en-US" sz="4000" dirty="0" smtClean="0">
                <a:solidFill>
                  <a:srgbClr val="0000CC"/>
                </a:solidFill>
              </a:rPr>
              <a:t>:first-of-type</a:t>
            </a:r>
          </a:p>
          <a:p>
            <a:pPr>
              <a:lnSpc>
                <a:spcPct val="150000"/>
              </a:lnSpc>
            </a:pPr>
            <a:r>
              <a:rPr lang="en-US" sz="4000" dirty="0" smtClean="0">
                <a:solidFill>
                  <a:srgbClr val="0000CC"/>
                </a:solidFill>
              </a:rPr>
              <a:t>:last-of-type</a:t>
            </a:r>
          </a:p>
          <a:p>
            <a:pPr>
              <a:lnSpc>
                <a:spcPct val="150000"/>
              </a:lnSpc>
            </a:pPr>
            <a:r>
              <a:rPr lang="en-US" sz="4000" dirty="0" smtClean="0">
                <a:solidFill>
                  <a:srgbClr val="0000CC"/>
                </a:solidFill>
              </a:rPr>
              <a:t>:nth-of-type</a:t>
            </a:r>
            <a:endParaRPr lang="en-US" sz="4000" dirty="0">
              <a:solidFill>
                <a:srgbClr val="0000CC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484910" y="3733800"/>
            <a:ext cx="4191000" cy="0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200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686800" cy="9144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00CC"/>
                </a:solidFill>
              </a:rPr>
              <a:t>:</a:t>
            </a:r>
            <a:r>
              <a:rPr lang="en-US" dirty="0" smtClean="0">
                <a:solidFill>
                  <a:srgbClr val="0000CC"/>
                </a:solidFill>
              </a:rPr>
              <a:t>first-child (:last-child) </a:t>
            </a:r>
            <a:r>
              <a:rPr lang="en-US" dirty="0"/>
              <a:t>– of a selector type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21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246413" y="1028699"/>
            <a:ext cx="8915400" cy="5410200"/>
          </a:xfrm>
        </p:spPr>
        <p:txBody>
          <a:bodyPr>
            <a:normAutofit/>
          </a:bodyPr>
          <a:lstStyle/>
          <a:p>
            <a:pPr marL="274320" lvl="1" indent="0">
              <a:spcBef>
                <a:spcPts val="1800"/>
              </a:spcBef>
              <a:buNone/>
            </a:pPr>
            <a:endParaRPr lang="en-US" sz="3300" dirty="0" smtClean="0"/>
          </a:p>
          <a:p>
            <a:pPr marL="0" indent="0">
              <a:buNone/>
            </a:pPr>
            <a:endParaRPr lang="en-US" sz="3600" b="1" dirty="0"/>
          </a:p>
          <a:p>
            <a:pPr marL="0" indent="0">
              <a:buNone/>
            </a:pPr>
            <a:endParaRPr lang="en-US" sz="3600" b="1" dirty="0"/>
          </a:p>
          <a:p>
            <a:pPr marL="0" indent="0">
              <a:buNone/>
            </a:pPr>
            <a:endParaRPr lang="en-US" sz="3600" b="1" dirty="0"/>
          </a:p>
          <a:p>
            <a:pPr marL="0" indent="0">
              <a:buNone/>
            </a:pPr>
            <a:endParaRPr lang="en-US" sz="3600" b="1" dirty="0" smtClean="0"/>
          </a:p>
          <a:p>
            <a:pPr marL="0" indent="0">
              <a:buNone/>
            </a:pPr>
            <a:endParaRPr lang="en-US" sz="3600" b="1" dirty="0"/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2667000" y="3676471"/>
            <a:ext cx="838200" cy="0"/>
          </a:xfrm>
          <a:prstGeom prst="straightConnector1">
            <a:avLst/>
          </a:prstGeom>
          <a:ln w="1111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72094" y="1239544"/>
            <a:ext cx="4199906" cy="489364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/>
              <a:t> &lt;p&gt;first paragraph&lt;/p&gt;</a:t>
            </a:r>
          </a:p>
          <a:p>
            <a:r>
              <a:rPr lang="en-US" sz="2400" dirty="0"/>
              <a:t>    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&lt;</a:t>
            </a:r>
            <a:r>
              <a:rPr lang="en-US" sz="2400" dirty="0"/>
              <a:t>section id="about"&gt;</a:t>
            </a:r>
          </a:p>
          <a:p>
            <a:r>
              <a:rPr lang="en-US" sz="2400" dirty="0"/>
              <a:t>     &lt;h2&gt;Heading 2&lt;/h2&gt;</a:t>
            </a:r>
          </a:p>
          <a:p>
            <a:r>
              <a:rPr lang="en-US" sz="2400" dirty="0"/>
              <a:t>     &lt;p&gt;second paragraph&lt;/p&gt;</a:t>
            </a:r>
          </a:p>
          <a:p>
            <a:r>
              <a:rPr lang="en-US" sz="2400" dirty="0"/>
              <a:t>     &lt;</a:t>
            </a:r>
            <a:r>
              <a:rPr lang="en-US" sz="2400" dirty="0" err="1"/>
              <a:t>ul</a:t>
            </a:r>
            <a:r>
              <a:rPr lang="en-US" sz="2400" dirty="0"/>
              <a:t>&gt;</a:t>
            </a:r>
          </a:p>
          <a:p>
            <a:r>
              <a:rPr lang="en-US" sz="2400" dirty="0"/>
              <a:t>      &lt;li&gt;one&lt;/li&gt;  </a:t>
            </a:r>
          </a:p>
          <a:p>
            <a:r>
              <a:rPr lang="en-US" sz="2400" dirty="0"/>
              <a:t>      &lt;li&gt;two&lt;/li&gt;</a:t>
            </a:r>
          </a:p>
          <a:p>
            <a:r>
              <a:rPr lang="en-US" sz="2400" dirty="0"/>
              <a:t>      &lt;li&gt;three&lt;/li&gt;</a:t>
            </a:r>
          </a:p>
          <a:p>
            <a:r>
              <a:rPr lang="en-US" sz="2400" dirty="0"/>
              <a:t>      &lt;li&gt;four&lt;/li&gt;      </a:t>
            </a:r>
          </a:p>
          <a:p>
            <a:r>
              <a:rPr lang="en-US" sz="2400" dirty="0"/>
              <a:t>     &lt;/</a:t>
            </a:r>
            <a:r>
              <a:rPr lang="en-US" sz="2400" dirty="0" err="1"/>
              <a:t>ul</a:t>
            </a:r>
            <a:r>
              <a:rPr lang="en-US" sz="2400" dirty="0"/>
              <a:t>&gt;</a:t>
            </a:r>
          </a:p>
          <a:p>
            <a:r>
              <a:rPr lang="en-US" sz="2400" dirty="0"/>
              <a:t>     &lt;p&gt;third paragraph&lt;/p&gt;    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&lt;/</a:t>
            </a:r>
            <a:r>
              <a:rPr lang="en-US" sz="2400" dirty="0"/>
              <a:t>section&gt;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724400" y="1371600"/>
            <a:ext cx="4191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p:first-child</a:t>
            </a:r>
            <a:r>
              <a:rPr lang="en-US" sz="2800" dirty="0" smtClean="0"/>
              <a:t> { color: red; }</a:t>
            </a:r>
            <a:endParaRPr lang="en-US" sz="2800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4012" y="2086188"/>
            <a:ext cx="2224088" cy="3996911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cxnSp>
        <p:nvCxnSpPr>
          <p:cNvPr id="13" name="Straight Arrow Connector 12"/>
          <p:cNvCxnSpPr/>
          <p:nvPr/>
        </p:nvCxnSpPr>
        <p:spPr>
          <a:xfrm flipH="1">
            <a:off x="7010400" y="2362200"/>
            <a:ext cx="838200" cy="0"/>
          </a:xfrm>
          <a:prstGeom prst="straightConnector1">
            <a:avLst/>
          </a:prstGeom>
          <a:ln w="1111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3429000" y="1524000"/>
            <a:ext cx="838200" cy="0"/>
          </a:xfrm>
          <a:prstGeom prst="straightConnector1">
            <a:avLst/>
          </a:prstGeom>
          <a:ln w="1111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9106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86800" cy="9906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00CC"/>
                </a:solidFill>
              </a:rPr>
              <a:t>:</a:t>
            </a:r>
            <a:r>
              <a:rPr lang="en-US" dirty="0" smtClean="0">
                <a:solidFill>
                  <a:srgbClr val="0000CC"/>
                </a:solidFill>
              </a:rPr>
              <a:t>first-child </a:t>
            </a:r>
            <a:r>
              <a:rPr lang="en-US" dirty="0" smtClean="0"/>
              <a:t>– of a selector type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22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246413" y="1028699"/>
            <a:ext cx="8915400" cy="5410200"/>
          </a:xfrm>
        </p:spPr>
        <p:txBody>
          <a:bodyPr>
            <a:normAutofit/>
          </a:bodyPr>
          <a:lstStyle/>
          <a:p>
            <a:pPr marL="274320" lvl="1" indent="0">
              <a:spcBef>
                <a:spcPts val="1800"/>
              </a:spcBef>
              <a:buNone/>
            </a:pPr>
            <a:endParaRPr lang="en-US" sz="3300" dirty="0" smtClean="0"/>
          </a:p>
          <a:p>
            <a:pPr marL="0" indent="0">
              <a:buNone/>
            </a:pPr>
            <a:endParaRPr lang="en-US" sz="3600" b="1" dirty="0"/>
          </a:p>
          <a:p>
            <a:pPr marL="0" indent="0">
              <a:buNone/>
            </a:pPr>
            <a:endParaRPr lang="en-US" sz="3600" b="1" dirty="0"/>
          </a:p>
          <a:p>
            <a:pPr marL="0" indent="0">
              <a:buNone/>
            </a:pPr>
            <a:endParaRPr lang="en-US" sz="3600" b="1" dirty="0"/>
          </a:p>
          <a:p>
            <a:pPr marL="0" indent="0">
              <a:buNone/>
            </a:pPr>
            <a:endParaRPr lang="en-US" sz="3600" b="1" dirty="0" smtClean="0"/>
          </a:p>
          <a:p>
            <a:pPr marL="0" indent="0">
              <a:buNone/>
            </a:pPr>
            <a:endParaRPr lang="en-US" sz="3600" b="1" dirty="0"/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2667000" y="3676471"/>
            <a:ext cx="838200" cy="0"/>
          </a:xfrm>
          <a:prstGeom prst="straightConnector1">
            <a:avLst/>
          </a:prstGeom>
          <a:ln w="1111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72094" y="1239544"/>
            <a:ext cx="4199906" cy="489364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/>
              <a:t> &lt;p&gt;first paragraph&lt;/p&gt;</a:t>
            </a:r>
          </a:p>
          <a:p>
            <a:r>
              <a:rPr lang="en-US" sz="2400" dirty="0"/>
              <a:t>    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&lt;</a:t>
            </a:r>
            <a:r>
              <a:rPr lang="en-US" sz="2400" dirty="0"/>
              <a:t>section id="about"&gt;</a:t>
            </a:r>
          </a:p>
          <a:p>
            <a:r>
              <a:rPr lang="en-US" sz="2400" dirty="0"/>
              <a:t>     &lt;h2&gt;Heading 2&lt;/h2&gt;</a:t>
            </a:r>
          </a:p>
          <a:p>
            <a:r>
              <a:rPr lang="en-US" sz="2400" dirty="0"/>
              <a:t>     &lt;p&gt;second paragraph&lt;/p&gt;</a:t>
            </a:r>
          </a:p>
          <a:p>
            <a:r>
              <a:rPr lang="en-US" sz="2400" dirty="0"/>
              <a:t>     &lt;</a:t>
            </a:r>
            <a:r>
              <a:rPr lang="en-US" sz="2400" dirty="0" err="1"/>
              <a:t>ul</a:t>
            </a:r>
            <a:r>
              <a:rPr lang="en-US" sz="2400" dirty="0"/>
              <a:t>&gt;</a:t>
            </a:r>
          </a:p>
          <a:p>
            <a:r>
              <a:rPr lang="en-US" sz="2400" dirty="0"/>
              <a:t>      &lt;li&gt;one&lt;/li&gt;  </a:t>
            </a:r>
          </a:p>
          <a:p>
            <a:r>
              <a:rPr lang="en-US" sz="2400" dirty="0"/>
              <a:t>      &lt;li&gt;two&lt;/li&gt;</a:t>
            </a:r>
          </a:p>
          <a:p>
            <a:r>
              <a:rPr lang="en-US" sz="2400" dirty="0"/>
              <a:t>      &lt;li&gt;three&lt;/li&gt;</a:t>
            </a:r>
          </a:p>
          <a:p>
            <a:r>
              <a:rPr lang="en-US" sz="2400" dirty="0"/>
              <a:t>      &lt;li&gt;four&lt;/li&gt;      </a:t>
            </a:r>
          </a:p>
          <a:p>
            <a:r>
              <a:rPr lang="en-US" sz="2400" dirty="0"/>
              <a:t>     &lt;/</a:t>
            </a:r>
            <a:r>
              <a:rPr lang="en-US" sz="2400" dirty="0" err="1"/>
              <a:t>ul</a:t>
            </a:r>
            <a:r>
              <a:rPr lang="en-US" sz="2400" dirty="0"/>
              <a:t>&gt;</a:t>
            </a:r>
          </a:p>
          <a:p>
            <a:r>
              <a:rPr lang="en-US" sz="2400" dirty="0"/>
              <a:t>     &lt;p&gt;third paragraph&lt;/p&gt;    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&lt;/</a:t>
            </a:r>
            <a:r>
              <a:rPr lang="en-US" sz="2400" dirty="0"/>
              <a:t>section&gt;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724400" y="1371600"/>
            <a:ext cx="4191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rgbClr val="FF0000"/>
                </a:solidFill>
              </a:rPr>
              <a:t>li:first-child</a:t>
            </a:r>
            <a:r>
              <a:rPr lang="en-US" sz="2800" dirty="0" smtClean="0"/>
              <a:t> { color: red; }</a:t>
            </a:r>
            <a:endParaRPr lang="en-US" sz="2800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4012" y="1928467"/>
            <a:ext cx="2224088" cy="4312354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cxnSp>
        <p:nvCxnSpPr>
          <p:cNvPr id="13" name="Straight Arrow Connector 12"/>
          <p:cNvCxnSpPr/>
          <p:nvPr/>
        </p:nvCxnSpPr>
        <p:spPr>
          <a:xfrm flipH="1">
            <a:off x="6705600" y="4267200"/>
            <a:ext cx="838200" cy="0"/>
          </a:xfrm>
          <a:prstGeom prst="straightConnector1">
            <a:avLst/>
          </a:prstGeom>
          <a:ln w="1111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2667000" y="3686367"/>
            <a:ext cx="838200" cy="0"/>
          </a:xfrm>
          <a:prstGeom prst="straightConnector1">
            <a:avLst/>
          </a:prstGeom>
          <a:ln w="1111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6299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86800" cy="9906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00CC"/>
                </a:solidFill>
              </a:rPr>
              <a:t>:</a:t>
            </a:r>
            <a:r>
              <a:rPr lang="en-US" dirty="0" smtClean="0">
                <a:solidFill>
                  <a:srgbClr val="0000CC"/>
                </a:solidFill>
              </a:rPr>
              <a:t>first-child </a:t>
            </a:r>
            <a:r>
              <a:rPr lang="en-US" dirty="0" smtClean="0"/>
              <a:t>– any first child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23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246413" y="1028699"/>
            <a:ext cx="8915400" cy="5410200"/>
          </a:xfrm>
        </p:spPr>
        <p:txBody>
          <a:bodyPr>
            <a:normAutofit/>
          </a:bodyPr>
          <a:lstStyle/>
          <a:p>
            <a:pPr marL="274320" lvl="1" indent="0">
              <a:spcBef>
                <a:spcPts val="1800"/>
              </a:spcBef>
              <a:buNone/>
            </a:pPr>
            <a:endParaRPr lang="en-US" sz="3300" dirty="0" smtClean="0"/>
          </a:p>
          <a:p>
            <a:pPr marL="0" indent="0">
              <a:buNone/>
            </a:pPr>
            <a:endParaRPr lang="en-US" sz="3600" b="1" dirty="0"/>
          </a:p>
          <a:p>
            <a:pPr marL="0" indent="0">
              <a:buNone/>
            </a:pPr>
            <a:endParaRPr lang="en-US" sz="3600" b="1" dirty="0"/>
          </a:p>
          <a:p>
            <a:pPr marL="0" indent="0">
              <a:buNone/>
            </a:pPr>
            <a:endParaRPr lang="en-US" sz="3600" b="1" dirty="0"/>
          </a:p>
          <a:p>
            <a:pPr marL="0" indent="0">
              <a:buNone/>
            </a:pPr>
            <a:endParaRPr lang="en-US" sz="3600" b="1" dirty="0" smtClean="0"/>
          </a:p>
          <a:p>
            <a:pPr marL="0" indent="0">
              <a:buNone/>
            </a:pPr>
            <a:endParaRPr lang="en-US" sz="3600" b="1" dirty="0"/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2667000" y="3676471"/>
            <a:ext cx="838200" cy="0"/>
          </a:xfrm>
          <a:prstGeom prst="straightConnector1">
            <a:avLst/>
          </a:prstGeom>
          <a:ln w="1111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72094" y="1239544"/>
            <a:ext cx="4199906" cy="489364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/>
              <a:t> &lt;p&gt;first paragraph&lt;/p&gt;</a:t>
            </a:r>
          </a:p>
          <a:p>
            <a:r>
              <a:rPr lang="en-US" sz="2400" dirty="0"/>
              <a:t>    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&lt;</a:t>
            </a:r>
            <a:r>
              <a:rPr lang="en-US" sz="2400" dirty="0"/>
              <a:t>section id="about"&gt;</a:t>
            </a:r>
          </a:p>
          <a:p>
            <a:r>
              <a:rPr lang="en-US" sz="2400" dirty="0"/>
              <a:t>     &lt;h2&gt;Heading 2&lt;/h2&gt;</a:t>
            </a:r>
          </a:p>
          <a:p>
            <a:r>
              <a:rPr lang="en-US" sz="2400" dirty="0"/>
              <a:t>     &lt;p&gt;second paragraph&lt;/p&gt;</a:t>
            </a:r>
          </a:p>
          <a:p>
            <a:r>
              <a:rPr lang="en-US" sz="2400" dirty="0"/>
              <a:t>     &lt;</a:t>
            </a:r>
            <a:r>
              <a:rPr lang="en-US" sz="2400" dirty="0" err="1"/>
              <a:t>ul</a:t>
            </a:r>
            <a:r>
              <a:rPr lang="en-US" sz="2400" dirty="0"/>
              <a:t>&gt;</a:t>
            </a:r>
          </a:p>
          <a:p>
            <a:r>
              <a:rPr lang="en-US" sz="2400" dirty="0"/>
              <a:t>      &lt;li&gt;one&lt;/li&gt;  </a:t>
            </a:r>
          </a:p>
          <a:p>
            <a:r>
              <a:rPr lang="en-US" sz="2400" dirty="0"/>
              <a:t>      &lt;li&gt;two&lt;/li&gt;</a:t>
            </a:r>
          </a:p>
          <a:p>
            <a:r>
              <a:rPr lang="en-US" sz="2400" dirty="0"/>
              <a:t>      &lt;li&gt;three&lt;/li&gt;</a:t>
            </a:r>
          </a:p>
          <a:p>
            <a:r>
              <a:rPr lang="en-US" sz="2400" dirty="0"/>
              <a:t>      &lt;li&gt;four&lt;/li&gt;      </a:t>
            </a:r>
          </a:p>
          <a:p>
            <a:r>
              <a:rPr lang="en-US" sz="2400" dirty="0"/>
              <a:t>     &lt;/</a:t>
            </a:r>
            <a:r>
              <a:rPr lang="en-US" sz="2400" dirty="0" err="1"/>
              <a:t>ul</a:t>
            </a:r>
            <a:r>
              <a:rPr lang="en-US" sz="2400" dirty="0"/>
              <a:t>&gt;</a:t>
            </a:r>
          </a:p>
          <a:p>
            <a:r>
              <a:rPr lang="en-US" sz="2400" dirty="0"/>
              <a:t>     &lt;p&gt;third paragraph&lt;/p&gt;    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&lt;/</a:t>
            </a:r>
            <a:r>
              <a:rPr lang="en-US" sz="2400" dirty="0"/>
              <a:t>section&gt;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724400" y="1371600"/>
            <a:ext cx="4191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:first-child</a:t>
            </a:r>
            <a:r>
              <a:rPr lang="en-US" sz="2800" dirty="0" smtClean="0"/>
              <a:t> { color: red; }</a:t>
            </a:r>
            <a:endParaRPr lang="en-US" sz="2800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3783" y="2086188"/>
            <a:ext cx="2184546" cy="3996911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cxnSp>
        <p:nvCxnSpPr>
          <p:cNvPr id="13" name="Straight Arrow Connector 12"/>
          <p:cNvCxnSpPr/>
          <p:nvPr/>
        </p:nvCxnSpPr>
        <p:spPr>
          <a:xfrm flipH="1">
            <a:off x="7010400" y="2362200"/>
            <a:ext cx="838200" cy="0"/>
          </a:xfrm>
          <a:prstGeom prst="straightConnector1">
            <a:avLst/>
          </a:prstGeom>
          <a:ln w="1111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3429000" y="1524000"/>
            <a:ext cx="838200" cy="0"/>
          </a:xfrm>
          <a:prstGeom prst="straightConnector1">
            <a:avLst/>
          </a:prstGeom>
          <a:ln w="1111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7304852" y="3048000"/>
            <a:ext cx="838200" cy="0"/>
          </a:xfrm>
          <a:prstGeom prst="straightConnector1">
            <a:avLst/>
          </a:prstGeom>
          <a:ln w="1111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6800129" y="4343400"/>
            <a:ext cx="838200" cy="0"/>
          </a:xfrm>
          <a:prstGeom prst="straightConnector1">
            <a:avLst/>
          </a:prstGeom>
          <a:ln w="1111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3505200" y="2590800"/>
            <a:ext cx="838200" cy="0"/>
          </a:xfrm>
          <a:prstGeom prst="straightConnector1">
            <a:avLst/>
          </a:prstGeom>
          <a:ln w="1111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>
            <a:off x="2590800" y="3686367"/>
            <a:ext cx="838200" cy="0"/>
          </a:xfrm>
          <a:prstGeom prst="straightConnector1">
            <a:avLst/>
          </a:prstGeom>
          <a:ln w="1111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106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86800" cy="9906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00CC"/>
                </a:solidFill>
              </a:rPr>
              <a:t>:</a:t>
            </a:r>
            <a:r>
              <a:rPr lang="en-US" dirty="0" smtClean="0">
                <a:solidFill>
                  <a:srgbClr val="0000CC"/>
                </a:solidFill>
              </a:rPr>
              <a:t>first-of-type </a:t>
            </a:r>
            <a:r>
              <a:rPr lang="en-US" dirty="0" smtClean="0"/>
              <a:t>– of a selector type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24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246413" y="1028699"/>
            <a:ext cx="8915400" cy="5410200"/>
          </a:xfrm>
        </p:spPr>
        <p:txBody>
          <a:bodyPr>
            <a:normAutofit/>
          </a:bodyPr>
          <a:lstStyle/>
          <a:p>
            <a:pPr marL="274320" lvl="1" indent="0">
              <a:spcBef>
                <a:spcPts val="1800"/>
              </a:spcBef>
              <a:buNone/>
            </a:pPr>
            <a:endParaRPr lang="en-US" sz="3300" dirty="0" smtClean="0"/>
          </a:p>
          <a:p>
            <a:pPr marL="0" indent="0">
              <a:buNone/>
            </a:pPr>
            <a:endParaRPr lang="en-US" sz="3600" b="1" dirty="0"/>
          </a:p>
          <a:p>
            <a:pPr marL="0" indent="0">
              <a:buNone/>
            </a:pPr>
            <a:endParaRPr lang="en-US" sz="3600" b="1" dirty="0"/>
          </a:p>
          <a:p>
            <a:pPr marL="0" indent="0">
              <a:buNone/>
            </a:pPr>
            <a:endParaRPr lang="en-US" sz="3600" b="1" dirty="0"/>
          </a:p>
          <a:p>
            <a:pPr marL="0" indent="0">
              <a:buNone/>
            </a:pPr>
            <a:endParaRPr lang="en-US" sz="3600" b="1" dirty="0" smtClean="0"/>
          </a:p>
          <a:p>
            <a:pPr marL="0" indent="0">
              <a:buNone/>
            </a:pPr>
            <a:endParaRPr lang="en-US" sz="3600" b="1" dirty="0"/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2667000" y="3676471"/>
            <a:ext cx="838200" cy="0"/>
          </a:xfrm>
          <a:prstGeom prst="straightConnector1">
            <a:avLst/>
          </a:prstGeom>
          <a:ln w="1111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72094" y="1239544"/>
            <a:ext cx="4199906" cy="489364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/>
              <a:t> &lt;p&gt;first paragraph&lt;/p&gt;</a:t>
            </a:r>
          </a:p>
          <a:p>
            <a:r>
              <a:rPr lang="en-US" sz="2400" dirty="0"/>
              <a:t>    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&lt;</a:t>
            </a:r>
            <a:r>
              <a:rPr lang="en-US" sz="2400" dirty="0"/>
              <a:t>section id="about"&gt;</a:t>
            </a:r>
          </a:p>
          <a:p>
            <a:r>
              <a:rPr lang="en-US" sz="2400" dirty="0"/>
              <a:t>     &lt;h2&gt;Heading 2&lt;/h2&gt;</a:t>
            </a:r>
          </a:p>
          <a:p>
            <a:r>
              <a:rPr lang="en-US" sz="2400" dirty="0"/>
              <a:t>     &lt;p&gt;second paragraph&lt;/p&gt;</a:t>
            </a:r>
          </a:p>
          <a:p>
            <a:r>
              <a:rPr lang="en-US" sz="2400" dirty="0"/>
              <a:t>     &lt;</a:t>
            </a:r>
            <a:r>
              <a:rPr lang="en-US" sz="2400" dirty="0" err="1"/>
              <a:t>ul</a:t>
            </a:r>
            <a:r>
              <a:rPr lang="en-US" sz="2400" dirty="0"/>
              <a:t>&gt;</a:t>
            </a:r>
          </a:p>
          <a:p>
            <a:r>
              <a:rPr lang="en-US" sz="2400" dirty="0"/>
              <a:t>      &lt;li&gt;one&lt;/li&gt;  </a:t>
            </a:r>
          </a:p>
          <a:p>
            <a:r>
              <a:rPr lang="en-US" sz="2400" dirty="0"/>
              <a:t>      &lt;li&gt;two&lt;/li&gt;</a:t>
            </a:r>
          </a:p>
          <a:p>
            <a:r>
              <a:rPr lang="en-US" sz="2400" dirty="0"/>
              <a:t>      &lt;li&gt;three&lt;/li&gt;</a:t>
            </a:r>
          </a:p>
          <a:p>
            <a:r>
              <a:rPr lang="en-US" sz="2400" dirty="0"/>
              <a:t>      &lt;li&gt;four&lt;/li&gt;      </a:t>
            </a:r>
          </a:p>
          <a:p>
            <a:r>
              <a:rPr lang="en-US" sz="2400" dirty="0"/>
              <a:t>     &lt;/</a:t>
            </a:r>
            <a:r>
              <a:rPr lang="en-US" sz="2400" dirty="0" err="1"/>
              <a:t>ul</a:t>
            </a:r>
            <a:r>
              <a:rPr lang="en-US" sz="2400" dirty="0"/>
              <a:t>&gt;</a:t>
            </a:r>
          </a:p>
          <a:p>
            <a:r>
              <a:rPr lang="en-US" sz="2400" dirty="0"/>
              <a:t>     &lt;p&gt;third paragraph&lt;/p&gt;    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&lt;/</a:t>
            </a:r>
            <a:r>
              <a:rPr lang="en-US" sz="2400" dirty="0"/>
              <a:t>section&gt;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724400" y="1245482"/>
            <a:ext cx="4191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rgbClr val="FF0000"/>
                </a:solidFill>
              </a:rPr>
              <a:t>li:first-of-type</a:t>
            </a:r>
            <a:r>
              <a:rPr lang="en-US" sz="2800" dirty="0" smtClean="0"/>
              <a:t> { color: red; }</a:t>
            </a:r>
            <a:endParaRPr lang="en-US" sz="2800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4012" y="1928467"/>
            <a:ext cx="2224088" cy="4312354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cxnSp>
        <p:nvCxnSpPr>
          <p:cNvPr id="13" name="Straight Arrow Connector 12"/>
          <p:cNvCxnSpPr/>
          <p:nvPr/>
        </p:nvCxnSpPr>
        <p:spPr>
          <a:xfrm flipH="1">
            <a:off x="6705600" y="4267200"/>
            <a:ext cx="838200" cy="0"/>
          </a:xfrm>
          <a:prstGeom prst="straightConnector1">
            <a:avLst/>
          </a:prstGeom>
          <a:ln w="1111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2667000" y="3686367"/>
            <a:ext cx="838200" cy="0"/>
          </a:xfrm>
          <a:prstGeom prst="straightConnector1">
            <a:avLst/>
          </a:prstGeom>
          <a:ln w="1111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7543800" y="2438400"/>
            <a:ext cx="1371600" cy="8382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Similar to first-child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8673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86800" cy="9906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00CC"/>
                </a:solidFill>
              </a:rPr>
              <a:t>:first-of-type</a:t>
            </a:r>
            <a:r>
              <a:rPr lang="en-US" dirty="0" smtClean="0"/>
              <a:t> – of a selector type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25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246413" y="1028699"/>
            <a:ext cx="8915400" cy="5410200"/>
          </a:xfrm>
        </p:spPr>
        <p:txBody>
          <a:bodyPr>
            <a:normAutofit/>
          </a:bodyPr>
          <a:lstStyle/>
          <a:p>
            <a:pPr marL="274320" lvl="1" indent="0">
              <a:spcBef>
                <a:spcPts val="1800"/>
              </a:spcBef>
              <a:buNone/>
            </a:pPr>
            <a:endParaRPr lang="en-US" sz="3300" dirty="0" smtClean="0"/>
          </a:p>
          <a:p>
            <a:pPr marL="0" indent="0">
              <a:buNone/>
            </a:pPr>
            <a:endParaRPr lang="en-US" sz="3600" b="1" dirty="0"/>
          </a:p>
          <a:p>
            <a:pPr marL="0" indent="0">
              <a:buNone/>
            </a:pPr>
            <a:endParaRPr lang="en-US" sz="3600" b="1" dirty="0"/>
          </a:p>
          <a:p>
            <a:pPr marL="0" indent="0">
              <a:buNone/>
            </a:pPr>
            <a:endParaRPr lang="en-US" sz="3600" b="1" dirty="0"/>
          </a:p>
          <a:p>
            <a:pPr marL="0" indent="0">
              <a:buNone/>
            </a:pPr>
            <a:endParaRPr lang="en-US" sz="3600" b="1" dirty="0" smtClean="0"/>
          </a:p>
          <a:p>
            <a:pPr marL="0" indent="0">
              <a:buNone/>
            </a:pPr>
            <a:endParaRPr lang="en-US" sz="3600" b="1" dirty="0"/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2667000" y="3676471"/>
            <a:ext cx="838200" cy="0"/>
          </a:xfrm>
          <a:prstGeom prst="straightConnector1">
            <a:avLst/>
          </a:prstGeom>
          <a:ln w="1111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72094" y="1239544"/>
            <a:ext cx="4199906" cy="452431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/>
              <a:t> </a:t>
            </a:r>
            <a:r>
              <a:rPr lang="en-US" sz="2400" dirty="0" smtClean="0"/>
              <a:t>    </a:t>
            </a:r>
            <a:endParaRPr lang="en-US" sz="2400" dirty="0"/>
          </a:p>
          <a:p>
            <a:r>
              <a:rPr lang="en-US" sz="2400" dirty="0"/>
              <a:t> </a:t>
            </a:r>
            <a:r>
              <a:rPr lang="en-US" sz="2400" dirty="0" smtClean="0"/>
              <a:t>&lt;</a:t>
            </a:r>
            <a:r>
              <a:rPr lang="en-US" sz="2400" dirty="0"/>
              <a:t>section id="about"&gt;</a:t>
            </a:r>
          </a:p>
          <a:p>
            <a:r>
              <a:rPr lang="en-US" sz="2400" dirty="0"/>
              <a:t>     &lt;h2&gt;Heading 2&lt;/h2&gt;</a:t>
            </a:r>
          </a:p>
          <a:p>
            <a:r>
              <a:rPr lang="en-US" sz="2400" dirty="0"/>
              <a:t>     &lt;p&gt;second paragraph&lt;/p&gt;</a:t>
            </a:r>
          </a:p>
          <a:p>
            <a:r>
              <a:rPr lang="en-US" sz="2400" dirty="0"/>
              <a:t>     &lt;</a:t>
            </a:r>
            <a:r>
              <a:rPr lang="en-US" sz="2400" dirty="0" err="1"/>
              <a:t>ul</a:t>
            </a:r>
            <a:r>
              <a:rPr lang="en-US" sz="2400" dirty="0"/>
              <a:t>&gt;</a:t>
            </a:r>
          </a:p>
          <a:p>
            <a:r>
              <a:rPr lang="en-US" sz="2400" dirty="0"/>
              <a:t>      &lt;li&gt;one&lt;/li&gt;  </a:t>
            </a:r>
          </a:p>
          <a:p>
            <a:r>
              <a:rPr lang="en-US" sz="2400" dirty="0"/>
              <a:t>      &lt;li&gt;two&lt;/li&gt;</a:t>
            </a:r>
          </a:p>
          <a:p>
            <a:r>
              <a:rPr lang="en-US" sz="2400" dirty="0"/>
              <a:t>      &lt;li&gt;three&lt;/li&gt;</a:t>
            </a:r>
          </a:p>
          <a:p>
            <a:r>
              <a:rPr lang="en-US" sz="2400" dirty="0"/>
              <a:t>      &lt;li&gt;four&lt;/li&gt;      </a:t>
            </a:r>
          </a:p>
          <a:p>
            <a:r>
              <a:rPr lang="en-US" sz="2400" dirty="0"/>
              <a:t>     &lt;/</a:t>
            </a:r>
            <a:r>
              <a:rPr lang="en-US" sz="2400" dirty="0" err="1"/>
              <a:t>ul</a:t>
            </a:r>
            <a:r>
              <a:rPr lang="en-US" sz="2400" dirty="0"/>
              <a:t>&gt;</a:t>
            </a:r>
          </a:p>
          <a:p>
            <a:r>
              <a:rPr lang="en-US" sz="2400" dirty="0"/>
              <a:t>     &lt;p&gt;third paragraph&lt;/p&gt;    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&lt;/</a:t>
            </a:r>
            <a:r>
              <a:rPr lang="en-US" sz="2400" dirty="0"/>
              <a:t>section&gt;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724400" y="1371600"/>
            <a:ext cx="4191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p:first-of-type</a:t>
            </a:r>
            <a:r>
              <a:rPr lang="en-US" sz="2800" dirty="0" smtClean="0"/>
              <a:t> { </a:t>
            </a:r>
            <a:r>
              <a:rPr lang="en-US" sz="2800" dirty="0" smtClean="0"/>
              <a:t>color: red; }</a:t>
            </a:r>
            <a:endParaRPr lang="en-US" sz="2800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3783" y="2241897"/>
            <a:ext cx="2184546" cy="3685492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cxnSp>
        <p:nvCxnSpPr>
          <p:cNvPr id="18" name="Straight Arrow Connector 17"/>
          <p:cNvCxnSpPr/>
          <p:nvPr/>
        </p:nvCxnSpPr>
        <p:spPr>
          <a:xfrm flipH="1">
            <a:off x="7219229" y="3691383"/>
            <a:ext cx="838200" cy="0"/>
          </a:xfrm>
          <a:prstGeom prst="straightConnector1">
            <a:avLst/>
          </a:prstGeom>
          <a:ln w="1111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4152900" y="2590800"/>
            <a:ext cx="838200" cy="0"/>
          </a:xfrm>
          <a:prstGeom prst="straightConnector1">
            <a:avLst/>
          </a:prstGeom>
          <a:ln w="1111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7543800" y="2438400"/>
            <a:ext cx="1371600" cy="8382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Different from 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first-child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8120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686800" cy="8382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00CC"/>
                </a:solidFill>
              </a:rPr>
              <a:t>:first-of-type</a:t>
            </a:r>
            <a:r>
              <a:rPr lang="en-US" dirty="0" smtClean="0"/>
              <a:t> </a:t>
            </a:r>
            <a:r>
              <a:rPr lang="en-US" sz="2400" dirty="0" smtClean="0"/>
              <a:t>(similar but not same as first-child)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26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246413" y="1028699"/>
            <a:ext cx="8915400" cy="5410200"/>
          </a:xfrm>
        </p:spPr>
        <p:txBody>
          <a:bodyPr>
            <a:normAutofit/>
          </a:bodyPr>
          <a:lstStyle/>
          <a:p>
            <a:pPr marL="274320" lvl="1" indent="0">
              <a:spcBef>
                <a:spcPts val="1800"/>
              </a:spcBef>
              <a:buNone/>
            </a:pPr>
            <a:endParaRPr lang="en-US" sz="3300" dirty="0" smtClean="0"/>
          </a:p>
          <a:p>
            <a:pPr marL="0" indent="0">
              <a:buNone/>
            </a:pPr>
            <a:endParaRPr lang="en-US" sz="3600" b="1" dirty="0"/>
          </a:p>
          <a:p>
            <a:pPr marL="0" indent="0">
              <a:buNone/>
            </a:pPr>
            <a:endParaRPr lang="en-US" sz="3600" b="1" dirty="0"/>
          </a:p>
          <a:p>
            <a:pPr marL="0" indent="0">
              <a:buNone/>
            </a:pPr>
            <a:endParaRPr lang="en-US" sz="3600" b="1" dirty="0"/>
          </a:p>
          <a:p>
            <a:pPr marL="0" indent="0">
              <a:buNone/>
            </a:pPr>
            <a:endParaRPr lang="en-US" sz="3600" b="1" dirty="0" smtClean="0"/>
          </a:p>
          <a:p>
            <a:pPr marL="0" indent="0">
              <a:buNone/>
            </a:pPr>
            <a:endParaRPr lang="en-US" sz="3600" b="1" dirty="0"/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2667000" y="3676471"/>
            <a:ext cx="838200" cy="0"/>
          </a:xfrm>
          <a:prstGeom prst="straightConnector1">
            <a:avLst/>
          </a:prstGeom>
          <a:ln w="1111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72094" y="1239544"/>
            <a:ext cx="4199906" cy="489364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/>
              <a:t> &lt;p&gt;first paragraph&lt;/p&gt;</a:t>
            </a:r>
          </a:p>
          <a:p>
            <a:r>
              <a:rPr lang="en-US" sz="2400" dirty="0"/>
              <a:t>    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&lt;</a:t>
            </a:r>
            <a:r>
              <a:rPr lang="en-US" sz="2400" dirty="0"/>
              <a:t>section id="about"&gt;</a:t>
            </a:r>
          </a:p>
          <a:p>
            <a:r>
              <a:rPr lang="en-US" sz="2400" dirty="0"/>
              <a:t>     &lt;h2&gt;Heading 2&lt;/h2&gt;</a:t>
            </a:r>
          </a:p>
          <a:p>
            <a:r>
              <a:rPr lang="en-US" sz="2400" dirty="0"/>
              <a:t>     &lt;p&gt;second paragraph&lt;/p&gt;</a:t>
            </a:r>
          </a:p>
          <a:p>
            <a:r>
              <a:rPr lang="en-US" sz="2400" dirty="0"/>
              <a:t>     &lt;</a:t>
            </a:r>
            <a:r>
              <a:rPr lang="en-US" sz="2400" dirty="0" err="1"/>
              <a:t>ul</a:t>
            </a:r>
            <a:r>
              <a:rPr lang="en-US" sz="2400" dirty="0"/>
              <a:t>&gt;</a:t>
            </a:r>
          </a:p>
          <a:p>
            <a:r>
              <a:rPr lang="en-US" sz="2400" dirty="0"/>
              <a:t>      &lt;li&gt;one&lt;/li&gt;  </a:t>
            </a:r>
          </a:p>
          <a:p>
            <a:r>
              <a:rPr lang="en-US" sz="2400" dirty="0"/>
              <a:t>      &lt;li&gt;two&lt;/li&gt;</a:t>
            </a:r>
          </a:p>
          <a:p>
            <a:r>
              <a:rPr lang="en-US" sz="2400" dirty="0"/>
              <a:t>      &lt;li&gt;three&lt;/li&gt;</a:t>
            </a:r>
          </a:p>
          <a:p>
            <a:r>
              <a:rPr lang="en-US" sz="2400" dirty="0"/>
              <a:t>      &lt;li&gt;four&lt;/li&gt;      </a:t>
            </a:r>
          </a:p>
          <a:p>
            <a:r>
              <a:rPr lang="en-US" sz="2400" dirty="0"/>
              <a:t>     &lt;/</a:t>
            </a:r>
            <a:r>
              <a:rPr lang="en-US" sz="2400" dirty="0" err="1"/>
              <a:t>ul</a:t>
            </a:r>
            <a:r>
              <a:rPr lang="en-US" sz="2400" dirty="0"/>
              <a:t>&gt;</a:t>
            </a:r>
          </a:p>
          <a:p>
            <a:r>
              <a:rPr lang="en-US" sz="2400" dirty="0"/>
              <a:t>     &lt;p&gt;third paragraph&lt;/p&gt;    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&lt;/</a:t>
            </a:r>
            <a:r>
              <a:rPr lang="en-US" sz="2400" dirty="0"/>
              <a:t>section&gt;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724400" y="1245482"/>
            <a:ext cx="4191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p:first-of-type</a:t>
            </a:r>
            <a:r>
              <a:rPr lang="en-US" sz="2800" dirty="0" smtClean="0"/>
              <a:t> { color: red; }</a:t>
            </a:r>
            <a:endParaRPr lang="en-US" sz="2800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4012" y="2118421"/>
            <a:ext cx="2224088" cy="3932445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cxnSp>
        <p:nvCxnSpPr>
          <p:cNvPr id="13" name="Straight Arrow Connector 12"/>
          <p:cNvCxnSpPr/>
          <p:nvPr/>
        </p:nvCxnSpPr>
        <p:spPr>
          <a:xfrm flipH="1">
            <a:off x="7010400" y="2286000"/>
            <a:ext cx="838200" cy="0"/>
          </a:xfrm>
          <a:prstGeom prst="straightConnector1">
            <a:avLst/>
          </a:prstGeom>
          <a:ln w="1111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3886200" y="3124200"/>
            <a:ext cx="838200" cy="0"/>
          </a:xfrm>
          <a:prstGeom prst="straightConnector1">
            <a:avLst/>
          </a:prstGeom>
          <a:ln w="1111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7363196" y="3676471"/>
            <a:ext cx="838200" cy="0"/>
          </a:xfrm>
          <a:prstGeom prst="straightConnector1">
            <a:avLst/>
          </a:prstGeom>
          <a:ln w="1111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3505200" y="1507092"/>
            <a:ext cx="838200" cy="0"/>
          </a:xfrm>
          <a:prstGeom prst="straightConnector1">
            <a:avLst/>
          </a:prstGeom>
          <a:ln w="1111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7011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686800" cy="8382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00CC"/>
                </a:solidFill>
              </a:rPr>
              <a:t>:</a:t>
            </a:r>
            <a:r>
              <a:rPr lang="en-US" dirty="0" smtClean="0">
                <a:solidFill>
                  <a:srgbClr val="0000CC"/>
                </a:solidFill>
              </a:rPr>
              <a:t>first-of-type</a:t>
            </a:r>
            <a:r>
              <a:rPr lang="en-US" dirty="0" smtClean="0"/>
              <a:t> – any first of type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27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246413" y="1028699"/>
            <a:ext cx="8915400" cy="5410200"/>
          </a:xfrm>
        </p:spPr>
        <p:txBody>
          <a:bodyPr>
            <a:normAutofit/>
          </a:bodyPr>
          <a:lstStyle/>
          <a:p>
            <a:pPr marL="274320" lvl="1" indent="0">
              <a:spcBef>
                <a:spcPts val="1800"/>
              </a:spcBef>
              <a:buNone/>
            </a:pPr>
            <a:endParaRPr lang="en-US" sz="3300" dirty="0" smtClean="0"/>
          </a:p>
          <a:p>
            <a:pPr marL="0" indent="0">
              <a:buNone/>
            </a:pPr>
            <a:endParaRPr lang="en-US" sz="3600" b="1" dirty="0"/>
          </a:p>
          <a:p>
            <a:pPr marL="0" indent="0">
              <a:buNone/>
            </a:pPr>
            <a:endParaRPr lang="en-US" sz="3600" b="1" dirty="0"/>
          </a:p>
          <a:p>
            <a:pPr marL="0" indent="0">
              <a:buNone/>
            </a:pPr>
            <a:endParaRPr lang="en-US" sz="3600" b="1" dirty="0"/>
          </a:p>
          <a:p>
            <a:pPr marL="0" indent="0">
              <a:buNone/>
            </a:pPr>
            <a:endParaRPr lang="en-US" sz="3600" b="1" dirty="0" smtClean="0"/>
          </a:p>
          <a:p>
            <a:pPr marL="0" indent="0">
              <a:buNone/>
            </a:pPr>
            <a:endParaRPr lang="en-US" sz="3600" b="1" dirty="0"/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2667000" y="3676471"/>
            <a:ext cx="838200" cy="0"/>
          </a:xfrm>
          <a:prstGeom prst="straightConnector1">
            <a:avLst/>
          </a:prstGeom>
          <a:ln w="1111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72094" y="1239544"/>
            <a:ext cx="4199906" cy="489364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/>
              <a:t> &lt;p&gt;first paragraph&lt;/p&gt;</a:t>
            </a:r>
          </a:p>
          <a:p>
            <a:r>
              <a:rPr lang="en-US" sz="2400" dirty="0"/>
              <a:t>    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&lt;</a:t>
            </a:r>
            <a:r>
              <a:rPr lang="en-US" sz="2400" dirty="0"/>
              <a:t>section id="about"&gt;</a:t>
            </a:r>
          </a:p>
          <a:p>
            <a:r>
              <a:rPr lang="en-US" sz="2400" dirty="0"/>
              <a:t>     &lt;h2&gt;Heading 2&lt;/h2&gt;</a:t>
            </a:r>
          </a:p>
          <a:p>
            <a:r>
              <a:rPr lang="en-US" sz="2400" dirty="0"/>
              <a:t>     &lt;p&gt;second paragraph&lt;/p&gt;</a:t>
            </a:r>
          </a:p>
          <a:p>
            <a:r>
              <a:rPr lang="en-US" sz="2400" dirty="0"/>
              <a:t>     &lt;</a:t>
            </a:r>
            <a:r>
              <a:rPr lang="en-US" sz="2400" dirty="0" err="1"/>
              <a:t>ul</a:t>
            </a:r>
            <a:r>
              <a:rPr lang="en-US" sz="2400" dirty="0"/>
              <a:t>&gt;</a:t>
            </a:r>
          </a:p>
          <a:p>
            <a:r>
              <a:rPr lang="en-US" sz="2400" dirty="0"/>
              <a:t>      &lt;li&gt;one&lt;/li&gt;  </a:t>
            </a:r>
          </a:p>
          <a:p>
            <a:r>
              <a:rPr lang="en-US" sz="2400" dirty="0"/>
              <a:t>      &lt;li&gt;two&lt;/li&gt;</a:t>
            </a:r>
          </a:p>
          <a:p>
            <a:r>
              <a:rPr lang="en-US" sz="2400" dirty="0"/>
              <a:t>      &lt;li&gt;three&lt;/li&gt;</a:t>
            </a:r>
          </a:p>
          <a:p>
            <a:r>
              <a:rPr lang="en-US" sz="2400" dirty="0"/>
              <a:t>      &lt;li&gt;four&lt;/li&gt;      </a:t>
            </a:r>
          </a:p>
          <a:p>
            <a:r>
              <a:rPr lang="en-US" sz="2400" dirty="0"/>
              <a:t>     &lt;/</a:t>
            </a:r>
            <a:r>
              <a:rPr lang="en-US" sz="2400" dirty="0" err="1"/>
              <a:t>ul</a:t>
            </a:r>
            <a:r>
              <a:rPr lang="en-US" sz="2400" dirty="0"/>
              <a:t>&gt;</a:t>
            </a:r>
          </a:p>
          <a:p>
            <a:r>
              <a:rPr lang="en-US" sz="2400" dirty="0"/>
              <a:t>     &lt;p&gt;third paragraph&lt;/p&gt;    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&lt;/</a:t>
            </a:r>
            <a:r>
              <a:rPr lang="en-US" sz="2400" dirty="0"/>
              <a:t>section&gt;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724400" y="1245482"/>
            <a:ext cx="4191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:first-of-type</a:t>
            </a:r>
            <a:r>
              <a:rPr lang="en-US" sz="2800" dirty="0" smtClean="0"/>
              <a:t> { color: red; }</a:t>
            </a:r>
            <a:endParaRPr lang="en-US" sz="2800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4012" y="2284888"/>
            <a:ext cx="2224088" cy="359951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cxnSp>
        <p:nvCxnSpPr>
          <p:cNvPr id="17" name="Straight Arrow Connector 16"/>
          <p:cNvCxnSpPr/>
          <p:nvPr/>
        </p:nvCxnSpPr>
        <p:spPr>
          <a:xfrm flipH="1">
            <a:off x="3258787" y="2209800"/>
            <a:ext cx="838200" cy="0"/>
          </a:xfrm>
          <a:prstGeom prst="straightConnector1">
            <a:avLst/>
          </a:prstGeom>
          <a:ln w="1111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3505200" y="1507092"/>
            <a:ext cx="838200" cy="0"/>
          </a:xfrm>
          <a:prstGeom prst="straightConnector1">
            <a:avLst/>
          </a:prstGeom>
          <a:ln w="1111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2939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686800" cy="8382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00CC"/>
                </a:solidFill>
              </a:rPr>
              <a:t>:</a:t>
            </a:r>
            <a:r>
              <a:rPr lang="en-US" dirty="0" smtClean="0">
                <a:solidFill>
                  <a:srgbClr val="0000CC"/>
                </a:solidFill>
              </a:rPr>
              <a:t>nth-of-type</a:t>
            </a:r>
            <a:r>
              <a:rPr lang="en-US" dirty="0" smtClean="0"/>
              <a:t> – of the given index position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28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246413" y="1028699"/>
            <a:ext cx="8915400" cy="5410200"/>
          </a:xfrm>
        </p:spPr>
        <p:txBody>
          <a:bodyPr>
            <a:normAutofit/>
          </a:bodyPr>
          <a:lstStyle/>
          <a:p>
            <a:pPr marL="274320" lvl="1" indent="0">
              <a:spcBef>
                <a:spcPts val="1800"/>
              </a:spcBef>
              <a:buNone/>
            </a:pPr>
            <a:endParaRPr lang="en-US" sz="3300" dirty="0" smtClean="0"/>
          </a:p>
          <a:p>
            <a:pPr marL="0" indent="0">
              <a:buNone/>
            </a:pPr>
            <a:endParaRPr lang="en-US" sz="3600" b="1" dirty="0"/>
          </a:p>
          <a:p>
            <a:pPr marL="0" indent="0">
              <a:buNone/>
            </a:pPr>
            <a:endParaRPr lang="en-US" sz="3600" b="1" dirty="0"/>
          </a:p>
          <a:p>
            <a:pPr marL="0" indent="0">
              <a:buNone/>
            </a:pPr>
            <a:endParaRPr lang="en-US" sz="3600" b="1" dirty="0"/>
          </a:p>
          <a:p>
            <a:pPr marL="0" indent="0">
              <a:buNone/>
            </a:pPr>
            <a:endParaRPr lang="en-US" sz="3600" b="1" dirty="0" smtClean="0"/>
          </a:p>
          <a:p>
            <a:pPr marL="0" indent="0">
              <a:buNone/>
            </a:pPr>
            <a:endParaRPr lang="en-US" sz="3600" b="1" dirty="0"/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2667000" y="3676471"/>
            <a:ext cx="838200" cy="0"/>
          </a:xfrm>
          <a:prstGeom prst="straightConnector1">
            <a:avLst/>
          </a:prstGeom>
          <a:ln w="1111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72094" y="1239544"/>
            <a:ext cx="4199906" cy="489364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/>
              <a:t> &lt;p&gt;first paragraph&lt;/p&gt;</a:t>
            </a:r>
          </a:p>
          <a:p>
            <a:r>
              <a:rPr lang="en-US" sz="2400" dirty="0"/>
              <a:t>    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&lt;</a:t>
            </a:r>
            <a:r>
              <a:rPr lang="en-US" sz="2400" dirty="0"/>
              <a:t>section id="about"&gt;</a:t>
            </a:r>
          </a:p>
          <a:p>
            <a:r>
              <a:rPr lang="en-US" sz="2400" dirty="0"/>
              <a:t>     &lt;h2&gt;Heading 2&lt;/h2&gt;</a:t>
            </a:r>
          </a:p>
          <a:p>
            <a:r>
              <a:rPr lang="en-US" sz="2400" dirty="0"/>
              <a:t>     &lt;p&gt;second paragraph&lt;/p&gt;</a:t>
            </a:r>
          </a:p>
          <a:p>
            <a:r>
              <a:rPr lang="en-US" sz="2400" dirty="0"/>
              <a:t>     &lt;</a:t>
            </a:r>
            <a:r>
              <a:rPr lang="en-US" sz="2400" dirty="0" err="1"/>
              <a:t>ul</a:t>
            </a:r>
            <a:r>
              <a:rPr lang="en-US" sz="2400" dirty="0"/>
              <a:t>&gt;</a:t>
            </a:r>
          </a:p>
          <a:p>
            <a:r>
              <a:rPr lang="en-US" sz="2400" dirty="0"/>
              <a:t>      &lt;li&gt;one&lt;/li&gt;  </a:t>
            </a:r>
          </a:p>
          <a:p>
            <a:r>
              <a:rPr lang="en-US" sz="2400" dirty="0"/>
              <a:t>      &lt;li&gt;two&lt;/li&gt;</a:t>
            </a:r>
          </a:p>
          <a:p>
            <a:r>
              <a:rPr lang="en-US" sz="2400" dirty="0"/>
              <a:t>      &lt;li&gt;three&lt;/li&gt;</a:t>
            </a:r>
          </a:p>
          <a:p>
            <a:r>
              <a:rPr lang="en-US" sz="2400" dirty="0"/>
              <a:t>      &lt;li&gt;four&lt;/li&gt;      </a:t>
            </a:r>
          </a:p>
          <a:p>
            <a:r>
              <a:rPr lang="en-US" sz="2400" dirty="0"/>
              <a:t>     &lt;/</a:t>
            </a:r>
            <a:r>
              <a:rPr lang="en-US" sz="2400" dirty="0" err="1"/>
              <a:t>ul</a:t>
            </a:r>
            <a:r>
              <a:rPr lang="en-US" sz="2400" dirty="0"/>
              <a:t>&gt;</a:t>
            </a:r>
          </a:p>
          <a:p>
            <a:r>
              <a:rPr lang="en-US" sz="2400" dirty="0"/>
              <a:t>     &lt;p&gt;third paragraph&lt;/p&gt;    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&lt;/</a:t>
            </a:r>
            <a:r>
              <a:rPr lang="en-US" sz="2400" dirty="0"/>
              <a:t>section&gt;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724400" y="1245482"/>
            <a:ext cx="4191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rgbClr val="FF0000"/>
                </a:solidFill>
              </a:rPr>
              <a:t>li:nth-of-type</a:t>
            </a:r>
            <a:r>
              <a:rPr lang="en-US" sz="2800" dirty="0" smtClean="0">
                <a:solidFill>
                  <a:srgbClr val="FF0000"/>
                </a:solidFill>
              </a:rPr>
              <a:t>(2)</a:t>
            </a:r>
            <a:r>
              <a:rPr lang="en-US" sz="2800" dirty="0" smtClean="0"/>
              <a:t> </a:t>
            </a:r>
            <a:r>
              <a:rPr lang="en-US" sz="2800" dirty="0" smtClean="0"/>
              <a:t>{ </a:t>
            </a:r>
          </a:p>
          <a:p>
            <a:r>
              <a:rPr lang="en-US" sz="2800" dirty="0"/>
              <a:t> </a:t>
            </a:r>
            <a:r>
              <a:rPr lang="en-US" sz="2800" dirty="0" smtClean="0"/>
              <a:t>                    color: red; }</a:t>
            </a:r>
            <a:endParaRPr lang="en-US" sz="2800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5379" y="2412461"/>
            <a:ext cx="2201353" cy="3344364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cxnSp>
        <p:nvCxnSpPr>
          <p:cNvPr id="18" name="Straight Arrow Connector 17"/>
          <p:cNvCxnSpPr/>
          <p:nvPr/>
        </p:nvCxnSpPr>
        <p:spPr>
          <a:xfrm flipH="1">
            <a:off x="2667000" y="4064834"/>
            <a:ext cx="838200" cy="0"/>
          </a:xfrm>
          <a:prstGeom prst="straightConnector1">
            <a:avLst/>
          </a:prstGeom>
          <a:ln w="1111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6546055" y="4572000"/>
            <a:ext cx="838200" cy="0"/>
          </a:xfrm>
          <a:prstGeom prst="straightConnector1">
            <a:avLst/>
          </a:prstGeom>
          <a:ln w="1111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7327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686800" cy="8382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00CC"/>
                </a:solidFill>
              </a:rPr>
              <a:t>:</a:t>
            </a:r>
            <a:r>
              <a:rPr lang="en-US" dirty="0" smtClean="0">
                <a:solidFill>
                  <a:srgbClr val="0000CC"/>
                </a:solidFill>
              </a:rPr>
              <a:t>nth-of-type</a:t>
            </a:r>
            <a:r>
              <a:rPr lang="en-US" dirty="0" smtClean="0"/>
              <a:t> – even / odd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29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246413" y="1028699"/>
            <a:ext cx="8915400" cy="5410200"/>
          </a:xfrm>
        </p:spPr>
        <p:txBody>
          <a:bodyPr>
            <a:normAutofit/>
          </a:bodyPr>
          <a:lstStyle/>
          <a:p>
            <a:pPr marL="274320" lvl="1" indent="0">
              <a:spcBef>
                <a:spcPts val="1800"/>
              </a:spcBef>
              <a:buNone/>
            </a:pPr>
            <a:endParaRPr lang="en-US" sz="3300" dirty="0" smtClean="0"/>
          </a:p>
          <a:p>
            <a:pPr marL="0" indent="0">
              <a:buNone/>
            </a:pPr>
            <a:endParaRPr lang="en-US" sz="3600" b="1" dirty="0"/>
          </a:p>
          <a:p>
            <a:pPr marL="0" indent="0">
              <a:buNone/>
            </a:pPr>
            <a:endParaRPr lang="en-US" sz="3600" b="1" dirty="0"/>
          </a:p>
          <a:p>
            <a:pPr marL="0" indent="0">
              <a:buNone/>
            </a:pPr>
            <a:endParaRPr lang="en-US" sz="3600" b="1" dirty="0"/>
          </a:p>
          <a:p>
            <a:pPr marL="0" indent="0">
              <a:buNone/>
            </a:pPr>
            <a:endParaRPr lang="en-US" sz="3600" b="1" dirty="0" smtClean="0"/>
          </a:p>
          <a:p>
            <a:pPr marL="0" indent="0">
              <a:buNone/>
            </a:pPr>
            <a:endParaRPr lang="en-US" sz="3600" b="1" dirty="0"/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2667000" y="3676471"/>
            <a:ext cx="838200" cy="0"/>
          </a:xfrm>
          <a:prstGeom prst="straightConnector1">
            <a:avLst/>
          </a:prstGeom>
          <a:ln w="1111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72094" y="1239544"/>
            <a:ext cx="4199906" cy="489364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/>
              <a:t> &lt;p&gt;first paragraph&lt;/p&gt;</a:t>
            </a:r>
          </a:p>
          <a:p>
            <a:r>
              <a:rPr lang="en-US" sz="2400" dirty="0"/>
              <a:t>    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&lt;</a:t>
            </a:r>
            <a:r>
              <a:rPr lang="en-US" sz="2400" dirty="0"/>
              <a:t>section id="about"&gt;</a:t>
            </a:r>
          </a:p>
          <a:p>
            <a:r>
              <a:rPr lang="en-US" sz="2400" dirty="0"/>
              <a:t>     &lt;h2&gt;Heading 2&lt;/h2&gt;</a:t>
            </a:r>
          </a:p>
          <a:p>
            <a:r>
              <a:rPr lang="en-US" sz="2400" dirty="0"/>
              <a:t>     &lt;p&gt;second paragraph&lt;/p&gt;</a:t>
            </a:r>
          </a:p>
          <a:p>
            <a:r>
              <a:rPr lang="en-US" sz="2400" dirty="0"/>
              <a:t>     &lt;</a:t>
            </a:r>
            <a:r>
              <a:rPr lang="en-US" sz="2400" dirty="0" err="1"/>
              <a:t>ul</a:t>
            </a:r>
            <a:r>
              <a:rPr lang="en-US" sz="2400" dirty="0"/>
              <a:t>&gt;</a:t>
            </a:r>
          </a:p>
          <a:p>
            <a:r>
              <a:rPr lang="en-US" sz="2400" dirty="0"/>
              <a:t>      &lt;li&gt;one&lt;/li&gt;  </a:t>
            </a:r>
          </a:p>
          <a:p>
            <a:r>
              <a:rPr lang="en-US" sz="2400" dirty="0"/>
              <a:t>      &lt;li&gt;two&lt;/li&gt;</a:t>
            </a:r>
          </a:p>
          <a:p>
            <a:r>
              <a:rPr lang="en-US" sz="2400" dirty="0"/>
              <a:t>      &lt;li&gt;three&lt;/li&gt;</a:t>
            </a:r>
          </a:p>
          <a:p>
            <a:r>
              <a:rPr lang="en-US" sz="2400" dirty="0"/>
              <a:t>      &lt;li&gt;four&lt;/li&gt;      </a:t>
            </a:r>
          </a:p>
          <a:p>
            <a:r>
              <a:rPr lang="en-US" sz="2400" dirty="0"/>
              <a:t>     &lt;/</a:t>
            </a:r>
            <a:r>
              <a:rPr lang="en-US" sz="2400" dirty="0" err="1"/>
              <a:t>ul</a:t>
            </a:r>
            <a:r>
              <a:rPr lang="en-US" sz="2400" dirty="0"/>
              <a:t>&gt;</a:t>
            </a:r>
          </a:p>
          <a:p>
            <a:r>
              <a:rPr lang="en-US" sz="2400" dirty="0"/>
              <a:t>     &lt;p&gt;third paragraph&lt;/p&gt;    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&lt;/</a:t>
            </a:r>
            <a:r>
              <a:rPr lang="en-US" sz="2400" dirty="0"/>
              <a:t>section&gt;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724400" y="1245482"/>
            <a:ext cx="4191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rgbClr val="FF0000"/>
                </a:solidFill>
              </a:rPr>
              <a:t>li:nth-of-type</a:t>
            </a:r>
            <a:r>
              <a:rPr lang="en-US" sz="2800" dirty="0" smtClean="0">
                <a:solidFill>
                  <a:srgbClr val="FF0000"/>
                </a:solidFill>
              </a:rPr>
              <a:t>(even)</a:t>
            </a:r>
            <a:r>
              <a:rPr lang="en-US" sz="2800" dirty="0" smtClean="0"/>
              <a:t> { </a:t>
            </a:r>
          </a:p>
          <a:p>
            <a:r>
              <a:rPr lang="en-US" sz="2800" dirty="0"/>
              <a:t> </a:t>
            </a:r>
            <a:r>
              <a:rPr lang="en-US" sz="2800" dirty="0" smtClean="0"/>
              <a:t>                    color: red; }</a:t>
            </a:r>
            <a:endParaRPr lang="en-US" sz="2800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5379" y="2284888"/>
            <a:ext cx="2201353" cy="359951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cxnSp>
        <p:nvCxnSpPr>
          <p:cNvPr id="17" name="Straight Arrow Connector 16"/>
          <p:cNvCxnSpPr/>
          <p:nvPr/>
        </p:nvCxnSpPr>
        <p:spPr>
          <a:xfrm flipH="1">
            <a:off x="2667000" y="4800600"/>
            <a:ext cx="838200" cy="0"/>
          </a:xfrm>
          <a:prstGeom prst="straightConnector1">
            <a:avLst/>
          </a:prstGeom>
          <a:ln w="1111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2667000" y="4064834"/>
            <a:ext cx="838200" cy="0"/>
          </a:xfrm>
          <a:prstGeom prst="straightConnector1">
            <a:avLst/>
          </a:prstGeom>
          <a:ln w="1111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6705600" y="4648200"/>
            <a:ext cx="838200" cy="0"/>
          </a:xfrm>
          <a:prstGeom prst="straightConnector1">
            <a:avLst/>
          </a:prstGeom>
          <a:ln w="1111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6705600" y="5257800"/>
            <a:ext cx="838200" cy="0"/>
          </a:xfrm>
          <a:prstGeom prst="straightConnector1">
            <a:avLst/>
          </a:prstGeom>
          <a:ln w="1111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6324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" y="76200"/>
            <a:ext cx="8610600" cy="9906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Descendant / Contextual </a:t>
            </a:r>
            <a:r>
              <a:rPr lang="en-US" dirty="0" smtClean="0"/>
              <a:t>Selectors – </a:t>
            </a:r>
            <a:r>
              <a:rPr lang="en-US" dirty="0" err="1" smtClean="0"/>
              <a:t>pg</a:t>
            </a:r>
            <a:r>
              <a:rPr lang="en-US" dirty="0" smtClean="0"/>
              <a:t> 244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3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52400" y="1371600"/>
            <a:ext cx="8915400" cy="4876800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descendant selector</a:t>
            </a:r>
            <a:endParaRPr lang="en-US" sz="2400" dirty="0" smtClean="0"/>
          </a:p>
          <a:p>
            <a:pPr marL="0" indent="0">
              <a:buNone/>
            </a:pPr>
            <a:r>
              <a:rPr lang="en-US" sz="3200" dirty="0"/>
              <a:t> </a:t>
            </a:r>
            <a:r>
              <a:rPr lang="en-US" sz="3200" dirty="0" smtClean="0"/>
              <a:t>     </a:t>
            </a:r>
            <a:r>
              <a:rPr lang="en-US" sz="3200" b="1" dirty="0">
                <a:solidFill>
                  <a:schemeClr val="tx2"/>
                </a:solidFill>
              </a:rPr>
              <a:t>p </a:t>
            </a:r>
            <a:r>
              <a:rPr lang="en-US" sz="3200" b="1" dirty="0" smtClean="0">
                <a:solidFill>
                  <a:schemeClr val="tx2"/>
                </a:solidFill>
              </a:rPr>
              <a:t> </a:t>
            </a:r>
            <a:r>
              <a:rPr lang="en-US" sz="3200" b="1" dirty="0" err="1" smtClean="0">
                <a:solidFill>
                  <a:schemeClr val="tx2"/>
                </a:solidFill>
              </a:rPr>
              <a:t>em</a:t>
            </a:r>
            <a:r>
              <a:rPr lang="en-US" sz="3200" b="1" dirty="0" smtClean="0">
                <a:solidFill>
                  <a:schemeClr val="tx2"/>
                </a:solidFill>
              </a:rPr>
              <a:t> </a:t>
            </a:r>
            <a:r>
              <a:rPr lang="en-US" sz="2900" b="1" dirty="0" smtClean="0">
                <a:solidFill>
                  <a:schemeClr val="tx2"/>
                </a:solidFill>
              </a:rPr>
              <a:t>{ </a:t>
            </a:r>
            <a:r>
              <a:rPr lang="en-US" sz="2900" b="1" dirty="0">
                <a:solidFill>
                  <a:schemeClr val="tx2"/>
                </a:solidFill>
              </a:rPr>
              <a:t>color: red; </a:t>
            </a:r>
            <a:r>
              <a:rPr lang="en-US" sz="2900" b="1" dirty="0" smtClean="0">
                <a:solidFill>
                  <a:schemeClr val="tx2"/>
                </a:solidFill>
              </a:rPr>
              <a:t>}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2000" dirty="0" smtClean="0">
                <a:solidFill>
                  <a:schemeClr val="tx1"/>
                </a:solidFill>
              </a:rPr>
              <a:t>&lt;p&gt;</a:t>
            </a:r>
          </a:p>
          <a:p>
            <a:pPr marL="0" indent="0">
              <a:buNone/>
            </a:pPr>
            <a:r>
              <a:rPr lang="en-US" sz="2200" dirty="0"/>
              <a:t>this is &lt;</a:t>
            </a:r>
            <a:r>
              <a:rPr lang="en-US" sz="2200" b="1" dirty="0" err="1">
                <a:solidFill>
                  <a:srgbClr val="FF0000"/>
                </a:solidFill>
              </a:rPr>
              <a:t>em</a:t>
            </a:r>
            <a:r>
              <a:rPr lang="en-US" sz="2200" dirty="0"/>
              <a:t>&gt;cool&lt;/</a:t>
            </a:r>
            <a:r>
              <a:rPr lang="en-US" sz="2200" b="1" dirty="0" err="1">
                <a:solidFill>
                  <a:srgbClr val="FF0000"/>
                </a:solidFill>
              </a:rPr>
              <a:t>em</a:t>
            </a:r>
            <a:r>
              <a:rPr lang="en-US" sz="2200" dirty="0"/>
              <a:t>&gt; and so is &lt;</a:t>
            </a:r>
            <a:r>
              <a:rPr lang="en-US" sz="2200" b="1" dirty="0"/>
              <a:t>strong</a:t>
            </a:r>
            <a:r>
              <a:rPr lang="en-US" sz="2200" dirty="0"/>
              <a:t>&gt;&lt;</a:t>
            </a:r>
            <a:r>
              <a:rPr lang="en-US" sz="2200" b="1" dirty="0" err="1">
                <a:solidFill>
                  <a:srgbClr val="FF0000"/>
                </a:solidFill>
              </a:rPr>
              <a:t>em</a:t>
            </a:r>
            <a:r>
              <a:rPr lang="en-US" sz="2200" dirty="0"/>
              <a:t>&gt;this&lt;/</a:t>
            </a:r>
            <a:r>
              <a:rPr lang="en-US" sz="2200" b="1" dirty="0" err="1">
                <a:solidFill>
                  <a:srgbClr val="FF0000"/>
                </a:solidFill>
              </a:rPr>
              <a:t>em</a:t>
            </a:r>
            <a:r>
              <a:rPr lang="en-US" sz="2200" dirty="0"/>
              <a:t>&gt;&lt;/</a:t>
            </a:r>
            <a:r>
              <a:rPr lang="en-US" sz="2200" b="1" dirty="0"/>
              <a:t>strong</a:t>
            </a:r>
            <a:r>
              <a:rPr lang="en-US" sz="2200" dirty="0"/>
              <a:t>&gt; </a:t>
            </a:r>
            <a:endParaRPr lang="en-US" sz="2200" dirty="0" smtClean="0"/>
          </a:p>
          <a:p>
            <a:pPr marL="0" indent="0">
              <a:buNone/>
            </a:pPr>
            <a:r>
              <a:rPr lang="en-US" sz="2000" dirty="0" smtClean="0">
                <a:solidFill>
                  <a:schemeClr val="tx1"/>
                </a:solidFill>
              </a:rPr>
              <a:t>&lt;/p&gt;</a:t>
            </a:r>
          </a:p>
          <a:p>
            <a:pPr marL="274320" lvl="1" indent="0">
              <a:buNone/>
            </a:pPr>
            <a:endParaRPr lang="en-US" sz="2400" b="1" dirty="0">
              <a:solidFill>
                <a:schemeClr val="tx1"/>
              </a:solidFill>
            </a:endParaRPr>
          </a:p>
          <a:p>
            <a:endParaRPr lang="en-US" sz="3600" b="1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662" y="5136404"/>
            <a:ext cx="2533726" cy="471391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6" name="Rectangle 5"/>
          <p:cNvSpPr/>
          <p:nvPr/>
        </p:nvSpPr>
        <p:spPr>
          <a:xfrm>
            <a:off x="5257800" y="3760519"/>
            <a:ext cx="838200" cy="609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</a:rPr>
              <a:t>p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854921" y="5004459"/>
            <a:ext cx="838200" cy="609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err="1" smtClean="0">
                <a:solidFill>
                  <a:srgbClr val="FF0000"/>
                </a:solidFill>
              </a:rPr>
              <a:t>em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5274021" y="4370119"/>
            <a:ext cx="0" cy="533400"/>
          </a:xfrm>
          <a:prstGeom prst="straightConnector1">
            <a:avLst/>
          </a:prstGeom>
          <a:ln w="730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6096000" y="4412177"/>
            <a:ext cx="0" cy="533400"/>
          </a:xfrm>
          <a:prstGeom prst="straightConnector1">
            <a:avLst/>
          </a:prstGeom>
          <a:ln w="730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5943600" y="4998195"/>
            <a:ext cx="1447800" cy="609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</a:rPr>
              <a:t>strong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284413" y="5867400"/>
            <a:ext cx="838200" cy="609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err="1" smtClean="0">
                <a:solidFill>
                  <a:srgbClr val="FF0000"/>
                </a:solidFill>
              </a:rPr>
              <a:t>em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6646116" y="5444341"/>
            <a:ext cx="0" cy="533400"/>
          </a:xfrm>
          <a:prstGeom prst="straightConnector1">
            <a:avLst/>
          </a:prstGeom>
          <a:ln w="730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2435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00CC"/>
                </a:solidFill>
              </a:rPr>
              <a:t>:</a:t>
            </a:r>
            <a:r>
              <a:rPr lang="en-US" dirty="0" smtClean="0">
                <a:solidFill>
                  <a:srgbClr val="0000CC"/>
                </a:solidFill>
              </a:rPr>
              <a:t>nth-child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– of the given index position /even /odd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30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246413" y="1028699"/>
            <a:ext cx="8915400" cy="5410200"/>
          </a:xfrm>
        </p:spPr>
        <p:txBody>
          <a:bodyPr>
            <a:normAutofit/>
          </a:bodyPr>
          <a:lstStyle/>
          <a:p>
            <a:pPr marL="274320" lvl="1" indent="0">
              <a:spcBef>
                <a:spcPts val="1800"/>
              </a:spcBef>
              <a:buNone/>
            </a:pPr>
            <a:endParaRPr lang="en-US" sz="3300" dirty="0" smtClean="0"/>
          </a:p>
          <a:p>
            <a:pPr marL="0" indent="0">
              <a:buNone/>
            </a:pPr>
            <a:endParaRPr lang="en-US" sz="3600" b="1" dirty="0"/>
          </a:p>
          <a:p>
            <a:pPr marL="0" indent="0">
              <a:buNone/>
            </a:pPr>
            <a:endParaRPr lang="en-US" sz="3600" b="1" dirty="0"/>
          </a:p>
          <a:p>
            <a:pPr marL="0" indent="0">
              <a:buNone/>
            </a:pPr>
            <a:endParaRPr lang="en-US" sz="3600" b="1" dirty="0"/>
          </a:p>
          <a:p>
            <a:pPr marL="0" indent="0">
              <a:buNone/>
            </a:pPr>
            <a:endParaRPr lang="en-US" sz="3600" b="1" dirty="0" smtClean="0"/>
          </a:p>
          <a:p>
            <a:pPr marL="0" indent="0">
              <a:buNone/>
            </a:pPr>
            <a:endParaRPr lang="en-US" sz="3600" b="1" dirty="0"/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2667000" y="3676471"/>
            <a:ext cx="838200" cy="0"/>
          </a:xfrm>
          <a:prstGeom prst="straightConnector1">
            <a:avLst/>
          </a:prstGeom>
          <a:ln w="1111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72094" y="1239544"/>
            <a:ext cx="4199906" cy="489364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/>
              <a:t> &lt;p&gt;first paragraph&lt;/p&gt;</a:t>
            </a:r>
          </a:p>
          <a:p>
            <a:r>
              <a:rPr lang="en-US" sz="2400" dirty="0"/>
              <a:t>    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&lt;</a:t>
            </a:r>
            <a:r>
              <a:rPr lang="en-US" sz="2400" dirty="0"/>
              <a:t>section id="about"&gt;</a:t>
            </a:r>
          </a:p>
          <a:p>
            <a:r>
              <a:rPr lang="en-US" sz="2400" dirty="0"/>
              <a:t>     &lt;h2&gt;Heading 2&lt;/h2&gt;</a:t>
            </a:r>
          </a:p>
          <a:p>
            <a:r>
              <a:rPr lang="en-US" sz="2400" dirty="0"/>
              <a:t>     &lt;p&gt;second paragraph&lt;/p&gt;</a:t>
            </a:r>
          </a:p>
          <a:p>
            <a:r>
              <a:rPr lang="en-US" sz="2400" dirty="0"/>
              <a:t>     &lt;</a:t>
            </a:r>
            <a:r>
              <a:rPr lang="en-US" sz="2400" dirty="0" err="1"/>
              <a:t>ul</a:t>
            </a:r>
            <a:r>
              <a:rPr lang="en-US" sz="2400" dirty="0"/>
              <a:t>&gt;</a:t>
            </a:r>
          </a:p>
          <a:p>
            <a:r>
              <a:rPr lang="en-US" sz="2400" dirty="0"/>
              <a:t>      &lt;li&gt;one&lt;/li&gt;  </a:t>
            </a:r>
          </a:p>
          <a:p>
            <a:r>
              <a:rPr lang="en-US" sz="2400" dirty="0"/>
              <a:t>      &lt;li&gt;two&lt;/li&gt;</a:t>
            </a:r>
          </a:p>
          <a:p>
            <a:r>
              <a:rPr lang="en-US" sz="2400" dirty="0"/>
              <a:t>      &lt;li&gt;three&lt;/li&gt;</a:t>
            </a:r>
          </a:p>
          <a:p>
            <a:r>
              <a:rPr lang="en-US" sz="2400" dirty="0"/>
              <a:t>      &lt;li&gt;four&lt;/li&gt;      </a:t>
            </a:r>
          </a:p>
          <a:p>
            <a:r>
              <a:rPr lang="en-US" sz="2400" dirty="0"/>
              <a:t>     &lt;/</a:t>
            </a:r>
            <a:r>
              <a:rPr lang="en-US" sz="2400" dirty="0" err="1"/>
              <a:t>ul</a:t>
            </a:r>
            <a:r>
              <a:rPr lang="en-US" sz="2400" dirty="0"/>
              <a:t>&gt;</a:t>
            </a:r>
          </a:p>
          <a:p>
            <a:r>
              <a:rPr lang="en-US" sz="2400" dirty="0"/>
              <a:t>     &lt;p&gt;third paragraph&lt;/p&gt;    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&lt;/</a:t>
            </a:r>
            <a:r>
              <a:rPr lang="en-US" sz="2400" dirty="0"/>
              <a:t>section&gt;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724400" y="1245482"/>
            <a:ext cx="4191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rgbClr val="FF0000"/>
                </a:solidFill>
              </a:rPr>
              <a:t>li:nth-child</a:t>
            </a:r>
            <a:r>
              <a:rPr lang="en-US" sz="2800" dirty="0" smtClean="0">
                <a:solidFill>
                  <a:srgbClr val="FF0000"/>
                </a:solidFill>
              </a:rPr>
              <a:t>(2)</a:t>
            </a:r>
            <a:r>
              <a:rPr lang="en-US" sz="2800" dirty="0" smtClean="0"/>
              <a:t> </a:t>
            </a:r>
            <a:r>
              <a:rPr lang="en-US" sz="2800" dirty="0" smtClean="0"/>
              <a:t>{ </a:t>
            </a:r>
          </a:p>
          <a:p>
            <a:r>
              <a:rPr lang="en-US" sz="2800" dirty="0"/>
              <a:t> </a:t>
            </a:r>
            <a:r>
              <a:rPr lang="en-US" sz="2800" dirty="0" smtClean="0"/>
              <a:t>                    color: red; }</a:t>
            </a:r>
            <a:endParaRPr lang="en-US" sz="2800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5379" y="2412461"/>
            <a:ext cx="2201353" cy="3344364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cxnSp>
        <p:nvCxnSpPr>
          <p:cNvPr id="18" name="Straight Arrow Connector 17"/>
          <p:cNvCxnSpPr/>
          <p:nvPr/>
        </p:nvCxnSpPr>
        <p:spPr>
          <a:xfrm flipH="1">
            <a:off x="2667000" y="4064834"/>
            <a:ext cx="838200" cy="0"/>
          </a:xfrm>
          <a:prstGeom prst="straightConnector1">
            <a:avLst/>
          </a:prstGeom>
          <a:ln w="1111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6546055" y="4572000"/>
            <a:ext cx="838200" cy="0"/>
          </a:xfrm>
          <a:prstGeom prst="straightConnector1">
            <a:avLst/>
          </a:prstGeom>
          <a:ln w="1111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3097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686800" cy="8382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00CC"/>
                </a:solidFill>
              </a:rPr>
              <a:t>:nth-of-type(an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31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246413" y="1028699"/>
            <a:ext cx="8915400" cy="5410200"/>
          </a:xfrm>
        </p:spPr>
        <p:txBody>
          <a:bodyPr>
            <a:normAutofit/>
          </a:bodyPr>
          <a:lstStyle/>
          <a:p>
            <a:pPr marL="274320" lvl="1" indent="0">
              <a:spcBef>
                <a:spcPts val="1800"/>
              </a:spcBef>
              <a:buNone/>
            </a:pPr>
            <a:endParaRPr lang="en-US" sz="3300" dirty="0" smtClean="0"/>
          </a:p>
          <a:p>
            <a:pPr marL="0" indent="0">
              <a:buNone/>
            </a:pPr>
            <a:endParaRPr lang="en-US" sz="3600" b="1" dirty="0"/>
          </a:p>
          <a:p>
            <a:pPr marL="0" indent="0">
              <a:buNone/>
            </a:pPr>
            <a:endParaRPr lang="en-US" sz="3600" b="1" dirty="0"/>
          </a:p>
          <a:p>
            <a:pPr marL="0" indent="0">
              <a:buNone/>
            </a:pPr>
            <a:endParaRPr lang="en-US" sz="3600" b="1" dirty="0"/>
          </a:p>
          <a:p>
            <a:pPr marL="0" indent="0">
              <a:buNone/>
            </a:pPr>
            <a:endParaRPr lang="en-US" sz="3600" b="1" dirty="0" smtClean="0"/>
          </a:p>
          <a:p>
            <a:pPr marL="0" indent="0">
              <a:buNone/>
            </a:pPr>
            <a:endParaRPr lang="en-US" sz="3600" b="1" dirty="0"/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2667000" y="3676471"/>
            <a:ext cx="838200" cy="0"/>
          </a:xfrm>
          <a:prstGeom prst="straightConnector1">
            <a:avLst/>
          </a:prstGeom>
          <a:ln w="1111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72094" y="1239544"/>
            <a:ext cx="4199906" cy="526297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/>
              <a:t> &lt;p&gt;first paragraph&lt;/p&gt;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 &lt;</a:t>
            </a:r>
            <a:r>
              <a:rPr lang="en-US" sz="2400" dirty="0"/>
              <a:t>section id="about"&gt;</a:t>
            </a:r>
          </a:p>
          <a:p>
            <a:r>
              <a:rPr lang="en-US" sz="2400" dirty="0"/>
              <a:t>     &lt;h2&gt;Heading 2&lt;/h2&gt;</a:t>
            </a:r>
          </a:p>
          <a:p>
            <a:r>
              <a:rPr lang="en-US" sz="2400" dirty="0"/>
              <a:t>     &lt;p&gt;second paragraph&lt;/p&gt;</a:t>
            </a:r>
          </a:p>
          <a:p>
            <a:r>
              <a:rPr lang="en-US" sz="2400" dirty="0"/>
              <a:t>     &lt;</a:t>
            </a:r>
            <a:r>
              <a:rPr lang="en-US" sz="2400" dirty="0" err="1"/>
              <a:t>ul</a:t>
            </a:r>
            <a:r>
              <a:rPr lang="en-US" sz="2400" dirty="0"/>
              <a:t>&gt;</a:t>
            </a:r>
          </a:p>
          <a:p>
            <a:r>
              <a:rPr lang="en-US" sz="2400" dirty="0"/>
              <a:t>      &lt;li&gt;one&lt;/li&gt;  </a:t>
            </a:r>
          </a:p>
          <a:p>
            <a:r>
              <a:rPr lang="en-US" sz="2400" dirty="0"/>
              <a:t>      &lt;li&gt;two&lt;/li&gt;</a:t>
            </a:r>
          </a:p>
          <a:p>
            <a:r>
              <a:rPr lang="en-US" sz="2400" dirty="0"/>
              <a:t>      &lt;li&gt;three&lt;/li&gt;</a:t>
            </a:r>
          </a:p>
          <a:p>
            <a:r>
              <a:rPr lang="en-US" sz="2400" dirty="0"/>
              <a:t>      &lt;li&gt;four&lt;/li&gt; </a:t>
            </a:r>
            <a:endParaRPr lang="en-US" sz="2400" dirty="0" smtClean="0"/>
          </a:p>
          <a:p>
            <a:r>
              <a:rPr lang="en-US" sz="2400" dirty="0"/>
              <a:t> </a:t>
            </a:r>
            <a:r>
              <a:rPr lang="en-US" sz="2400" dirty="0" smtClean="0"/>
              <a:t>     &lt;li&gt;five&lt;/</a:t>
            </a:r>
            <a:r>
              <a:rPr lang="en-US" sz="2400" dirty="0"/>
              <a:t>li&gt;</a:t>
            </a:r>
          </a:p>
          <a:p>
            <a:r>
              <a:rPr lang="en-US" sz="2400" dirty="0"/>
              <a:t>      &lt;</a:t>
            </a:r>
            <a:r>
              <a:rPr lang="en-US" sz="2400" dirty="0" smtClean="0"/>
              <a:t>li&gt;six&lt;/</a:t>
            </a:r>
            <a:r>
              <a:rPr lang="en-US" sz="2400" dirty="0"/>
              <a:t>li&gt;      </a:t>
            </a:r>
            <a:r>
              <a:rPr lang="en-US" sz="2400" dirty="0" smtClean="0"/>
              <a:t>     </a:t>
            </a:r>
            <a:endParaRPr lang="en-US" sz="2400" dirty="0"/>
          </a:p>
          <a:p>
            <a:r>
              <a:rPr lang="en-US" sz="2400" dirty="0"/>
              <a:t>     &lt;/</a:t>
            </a:r>
            <a:r>
              <a:rPr lang="en-US" sz="2400" dirty="0" err="1"/>
              <a:t>ul</a:t>
            </a:r>
            <a:r>
              <a:rPr lang="en-US" sz="2400" dirty="0"/>
              <a:t>&gt;</a:t>
            </a:r>
          </a:p>
          <a:p>
            <a:r>
              <a:rPr lang="en-US" sz="2400" dirty="0"/>
              <a:t>     &lt;p&gt;third paragraph&lt;/p&gt;    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&lt;/</a:t>
            </a:r>
            <a:r>
              <a:rPr lang="en-US" sz="2400" dirty="0"/>
              <a:t>section&gt;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724400" y="1245482"/>
            <a:ext cx="4191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rgbClr val="FF0000"/>
                </a:solidFill>
              </a:rPr>
              <a:t>li:nth-of-type</a:t>
            </a:r>
            <a:r>
              <a:rPr lang="en-US" sz="2800" dirty="0" smtClean="0">
                <a:solidFill>
                  <a:srgbClr val="FF0000"/>
                </a:solidFill>
              </a:rPr>
              <a:t>(3n)</a:t>
            </a:r>
            <a:r>
              <a:rPr lang="en-US" sz="2800" dirty="0" smtClean="0"/>
              <a:t> { </a:t>
            </a:r>
          </a:p>
          <a:p>
            <a:r>
              <a:rPr lang="en-US" sz="2800" dirty="0"/>
              <a:t> </a:t>
            </a:r>
            <a:r>
              <a:rPr lang="en-US" sz="2800" dirty="0" smtClean="0"/>
              <a:t>                    color: red; }</a:t>
            </a:r>
            <a:endParaRPr lang="en-US" sz="2800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4756" y="2284888"/>
            <a:ext cx="1902598" cy="359951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cxnSp>
        <p:nvCxnSpPr>
          <p:cNvPr id="17" name="Straight Arrow Connector 16"/>
          <p:cNvCxnSpPr/>
          <p:nvPr/>
        </p:nvCxnSpPr>
        <p:spPr>
          <a:xfrm flipH="1">
            <a:off x="2472047" y="5105400"/>
            <a:ext cx="838200" cy="0"/>
          </a:xfrm>
          <a:prstGeom prst="straightConnector1">
            <a:avLst/>
          </a:prstGeom>
          <a:ln w="1111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2667000" y="4064834"/>
            <a:ext cx="838200" cy="0"/>
          </a:xfrm>
          <a:prstGeom prst="straightConnector1">
            <a:avLst/>
          </a:prstGeom>
          <a:ln w="1111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6705600" y="4495800"/>
            <a:ext cx="838200" cy="0"/>
          </a:xfrm>
          <a:prstGeom prst="straightConnector1">
            <a:avLst/>
          </a:prstGeom>
          <a:ln w="1111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6659154" y="5257800"/>
            <a:ext cx="838200" cy="0"/>
          </a:xfrm>
          <a:prstGeom prst="straightConnector1">
            <a:avLst/>
          </a:prstGeom>
          <a:ln w="1111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Down Arrow Callout 18"/>
          <p:cNvSpPr/>
          <p:nvPr/>
        </p:nvSpPr>
        <p:spPr>
          <a:xfrm>
            <a:off x="2151537" y="57397"/>
            <a:ext cx="1479220" cy="551212"/>
          </a:xfrm>
          <a:prstGeom prst="downArrowCallou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cycle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20" name="Down Arrow Callout 19"/>
          <p:cNvSpPr/>
          <p:nvPr/>
        </p:nvSpPr>
        <p:spPr>
          <a:xfrm>
            <a:off x="6172200" y="761009"/>
            <a:ext cx="1479220" cy="551212"/>
          </a:xfrm>
          <a:prstGeom prst="downArrowCallou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cycle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8486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686800" cy="8382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00CC"/>
                </a:solidFill>
              </a:rPr>
              <a:t>:</a:t>
            </a:r>
            <a:r>
              <a:rPr lang="en-US" dirty="0" smtClean="0">
                <a:solidFill>
                  <a:srgbClr val="0000CC"/>
                </a:solidFill>
              </a:rPr>
              <a:t>nth-child(an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32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246413" y="1028699"/>
            <a:ext cx="8915400" cy="5410200"/>
          </a:xfrm>
        </p:spPr>
        <p:txBody>
          <a:bodyPr>
            <a:normAutofit/>
          </a:bodyPr>
          <a:lstStyle/>
          <a:p>
            <a:pPr marL="274320" lvl="1" indent="0">
              <a:spcBef>
                <a:spcPts val="1800"/>
              </a:spcBef>
              <a:buNone/>
            </a:pPr>
            <a:endParaRPr lang="en-US" sz="3300" dirty="0" smtClean="0"/>
          </a:p>
          <a:p>
            <a:pPr marL="0" indent="0">
              <a:buNone/>
            </a:pPr>
            <a:endParaRPr lang="en-US" sz="3600" b="1" dirty="0"/>
          </a:p>
          <a:p>
            <a:pPr marL="0" indent="0">
              <a:buNone/>
            </a:pPr>
            <a:endParaRPr lang="en-US" sz="3600" b="1" dirty="0"/>
          </a:p>
          <a:p>
            <a:pPr marL="0" indent="0">
              <a:buNone/>
            </a:pPr>
            <a:endParaRPr lang="en-US" sz="3600" b="1" dirty="0"/>
          </a:p>
          <a:p>
            <a:pPr marL="0" indent="0">
              <a:buNone/>
            </a:pPr>
            <a:endParaRPr lang="en-US" sz="3600" b="1" dirty="0" smtClean="0"/>
          </a:p>
          <a:p>
            <a:pPr marL="0" indent="0">
              <a:buNone/>
            </a:pPr>
            <a:endParaRPr lang="en-US" sz="3600" b="1" dirty="0"/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2667000" y="3676471"/>
            <a:ext cx="838200" cy="0"/>
          </a:xfrm>
          <a:prstGeom prst="straightConnector1">
            <a:avLst/>
          </a:prstGeom>
          <a:ln w="1111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72094" y="1239544"/>
            <a:ext cx="4199906" cy="526297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/>
              <a:t> &lt;p&gt;first paragraph&lt;/p&gt;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 &lt;</a:t>
            </a:r>
            <a:r>
              <a:rPr lang="en-US" sz="2400" dirty="0"/>
              <a:t>section id="about"&gt;</a:t>
            </a:r>
          </a:p>
          <a:p>
            <a:r>
              <a:rPr lang="en-US" sz="2400" dirty="0"/>
              <a:t>     &lt;h2&gt;Heading 2&lt;/h2&gt;</a:t>
            </a:r>
          </a:p>
          <a:p>
            <a:r>
              <a:rPr lang="en-US" sz="2400" dirty="0"/>
              <a:t>     &lt;p&gt;second paragraph&lt;/p&gt;</a:t>
            </a:r>
          </a:p>
          <a:p>
            <a:r>
              <a:rPr lang="en-US" sz="2400" dirty="0"/>
              <a:t>     &lt;</a:t>
            </a:r>
            <a:r>
              <a:rPr lang="en-US" sz="2400" dirty="0" err="1"/>
              <a:t>ul</a:t>
            </a:r>
            <a:r>
              <a:rPr lang="en-US" sz="2400" dirty="0"/>
              <a:t>&gt;</a:t>
            </a:r>
          </a:p>
          <a:p>
            <a:r>
              <a:rPr lang="en-US" sz="2400" dirty="0"/>
              <a:t>      &lt;li&gt;one&lt;/li&gt;  </a:t>
            </a:r>
          </a:p>
          <a:p>
            <a:r>
              <a:rPr lang="en-US" sz="2400" dirty="0"/>
              <a:t>      &lt;li&gt;two&lt;/li&gt;</a:t>
            </a:r>
          </a:p>
          <a:p>
            <a:r>
              <a:rPr lang="en-US" sz="2400" dirty="0"/>
              <a:t>      &lt;li&gt;three&lt;/li&gt;</a:t>
            </a:r>
          </a:p>
          <a:p>
            <a:r>
              <a:rPr lang="en-US" sz="2400" dirty="0"/>
              <a:t>      &lt;li&gt;four&lt;/li&gt; </a:t>
            </a:r>
            <a:endParaRPr lang="en-US" sz="2400" dirty="0" smtClean="0"/>
          </a:p>
          <a:p>
            <a:r>
              <a:rPr lang="en-US" sz="2400" dirty="0"/>
              <a:t> </a:t>
            </a:r>
            <a:r>
              <a:rPr lang="en-US" sz="2400" dirty="0" smtClean="0"/>
              <a:t>     &lt;li&gt;five&lt;/</a:t>
            </a:r>
            <a:r>
              <a:rPr lang="en-US" sz="2400" dirty="0"/>
              <a:t>li&gt;</a:t>
            </a:r>
          </a:p>
          <a:p>
            <a:r>
              <a:rPr lang="en-US" sz="2400" dirty="0"/>
              <a:t>      &lt;</a:t>
            </a:r>
            <a:r>
              <a:rPr lang="en-US" sz="2400" dirty="0" smtClean="0"/>
              <a:t>li&gt;six&lt;/</a:t>
            </a:r>
            <a:r>
              <a:rPr lang="en-US" sz="2400" dirty="0"/>
              <a:t>li&gt;      </a:t>
            </a:r>
            <a:r>
              <a:rPr lang="en-US" sz="2400" dirty="0" smtClean="0"/>
              <a:t>     </a:t>
            </a:r>
            <a:endParaRPr lang="en-US" sz="2400" dirty="0"/>
          </a:p>
          <a:p>
            <a:r>
              <a:rPr lang="en-US" sz="2400" dirty="0"/>
              <a:t>     &lt;/</a:t>
            </a:r>
            <a:r>
              <a:rPr lang="en-US" sz="2400" dirty="0" err="1"/>
              <a:t>ul</a:t>
            </a:r>
            <a:r>
              <a:rPr lang="en-US" sz="2400" dirty="0"/>
              <a:t>&gt;</a:t>
            </a:r>
          </a:p>
          <a:p>
            <a:r>
              <a:rPr lang="en-US" sz="2400" dirty="0"/>
              <a:t>     &lt;p&gt;third paragraph&lt;/p&gt;    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&lt;/</a:t>
            </a:r>
            <a:r>
              <a:rPr lang="en-US" sz="2400" dirty="0"/>
              <a:t>section&gt;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724400" y="1245482"/>
            <a:ext cx="4191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rgbClr val="FF0000"/>
                </a:solidFill>
              </a:rPr>
              <a:t>li:nth-child</a:t>
            </a:r>
            <a:r>
              <a:rPr lang="en-US" sz="2800" dirty="0" smtClean="0">
                <a:solidFill>
                  <a:srgbClr val="FF0000"/>
                </a:solidFill>
              </a:rPr>
              <a:t>(3n</a:t>
            </a:r>
            <a:r>
              <a:rPr lang="en-US" sz="2800" dirty="0" smtClean="0">
                <a:solidFill>
                  <a:srgbClr val="FF0000"/>
                </a:solidFill>
              </a:rPr>
              <a:t>)</a:t>
            </a:r>
            <a:r>
              <a:rPr lang="en-US" sz="2800" dirty="0" smtClean="0"/>
              <a:t> { </a:t>
            </a:r>
          </a:p>
          <a:p>
            <a:r>
              <a:rPr lang="en-US" sz="2800" dirty="0"/>
              <a:t> </a:t>
            </a:r>
            <a:r>
              <a:rPr lang="en-US" sz="2800" dirty="0" smtClean="0"/>
              <a:t>                    color: red; }</a:t>
            </a:r>
            <a:endParaRPr lang="en-US" sz="2800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4756" y="2284888"/>
            <a:ext cx="1902598" cy="359951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cxnSp>
        <p:nvCxnSpPr>
          <p:cNvPr id="17" name="Straight Arrow Connector 16"/>
          <p:cNvCxnSpPr/>
          <p:nvPr/>
        </p:nvCxnSpPr>
        <p:spPr>
          <a:xfrm flipH="1">
            <a:off x="2472047" y="5105400"/>
            <a:ext cx="838200" cy="0"/>
          </a:xfrm>
          <a:prstGeom prst="straightConnector1">
            <a:avLst/>
          </a:prstGeom>
          <a:ln w="1111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2667000" y="4064834"/>
            <a:ext cx="838200" cy="0"/>
          </a:xfrm>
          <a:prstGeom prst="straightConnector1">
            <a:avLst/>
          </a:prstGeom>
          <a:ln w="1111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6705600" y="4495800"/>
            <a:ext cx="838200" cy="0"/>
          </a:xfrm>
          <a:prstGeom prst="straightConnector1">
            <a:avLst/>
          </a:prstGeom>
          <a:ln w="1111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6659154" y="5257800"/>
            <a:ext cx="838200" cy="0"/>
          </a:xfrm>
          <a:prstGeom prst="straightConnector1">
            <a:avLst/>
          </a:prstGeom>
          <a:ln w="1111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Down Arrow Callout 18"/>
          <p:cNvSpPr/>
          <p:nvPr/>
        </p:nvSpPr>
        <p:spPr>
          <a:xfrm>
            <a:off x="2151537" y="57397"/>
            <a:ext cx="1479220" cy="551212"/>
          </a:xfrm>
          <a:prstGeom prst="downArrowCallou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cycle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20" name="Down Arrow Callout 19"/>
          <p:cNvSpPr/>
          <p:nvPr/>
        </p:nvSpPr>
        <p:spPr>
          <a:xfrm>
            <a:off x="6172200" y="761009"/>
            <a:ext cx="1479220" cy="551212"/>
          </a:xfrm>
          <a:prstGeom prst="downArrowCallou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cycle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4912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686800" cy="8382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00CC"/>
                </a:solidFill>
              </a:rPr>
              <a:t>:nth-of-type(an + b)</a:t>
            </a:r>
            <a:endParaRPr lang="en-US" dirty="0">
              <a:solidFill>
                <a:srgbClr val="0000CC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33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246413" y="1028699"/>
            <a:ext cx="8915400" cy="5410200"/>
          </a:xfrm>
        </p:spPr>
        <p:txBody>
          <a:bodyPr>
            <a:normAutofit/>
          </a:bodyPr>
          <a:lstStyle/>
          <a:p>
            <a:pPr marL="274320" lvl="1" indent="0">
              <a:spcBef>
                <a:spcPts val="1800"/>
              </a:spcBef>
              <a:buNone/>
            </a:pPr>
            <a:endParaRPr lang="en-US" sz="3300" dirty="0" smtClean="0"/>
          </a:p>
          <a:p>
            <a:pPr marL="0" indent="0">
              <a:buNone/>
            </a:pPr>
            <a:endParaRPr lang="en-US" sz="3600" b="1" dirty="0"/>
          </a:p>
          <a:p>
            <a:pPr marL="0" indent="0">
              <a:buNone/>
            </a:pPr>
            <a:endParaRPr lang="en-US" sz="3600" b="1" dirty="0"/>
          </a:p>
          <a:p>
            <a:pPr marL="0" indent="0">
              <a:buNone/>
            </a:pPr>
            <a:endParaRPr lang="en-US" sz="3600" b="1" dirty="0"/>
          </a:p>
          <a:p>
            <a:pPr marL="0" indent="0">
              <a:buNone/>
            </a:pPr>
            <a:endParaRPr lang="en-US" sz="3600" b="1" dirty="0" smtClean="0"/>
          </a:p>
          <a:p>
            <a:pPr marL="0" indent="0">
              <a:buNone/>
            </a:pPr>
            <a:endParaRPr lang="en-US" sz="3600" b="1" dirty="0"/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2667000" y="3676471"/>
            <a:ext cx="838200" cy="0"/>
          </a:xfrm>
          <a:prstGeom prst="straightConnector1">
            <a:avLst/>
          </a:prstGeom>
          <a:ln w="1111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72094" y="1239544"/>
            <a:ext cx="4199906" cy="526297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/>
              <a:t> &lt;p&gt;first paragraph&lt;/p&gt;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 &lt;</a:t>
            </a:r>
            <a:r>
              <a:rPr lang="en-US" sz="2400" dirty="0"/>
              <a:t>section id="about"&gt;</a:t>
            </a:r>
          </a:p>
          <a:p>
            <a:r>
              <a:rPr lang="en-US" sz="2400" dirty="0"/>
              <a:t>     &lt;h2&gt;Heading 2&lt;/h2&gt;</a:t>
            </a:r>
          </a:p>
          <a:p>
            <a:r>
              <a:rPr lang="en-US" sz="2400" dirty="0"/>
              <a:t>     &lt;p&gt;second paragraph&lt;/p&gt;</a:t>
            </a:r>
          </a:p>
          <a:p>
            <a:r>
              <a:rPr lang="en-US" sz="2400" dirty="0"/>
              <a:t>     &lt;</a:t>
            </a:r>
            <a:r>
              <a:rPr lang="en-US" sz="2400" dirty="0" err="1"/>
              <a:t>ul</a:t>
            </a:r>
            <a:r>
              <a:rPr lang="en-US" sz="2400" dirty="0"/>
              <a:t>&gt;</a:t>
            </a:r>
          </a:p>
          <a:p>
            <a:r>
              <a:rPr lang="en-US" sz="2400" dirty="0"/>
              <a:t>      &lt;li&gt;one&lt;/li&gt;  </a:t>
            </a:r>
          </a:p>
          <a:p>
            <a:r>
              <a:rPr lang="en-US" sz="2400" dirty="0"/>
              <a:t>      &lt;li&gt;two&lt;/li&gt;</a:t>
            </a:r>
          </a:p>
          <a:p>
            <a:r>
              <a:rPr lang="en-US" sz="2400" dirty="0"/>
              <a:t>      &lt;li&gt;three&lt;/li&gt;</a:t>
            </a:r>
          </a:p>
          <a:p>
            <a:r>
              <a:rPr lang="en-US" sz="2400" dirty="0"/>
              <a:t>      &lt;li&gt;four&lt;/li&gt; </a:t>
            </a:r>
            <a:endParaRPr lang="en-US" sz="2400" dirty="0" smtClean="0"/>
          </a:p>
          <a:p>
            <a:r>
              <a:rPr lang="en-US" sz="2400" dirty="0"/>
              <a:t> </a:t>
            </a:r>
            <a:r>
              <a:rPr lang="en-US" sz="2400" dirty="0" smtClean="0"/>
              <a:t>     &lt;li&gt;five&lt;/</a:t>
            </a:r>
            <a:r>
              <a:rPr lang="en-US" sz="2400" dirty="0"/>
              <a:t>li&gt;</a:t>
            </a:r>
          </a:p>
          <a:p>
            <a:r>
              <a:rPr lang="en-US" sz="2400" dirty="0"/>
              <a:t>      &lt;</a:t>
            </a:r>
            <a:r>
              <a:rPr lang="en-US" sz="2400" dirty="0" smtClean="0"/>
              <a:t>li&gt;six&lt;/</a:t>
            </a:r>
            <a:r>
              <a:rPr lang="en-US" sz="2400" dirty="0"/>
              <a:t>li&gt;      </a:t>
            </a:r>
            <a:r>
              <a:rPr lang="en-US" sz="2400" dirty="0" smtClean="0"/>
              <a:t>     </a:t>
            </a:r>
            <a:endParaRPr lang="en-US" sz="2400" dirty="0"/>
          </a:p>
          <a:p>
            <a:r>
              <a:rPr lang="en-US" sz="2400" dirty="0"/>
              <a:t>     &lt;/</a:t>
            </a:r>
            <a:r>
              <a:rPr lang="en-US" sz="2400" dirty="0" err="1"/>
              <a:t>ul</a:t>
            </a:r>
            <a:r>
              <a:rPr lang="en-US" sz="2400" dirty="0"/>
              <a:t>&gt;</a:t>
            </a:r>
          </a:p>
          <a:p>
            <a:r>
              <a:rPr lang="en-US" sz="2400" dirty="0"/>
              <a:t>     &lt;p&gt;third paragraph&lt;/p&gt;    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&lt;/</a:t>
            </a:r>
            <a:r>
              <a:rPr lang="en-US" sz="2400" dirty="0"/>
              <a:t>section&gt;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724400" y="1245482"/>
            <a:ext cx="4191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rgbClr val="FF0000"/>
                </a:solidFill>
              </a:rPr>
              <a:t>li:nth-of-type</a:t>
            </a:r>
            <a:r>
              <a:rPr lang="en-US" sz="2800" dirty="0" smtClean="0">
                <a:solidFill>
                  <a:srgbClr val="FF0000"/>
                </a:solidFill>
              </a:rPr>
              <a:t>(3n + 2)</a:t>
            </a:r>
            <a:r>
              <a:rPr lang="en-US" sz="2800" dirty="0" smtClean="0"/>
              <a:t> { </a:t>
            </a:r>
          </a:p>
          <a:p>
            <a:r>
              <a:rPr lang="en-US" sz="2800" dirty="0"/>
              <a:t> </a:t>
            </a:r>
            <a:r>
              <a:rPr lang="en-US" sz="2800" dirty="0" smtClean="0"/>
              <a:t>                    color: red; }</a:t>
            </a:r>
            <a:endParaRPr lang="en-US" sz="2800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800" y="2055102"/>
            <a:ext cx="2438400" cy="3841502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cxnSp>
        <p:nvCxnSpPr>
          <p:cNvPr id="17" name="Straight Arrow Connector 16"/>
          <p:cNvCxnSpPr/>
          <p:nvPr/>
        </p:nvCxnSpPr>
        <p:spPr>
          <a:xfrm flipH="1">
            <a:off x="2485902" y="4724400"/>
            <a:ext cx="838200" cy="0"/>
          </a:xfrm>
          <a:prstGeom prst="straightConnector1">
            <a:avLst/>
          </a:prstGeom>
          <a:ln w="1111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2485902" y="3676471"/>
            <a:ext cx="838200" cy="0"/>
          </a:xfrm>
          <a:prstGeom prst="straightConnector1">
            <a:avLst/>
          </a:prstGeom>
          <a:ln w="1111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6400800" y="4114800"/>
            <a:ext cx="838200" cy="0"/>
          </a:xfrm>
          <a:prstGeom prst="straightConnector1">
            <a:avLst/>
          </a:prstGeom>
          <a:ln w="1111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6230587" y="4928260"/>
            <a:ext cx="838200" cy="0"/>
          </a:xfrm>
          <a:prstGeom prst="straightConnector1">
            <a:avLst/>
          </a:prstGeom>
          <a:ln w="1111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Down Arrow Callout 18"/>
          <p:cNvSpPr/>
          <p:nvPr/>
        </p:nvSpPr>
        <p:spPr>
          <a:xfrm>
            <a:off x="2905002" y="58388"/>
            <a:ext cx="1937904" cy="551212"/>
          </a:xfrm>
          <a:prstGeom prst="downArrowCallout">
            <a:avLst>
              <a:gd name="adj1" fmla="val 25000"/>
              <a:gd name="adj2" fmla="val 25000"/>
              <a:gd name="adj3" fmla="val 25000"/>
              <a:gd name="adj4" fmla="val 75000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Starting index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20" name="Down Arrow Callout 19"/>
          <p:cNvSpPr/>
          <p:nvPr/>
        </p:nvSpPr>
        <p:spPr>
          <a:xfrm>
            <a:off x="6629400" y="762000"/>
            <a:ext cx="1937904" cy="551212"/>
          </a:xfrm>
          <a:prstGeom prst="downArrowCallout">
            <a:avLst>
              <a:gd name="adj1" fmla="val 25000"/>
              <a:gd name="adj2" fmla="val 25000"/>
              <a:gd name="adj3" fmla="val 25000"/>
              <a:gd name="adj4" fmla="val 75000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Starting index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0986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686800" cy="8382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00CC"/>
                </a:solidFill>
              </a:rPr>
              <a:t>:</a:t>
            </a:r>
            <a:r>
              <a:rPr lang="en-US" dirty="0" smtClean="0">
                <a:solidFill>
                  <a:srgbClr val="0000CC"/>
                </a:solidFill>
              </a:rPr>
              <a:t>nth-child(an </a:t>
            </a:r>
            <a:r>
              <a:rPr lang="en-US" dirty="0" smtClean="0">
                <a:solidFill>
                  <a:srgbClr val="0000CC"/>
                </a:solidFill>
              </a:rPr>
              <a:t>+ b)</a:t>
            </a:r>
            <a:endParaRPr lang="en-US" dirty="0">
              <a:solidFill>
                <a:srgbClr val="0000CC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34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246413" y="1028699"/>
            <a:ext cx="8915400" cy="5410200"/>
          </a:xfrm>
        </p:spPr>
        <p:txBody>
          <a:bodyPr>
            <a:normAutofit/>
          </a:bodyPr>
          <a:lstStyle/>
          <a:p>
            <a:pPr marL="274320" lvl="1" indent="0">
              <a:spcBef>
                <a:spcPts val="1800"/>
              </a:spcBef>
              <a:buNone/>
            </a:pPr>
            <a:endParaRPr lang="en-US" sz="3300" dirty="0" smtClean="0"/>
          </a:p>
          <a:p>
            <a:pPr marL="0" indent="0">
              <a:buNone/>
            </a:pPr>
            <a:endParaRPr lang="en-US" sz="3600" b="1" dirty="0"/>
          </a:p>
          <a:p>
            <a:pPr marL="0" indent="0">
              <a:buNone/>
            </a:pPr>
            <a:endParaRPr lang="en-US" sz="3600" b="1" dirty="0"/>
          </a:p>
          <a:p>
            <a:pPr marL="0" indent="0">
              <a:buNone/>
            </a:pPr>
            <a:endParaRPr lang="en-US" sz="3600" b="1" dirty="0"/>
          </a:p>
          <a:p>
            <a:pPr marL="0" indent="0">
              <a:buNone/>
            </a:pPr>
            <a:endParaRPr lang="en-US" sz="3600" b="1" dirty="0" smtClean="0"/>
          </a:p>
          <a:p>
            <a:pPr marL="0" indent="0">
              <a:buNone/>
            </a:pPr>
            <a:endParaRPr lang="en-US" sz="3600" b="1" dirty="0"/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2667000" y="3676471"/>
            <a:ext cx="838200" cy="0"/>
          </a:xfrm>
          <a:prstGeom prst="straightConnector1">
            <a:avLst/>
          </a:prstGeom>
          <a:ln w="1111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72094" y="1239544"/>
            <a:ext cx="4199906" cy="526297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/>
              <a:t> &lt;p&gt;first paragraph&lt;/p&gt;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 &lt;</a:t>
            </a:r>
            <a:r>
              <a:rPr lang="en-US" sz="2400" dirty="0"/>
              <a:t>section id="about"&gt;</a:t>
            </a:r>
          </a:p>
          <a:p>
            <a:r>
              <a:rPr lang="en-US" sz="2400" dirty="0"/>
              <a:t>     &lt;h2&gt;Heading 2&lt;/h2&gt;</a:t>
            </a:r>
          </a:p>
          <a:p>
            <a:r>
              <a:rPr lang="en-US" sz="2400" dirty="0"/>
              <a:t>     &lt;p&gt;second paragraph&lt;/p&gt;</a:t>
            </a:r>
          </a:p>
          <a:p>
            <a:r>
              <a:rPr lang="en-US" sz="2400" dirty="0"/>
              <a:t>     &lt;</a:t>
            </a:r>
            <a:r>
              <a:rPr lang="en-US" sz="2400" dirty="0" err="1"/>
              <a:t>ul</a:t>
            </a:r>
            <a:r>
              <a:rPr lang="en-US" sz="2400" dirty="0"/>
              <a:t>&gt;</a:t>
            </a:r>
          </a:p>
          <a:p>
            <a:r>
              <a:rPr lang="en-US" sz="2400" dirty="0"/>
              <a:t>      &lt;li&gt;one&lt;/li&gt;  </a:t>
            </a:r>
          </a:p>
          <a:p>
            <a:r>
              <a:rPr lang="en-US" sz="2400" dirty="0"/>
              <a:t>      &lt;li&gt;two&lt;/li&gt;</a:t>
            </a:r>
          </a:p>
          <a:p>
            <a:r>
              <a:rPr lang="en-US" sz="2400" dirty="0"/>
              <a:t>      &lt;li&gt;three&lt;/li&gt;</a:t>
            </a:r>
          </a:p>
          <a:p>
            <a:r>
              <a:rPr lang="en-US" sz="2400" dirty="0"/>
              <a:t>      &lt;li&gt;four&lt;/li&gt; </a:t>
            </a:r>
            <a:endParaRPr lang="en-US" sz="2400" dirty="0" smtClean="0"/>
          </a:p>
          <a:p>
            <a:r>
              <a:rPr lang="en-US" sz="2400" dirty="0"/>
              <a:t> </a:t>
            </a:r>
            <a:r>
              <a:rPr lang="en-US" sz="2400" dirty="0" smtClean="0"/>
              <a:t>     &lt;li&gt;five&lt;/</a:t>
            </a:r>
            <a:r>
              <a:rPr lang="en-US" sz="2400" dirty="0"/>
              <a:t>li&gt;</a:t>
            </a:r>
          </a:p>
          <a:p>
            <a:r>
              <a:rPr lang="en-US" sz="2400" dirty="0"/>
              <a:t>      &lt;</a:t>
            </a:r>
            <a:r>
              <a:rPr lang="en-US" sz="2400" dirty="0" smtClean="0"/>
              <a:t>li&gt;six&lt;/</a:t>
            </a:r>
            <a:r>
              <a:rPr lang="en-US" sz="2400" dirty="0"/>
              <a:t>li&gt;      </a:t>
            </a:r>
            <a:r>
              <a:rPr lang="en-US" sz="2400" dirty="0" smtClean="0"/>
              <a:t>     </a:t>
            </a:r>
            <a:endParaRPr lang="en-US" sz="2400" dirty="0"/>
          </a:p>
          <a:p>
            <a:r>
              <a:rPr lang="en-US" sz="2400" dirty="0"/>
              <a:t>     &lt;/</a:t>
            </a:r>
            <a:r>
              <a:rPr lang="en-US" sz="2400" dirty="0" err="1"/>
              <a:t>ul</a:t>
            </a:r>
            <a:r>
              <a:rPr lang="en-US" sz="2400" dirty="0"/>
              <a:t>&gt;</a:t>
            </a:r>
          </a:p>
          <a:p>
            <a:r>
              <a:rPr lang="en-US" sz="2400" dirty="0"/>
              <a:t>     &lt;p&gt;third paragraph&lt;/p&gt;    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&lt;/</a:t>
            </a:r>
            <a:r>
              <a:rPr lang="en-US" sz="2400" dirty="0"/>
              <a:t>section&gt;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724400" y="1245482"/>
            <a:ext cx="4191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rgbClr val="FF0000"/>
                </a:solidFill>
              </a:rPr>
              <a:t>li:nth-child</a:t>
            </a:r>
            <a:r>
              <a:rPr lang="en-US" sz="2800" dirty="0" smtClean="0">
                <a:solidFill>
                  <a:srgbClr val="FF0000"/>
                </a:solidFill>
              </a:rPr>
              <a:t>(3n </a:t>
            </a:r>
            <a:r>
              <a:rPr lang="en-US" sz="2800" dirty="0" smtClean="0">
                <a:solidFill>
                  <a:srgbClr val="FF0000"/>
                </a:solidFill>
              </a:rPr>
              <a:t>+ 2)</a:t>
            </a:r>
            <a:r>
              <a:rPr lang="en-US" sz="2800" dirty="0" smtClean="0"/>
              <a:t> { </a:t>
            </a:r>
          </a:p>
          <a:p>
            <a:r>
              <a:rPr lang="en-US" sz="2800" dirty="0"/>
              <a:t> </a:t>
            </a:r>
            <a:r>
              <a:rPr lang="en-US" sz="2800" dirty="0" smtClean="0"/>
              <a:t>                    color: red; }</a:t>
            </a:r>
            <a:endParaRPr lang="en-US" sz="2800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800" y="2055102"/>
            <a:ext cx="2438400" cy="3841502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cxnSp>
        <p:nvCxnSpPr>
          <p:cNvPr id="17" name="Straight Arrow Connector 16"/>
          <p:cNvCxnSpPr/>
          <p:nvPr/>
        </p:nvCxnSpPr>
        <p:spPr>
          <a:xfrm flipH="1">
            <a:off x="2485902" y="4724400"/>
            <a:ext cx="838200" cy="0"/>
          </a:xfrm>
          <a:prstGeom prst="straightConnector1">
            <a:avLst/>
          </a:prstGeom>
          <a:ln w="1111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2485902" y="3676471"/>
            <a:ext cx="838200" cy="0"/>
          </a:xfrm>
          <a:prstGeom prst="straightConnector1">
            <a:avLst/>
          </a:prstGeom>
          <a:ln w="1111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6400800" y="4114800"/>
            <a:ext cx="838200" cy="0"/>
          </a:xfrm>
          <a:prstGeom prst="straightConnector1">
            <a:avLst/>
          </a:prstGeom>
          <a:ln w="1111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6230587" y="4928260"/>
            <a:ext cx="838200" cy="0"/>
          </a:xfrm>
          <a:prstGeom prst="straightConnector1">
            <a:avLst/>
          </a:prstGeom>
          <a:ln w="1111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Down Arrow Callout 18"/>
          <p:cNvSpPr/>
          <p:nvPr/>
        </p:nvSpPr>
        <p:spPr>
          <a:xfrm>
            <a:off x="2905002" y="58388"/>
            <a:ext cx="1937904" cy="551212"/>
          </a:xfrm>
          <a:prstGeom prst="downArrowCallout">
            <a:avLst>
              <a:gd name="adj1" fmla="val 25000"/>
              <a:gd name="adj2" fmla="val 25000"/>
              <a:gd name="adj3" fmla="val 25000"/>
              <a:gd name="adj4" fmla="val 75000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Starting index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20" name="Down Arrow Callout 19"/>
          <p:cNvSpPr/>
          <p:nvPr/>
        </p:nvSpPr>
        <p:spPr>
          <a:xfrm>
            <a:off x="6629400" y="762000"/>
            <a:ext cx="1937904" cy="551212"/>
          </a:xfrm>
          <a:prstGeom prst="downArrowCallout">
            <a:avLst>
              <a:gd name="adj1" fmla="val 25000"/>
              <a:gd name="adj2" fmla="val 25000"/>
              <a:gd name="adj3" fmla="val 25000"/>
              <a:gd name="adj4" fmla="val 75000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Starting index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9143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Pseudo-Element Selectors – </a:t>
            </a:r>
            <a:r>
              <a:rPr lang="en-US" dirty="0" err="1" smtClean="0"/>
              <a:t>pg</a:t>
            </a:r>
            <a:r>
              <a:rPr lang="en-US" dirty="0" smtClean="0"/>
              <a:t> 280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35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228600" y="1143000"/>
            <a:ext cx="8915400" cy="5257800"/>
          </a:xfrm>
        </p:spPr>
        <p:txBody>
          <a:bodyPr>
            <a:normAutofit/>
          </a:bodyPr>
          <a:lstStyle/>
          <a:p>
            <a:pPr marL="0" indent="0">
              <a:spcBef>
                <a:spcPts val="1800"/>
              </a:spcBef>
              <a:buNone/>
            </a:pPr>
            <a:r>
              <a:rPr lang="en-US" sz="3900" dirty="0" smtClean="0">
                <a:solidFill>
                  <a:srgbClr val="FF0000"/>
                </a:solidFill>
              </a:rPr>
              <a:t>:first-letter      :first-line</a:t>
            </a:r>
            <a:r>
              <a:rPr lang="en-US" sz="3900" dirty="0" smtClean="0">
                <a:solidFill>
                  <a:schemeClr val="tx1"/>
                </a:solidFill>
              </a:rPr>
              <a:t/>
            </a:r>
            <a:br>
              <a:rPr lang="en-US" sz="3900" dirty="0" smtClean="0">
                <a:solidFill>
                  <a:schemeClr val="tx1"/>
                </a:solidFill>
              </a:rPr>
            </a:br>
            <a:r>
              <a:rPr lang="en-US" sz="2800" dirty="0" smtClean="0">
                <a:solidFill>
                  <a:schemeClr val="tx1"/>
                </a:solidFill>
              </a:rPr>
              <a:t>(limited as to the property that can be applied – font styles)</a:t>
            </a:r>
            <a:endParaRPr lang="en-US" sz="2800" dirty="0">
              <a:solidFill>
                <a:schemeClr val="tx1"/>
              </a:solidFill>
            </a:endParaRPr>
          </a:p>
          <a:p>
            <a:pPr marL="274320" lvl="1" indent="0">
              <a:spcBef>
                <a:spcPts val="1800"/>
              </a:spcBef>
              <a:buNone/>
            </a:pPr>
            <a:endParaRPr lang="en-US" sz="3600" dirty="0">
              <a:solidFill>
                <a:schemeClr val="tx1"/>
              </a:solidFill>
            </a:endParaRPr>
          </a:p>
          <a:p>
            <a:pPr marL="274320" lvl="1" indent="0">
              <a:spcBef>
                <a:spcPts val="1800"/>
              </a:spcBef>
              <a:buNone/>
            </a:pPr>
            <a:endParaRPr lang="en-US" sz="3300" dirty="0" smtClean="0"/>
          </a:p>
          <a:p>
            <a:pPr marL="0" indent="0">
              <a:buNone/>
            </a:pPr>
            <a:endParaRPr lang="en-US" sz="3600" b="1" dirty="0"/>
          </a:p>
          <a:p>
            <a:pPr marL="0" indent="0">
              <a:buNone/>
            </a:pPr>
            <a:endParaRPr lang="en-US" sz="3600" b="1" dirty="0"/>
          </a:p>
          <a:p>
            <a:pPr marL="0" indent="0">
              <a:buNone/>
            </a:pPr>
            <a:endParaRPr lang="en-US" sz="3600" b="1" dirty="0"/>
          </a:p>
          <a:p>
            <a:pPr marL="0" indent="0">
              <a:buNone/>
            </a:pPr>
            <a:endParaRPr lang="en-US" sz="3600" b="1" dirty="0" smtClean="0"/>
          </a:p>
          <a:p>
            <a:pPr marL="0" indent="0">
              <a:buNone/>
            </a:pPr>
            <a:endParaRPr lang="en-US" sz="36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07"/>
          <a:stretch/>
        </p:blipFill>
        <p:spPr>
          <a:xfrm>
            <a:off x="498088" y="2647949"/>
            <a:ext cx="8147824" cy="3392675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504998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Pseudo-Element Selectors – </a:t>
            </a:r>
            <a:r>
              <a:rPr lang="en-US" dirty="0" err="1" smtClean="0"/>
              <a:t>pg</a:t>
            </a:r>
            <a:r>
              <a:rPr lang="en-US" dirty="0" smtClean="0"/>
              <a:t> 280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36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228600" y="1143000"/>
            <a:ext cx="8915400" cy="5257800"/>
          </a:xfrm>
        </p:spPr>
        <p:txBody>
          <a:bodyPr>
            <a:normAutofit/>
          </a:bodyPr>
          <a:lstStyle/>
          <a:p>
            <a:pPr marL="0" indent="0">
              <a:spcBef>
                <a:spcPts val="1800"/>
              </a:spcBef>
              <a:buNone/>
            </a:pPr>
            <a:r>
              <a:rPr lang="en-US" sz="3900" dirty="0" smtClean="0">
                <a:solidFill>
                  <a:srgbClr val="FF0000"/>
                </a:solidFill>
              </a:rPr>
              <a:t>:before      :after    </a:t>
            </a:r>
            <a:r>
              <a:rPr lang="en-US" sz="3200" dirty="0" smtClean="0"/>
              <a:t>-</a:t>
            </a:r>
            <a:r>
              <a:rPr lang="en-US" sz="3900" dirty="0" smtClean="0">
                <a:solidFill>
                  <a:srgbClr val="FF0000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generated content</a:t>
            </a:r>
            <a:endParaRPr lang="en-US" sz="2800" dirty="0">
              <a:solidFill>
                <a:schemeClr val="tx1"/>
              </a:solidFill>
            </a:endParaRPr>
          </a:p>
          <a:p>
            <a:pPr marL="274320" lvl="1" indent="0">
              <a:spcBef>
                <a:spcPts val="1800"/>
              </a:spcBef>
              <a:buNone/>
            </a:pPr>
            <a:endParaRPr lang="en-US" sz="3600" dirty="0">
              <a:solidFill>
                <a:schemeClr val="tx1"/>
              </a:solidFill>
            </a:endParaRPr>
          </a:p>
          <a:p>
            <a:pPr marL="274320" lvl="1" indent="0">
              <a:spcBef>
                <a:spcPts val="1800"/>
              </a:spcBef>
              <a:buNone/>
            </a:pPr>
            <a:endParaRPr lang="en-US" sz="3300" dirty="0" smtClean="0"/>
          </a:p>
          <a:p>
            <a:pPr marL="0" indent="0">
              <a:buNone/>
            </a:pPr>
            <a:endParaRPr lang="en-US" sz="3600" b="1" dirty="0"/>
          </a:p>
          <a:p>
            <a:pPr marL="0" indent="0">
              <a:buNone/>
            </a:pPr>
            <a:endParaRPr lang="en-US" sz="3600" b="1" dirty="0"/>
          </a:p>
          <a:p>
            <a:pPr marL="0" indent="0">
              <a:buNone/>
            </a:pPr>
            <a:endParaRPr lang="en-US" sz="3600" b="1" dirty="0"/>
          </a:p>
          <a:p>
            <a:pPr marL="0" indent="0">
              <a:buNone/>
            </a:pPr>
            <a:endParaRPr lang="en-US" sz="3600" b="1" dirty="0" smtClean="0"/>
          </a:p>
          <a:p>
            <a:pPr marL="0" indent="0">
              <a:buNone/>
            </a:pPr>
            <a:endParaRPr lang="en-US" sz="36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" y="1981200"/>
            <a:ext cx="8153400" cy="4504199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950747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229600" cy="609600"/>
          </a:xfrm>
        </p:spPr>
        <p:txBody>
          <a:bodyPr/>
          <a:lstStyle/>
          <a:p>
            <a:r>
              <a:rPr lang="en-US" dirty="0" smtClean="0"/>
              <a:t>Attribute Selectors – </a:t>
            </a:r>
            <a:r>
              <a:rPr lang="en-US" dirty="0" err="1" smtClean="0"/>
              <a:t>pg</a:t>
            </a:r>
            <a:r>
              <a:rPr lang="en-US" dirty="0" smtClean="0"/>
              <a:t> 281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37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76200" y="1143000"/>
            <a:ext cx="8915400" cy="5257800"/>
          </a:xfrm>
        </p:spPr>
        <p:txBody>
          <a:bodyPr>
            <a:normAutofit/>
          </a:bodyPr>
          <a:lstStyle/>
          <a:p>
            <a:pPr marL="0" indent="0">
              <a:spcBef>
                <a:spcPts val="1800"/>
              </a:spcBef>
              <a:buNone/>
            </a:pPr>
            <a:r>
              <a:rPr lang="en-US" sz="2000" dirty="0" smtClean="0"/>
              <a:t>&lt;</a:t>
            </a:r>
            <a:r>
              <a:rPr lang="en-US" sz="2000" dirty="0"/>
              <a:t>section id="about</a:t>
            </a:r>
            <a:r>
              <a:rPr lang="en-US" sz="2000" dirty="0" smtClean="0"/>
              <a:t>"&gt;</a:t>
            </a:r>
            <a:br>
              <a:rPr lang="en-US" sz="2000" dirty="0" smtClean="0"/>
            </a:br>
            <a:r>
              <a:rPr lang="en-US" sz="2000" dirty="0" smtClean="0"/>
              <a:t>       </a:t>
            </a:r>
            <a:r>
              <a:rPr lang="en-US" sz="2000" dirty="0"/>
              <a:t>&lt;a </a:t>
            </a:r>
            <a:r>
              <a:rPr lang="en-US" sz="2000" dirty="0" err="1"/>
              <a:t>href</a:t>
            </a:r>
            <a:r>
              <a:rPr lang="en-US" sz="2000" dirty="0"/>
              <a:t>="http://sdmesa.edu" </a:t>
            </a:r>
            <a:r>
              <a:rPr lang="en-US" sz="2000" dirty="0">
                <a:solidFill>
                  <a:srgbClr val="FF0000"/>
                </a:solidFill>
              </a:rPr>
              <a:t>title</a:t>
            </a:r>
            <a:r>
              <a:rPr lang="en-US" sz="2000" dirty="0"/>
              <a:t>="Mesa Website Home Page</a:t>
            </a:r>
            <a:r>
              <a:rPr lang="en-US" sz="2000" dirty="0" smtClean="0"/>
              <a:t>"&gt;Mesa&lt;/</a:t>
            </a:r>
            <a:r>
              <a:rPr lang="en-US" sz="2000" dirty="0"/>
              <a:t>a&gt;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2000" dirty="0"/>
              <a:t>       &lt;a </a:t>
            </a:r>
            <a:r>
              <a:rPr lang="en-US" sz="2000" dirty="0" err="1"/>
              <a:t>href</a:t>
            </a:r>
            <a:r>
              <a:rPr lang="en-US" sz="2000" dirty="0"/>
              <a:t>="http://sdcity.edu" </a:t>
            </a:r>
            <a:r>
              <a:rPr lang="en-US" sz="2000" dirty="0">
                <a:solidFill>
                  <a:srgbClr val="FF0000"/>
                </a:solidFill>
              </a:rPr>
              <a:t>title</a:t>
            </a:r>
            <a:r>
              <a:rPr lang="en-US" sz="2000" dirty="0"/>
              <a:t>="City Website Home Page</a:t>
            </a:r>
            <a:r>
              <a:rPr lang="en-US" sz="2000" dirty="0" smtClean="0"/>
              <a:t>"&gt;City&lt;/</a:t>
            </a:r>
            <a:r>
              <a:rPr lang="en-US" sz="2000" dirty="0"/>
              <a:t>a&gt;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2000" dirty="0"/>
              <a:t>       &lt;a </a:t>
            </a:r>
            <a:r>
              <a:rPr lang="en-US" sz="2000" dirty="0" err="1"/>
              <a:t>href</a:t>
            </a:r>
            <a:r>
              <a:rPr lang="en-US" sz="2000" dirty="0"/>
              <a:t>="http://sdmiramar.edu" </a:t>
            </a:r>
            <a:r>
              <a:rPr lang="en-US" sz="2000" dirty="0">
                <a:solidFill>
                  <a:srgbClr val="FF0000"/>
                </a:solidFill>
              </a:rPr>
              <a:t>title</a:t>
            </a:r>
            <a:r>
              <a:rPr lang="en-US" sz="2000" dirty="0"/>
              <a:t>="Miramar College Website</a:t>
            </a:r>
            <a:r>
              <a:rPr lang="en-US" sz="2000" dirty="0" smtClean="0"/>
              <a:t>"&gt;Miramar&lt;/</a:t>
            </a:r>
            <a:r>
              <a:rPr lang="en-US" sz="2000" dirty="0"/>
              <a:t>a</a:t>
            </a:r>
            <a:r>
              <a:rPr lang="en-US" sz="2000" dirty="0" smtClean="0"/>
              <a:t>&gt;    </a:t>
            </a:r>
            <a:r>
              <a:rPr lang="en-US" sz="2000" dirty="0"/>
              <a:t>&lt;/section&gt;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2000" dirty="0" smtClean="0"/>
              <a:t>&lt;</a:t>
            </a:r>
            <a:r>
              <a:rPr lang="en-US" sz="2000" dirty="0"/>
              <a:t>p</a:t>
            </a:r>
            <a:r>
              <a:rPr lang="en-US" sz="2000" dirty="0" smtClean="0"/>
              <a:t>&gt;&lt;</a:t>
            </a:r>
            <a:r>
              <a:rPr lang="en-US" sz="2000" dirty="0"/>
              <a:t>a </a:t>
            </a:r>
            <a:r>
              <a:rPr lang="en-US" sz="2000" dirty="0" err="1"/>
              <a:t>href</a:t>
            </a:r>
            <a:r>
              <a:rPr lang="en-US" sz="2000" dirty="0"/>
              <a:t>="http://sdce.edu" </a:t>
            </a:r>
            <a:r>
              <a:rPr lang="en-US" sz="2000" dirty="0">
                <a:solidFill>
                  <a:srgbClr val="FF0000"/>
                </a:solidFill>
              </a:rPr>
              <a:t>title</a:t>
            </a:r>
            <a:r>
              <a:rPr lang="en-US" sz="2000" dirty="0"/>
              <a:t>="Continuing </a:t>
            </a:r>
            <a:r>
              <a:rPr lang="en-US" sz="2000" dirty="0" smtClean="0"/>
              <a:t>Ed"&gt;Continuing Ed&lt;/</a:t>
            </a:r>
            <a:r>
              <a:rPr lang="en-US" sz="2000" dirty="0"/>
              <a:t>a</a:t>
            </a:r>
            <a:r>
              <a:rPr lang="en-US" sz="2000" dirty="0" smtClean="0"/>
              <a:t>&gt;&lt;/</a:t>
            </a:r>
            <a:r>
              <a:rPr lang="en-US" sz="2000" dirty="0"/>
              <a:t>p</a:t>
            </a:r>
            <a:r>
              <a:rPr lang="en-US" sz="2000" dirty="0" smtClean="0"/>
              <a:t>&gt;</a:t>
            </a:r>
          </a:p>
          <a:p>
            <a:pPr marL="0" indent="0">
              <a:spcBef>
                <a:spcPts val="1800"/>
              </a:spcBef>
              <a:buNone/>
            </a:pPr>
            <a:endParaRPr lang="en-US" sz="3600" b="1" dirty="0" smtClean="0"/>
          </a:p>
          <a:p>
            <a:pPr marL="0" indent="0">
              <a:spcBef>
                <a:spcPts val="1800"/>
              </a:spcBef>
              <a:buNone/>
            </a:pPr>
            <a:r>
              <a:rPr lang="en-US" sz="3600" b="1" dirty="0" smtClean="0"/>
              <a:t>a</a:t>
            </a:r>
            <a:r>
              <a:rPr lang="en-US" sz="3600" b="1" dirty="0" smtClean="0">
                <a:solidFill>
                  <a:srgbClr val="FF0000"/>
                </a:solidFill>
              </a:rPr>
              <a:t>[title</a:t>
            </a:r>
            <a:r>
              <a:rPr lang="en-US" sz="3600" b="1" dirty="0">
                <a:solidFill>
                  <a:srgbClr val="FF0000"/>
                </a:solidFill>
              </a:rPr>
              <a:t>]</a:t>
            </a:r>
            <a:r>
              <a:rPr lang="en-US" sz="3600" b="1" dirty="0"/>
              <a:t> </a:t>
            </a:r>
            <a:r>
              <a:rPr lang="en-US" sz="3600" b="1" dirty="0" smtClean="0"/>
              <a:t>{ color</a:t>
            </a:r>
            <a:r>
              <a:rPr lang="en-US" sz="3600" b="1" dirty="0"/>
              <a:t>: red</a:t>
            </a:r>
            <a:r>
              <a:rPr lang="en-US" sz="3600" b="1" dirty="0" smtClean="0"/>
              <a:t>; }</a:t>
            </a:r>
            <a:endParaRPr lang="en-US" sz="3600" b="1" dirty="0">
              <a:solidFill>
                <a:schemeClr val="tx1"/>
              </a:solidFill>
            </a:endParaRPr>
          </a:p>
          <a:p>
            <a:pPr marL="274320" lvl="1" indent="0">
              <a:spcBef>
                <a:spcPts val="1800"/>
              </a:spcBef>
              <a:buNone/>
            </a:pPr>
            <a:endParaRPr lang="en-US" sz="3600" dirty="0">
              <a:solidFill>
                <a:schemeClr val="tx1"/>
              </a:solidFill>
            </a:endParaRPr>
          </a:p>
          <a:p>
            <a:pPr marL="274320" lvl="1" indent="0">
              <a:spcBef>
                <a:spcPts val="1800"/>
              </a:spcBef>
              <a:buNone/>
            </a:pPr>
            <a:endParaRPr lang="en-US" sz="3300" dirty="0" smtClean="0"/>
          </a:p>
          <a:p>
            <a:pPr marL="0" indent="0">
              <a:buNone/>
            </a:pPr>
            <a:endParaRPr lang="en-US" sz="3600" b="1" dirty="0"/>
          </a:p>
          <a:p>
            <a:pPr marL="0" indent="0">
              <a:buNone/>
            </a:pPr>
            <a:endParaRPr lang="en-US" sz="3600" b="1" dirty="0"/>
          </a:p>
          <a:p>
            <a:pPr marL="0" indent="0">
              <a:buNone/>
            </a:pPr>
            <a:endParaRPr lang="en-US" sz="3600" b="1" dirty="0"/>
          </a:p>
          <a:p>
            <a:pPr marL="0" indent="0">
              <a:buNone/>
            </a:pPr>
            <a:endParaRPr lang="en-US" sz="3600" b="1" dirty="0" smtClean="0"/>
          </a:p>
          <a:p>
            <a:pPr marL="0" indent="0">
              <a:buNone/>
            </a:pPr>
            <a:endParaRPr lang="en-US" sz="36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0" y="3886200"/>
            <a:ext cx="2590800" cy="2361301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719096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229600" cy="609600"/>
          </a:xfrm>
        </p:spPr>
        <p:txBody>
          <a:bodyPr/>
          <a:lstStyle/>
          <a:p>
            <a:r>
              <a:rPr lang="en-US" dirty="0" smtClean="0"/>
              <a:t>Attribute Selectors – has that attribute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38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76200" y="1143000"/>
            <a:ext cx="8915400" cy="5257800"/>
          </a:xfrm>
        </p:spPr>
        <p:txBody>
          <a:bodyPr>
            <a:normAutofit/>
          </a:bodyPr>
          <a:lstStyle/>
          <a:p>
            <a:pPr marL="0" indent="0">
              <a:spcBef>
                <a:spcPts val="1800"/>
              </a:spcBef>
              <a:buNone/>
            </a:pPr>
            <a:r>
              <a:rPr lang="en-US" sz="2000" dirty="0" smtClean="0"/>
              <a:t>&lt;</a:t>
            </a:r>
            <a:r>
              <a:rPr lang="en-US" sz="2000" dirty="0"/>
              <a:t>section id="about</a:t>
            </a:r>
            <a:r>
              <a:rPr lang="en-US" sz="2000" dirty="0" smtClean="0"/>
              <a:t>"&gt;</a:t>
            </a:r>
            <a:br>
              <a:rPr lang="en-US" sz="2000" dirty="0" smtClean="0"/>
            </a:br>
            <a:r>
              <a:rPr lang="en-US" sz="2000" dirty="0" smtClean="0"/>
              <a:t>       </a:t>
            </a:r>
            <a:r>
              <a:rPr lang="en-US" sz="2000" dirty="0"/>
              <a:t>&lt;a </a:t>
            </a:r>
            <a:r>
              <a:rPr lang="en-US" sz="2000" dirty="0" err="1"/>
              <a:t>href</a:t>
            </a:r>
            <a:r>
              <a:rPr lang="en-US" sz="2000" dirty="0"/>
              <a:t>="http://sdmesa.edu" </a:t>
            </a:r>
            <a:r>
              <a:rPr lang="en-US" sz="2000" dirty="0">
                <a:solidFill>
                  <a:srgbClr val="FF0000"/>
                </a:solidFill>
              </a:rPr>
              <a:t>title</a:t>
            </a:r>
            <a:r>
              <a:rPr lang="en-US" sz="2000" dirty="0"/>
              <a:t>="Mesa Website Home Page</a:t>
            </a:r>
            <a:r>
              <a:rPr lang="en-US" sz="2000" dirty="0" smtClean="0"/>
              <a:t>"&gt;Mesa&lt;/</a:t>
            </a:r>
            <a:r>
              <a:rPr lang="en-US" sz="2000" dirty="0"/>
              <a:t>a&gt;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2000" dirty="0"/>
              <a:t>       &lt;a </a:t>
            </a:r>
            <a:r>
              <a:rPr lang="en-US" sz="2000" dirty="0" err="1"/>
              <a:t>href</a:t>
            </a:r>
            <a:r>
              <a:rPr lang="en-US" sz="2000" dirty="0"/>
              <a:t>="http://sdcity.edu" </a:t>
            </a:r>
            <a:r>
              <a:rPr lang="en-US" sz="2000" dirty="0">
                <a:solidFill>
                  <a:srgbClr val="FF0000"/>
                </a:solidFill>
              </a:rPr>
              <a:t>title</a:t>
            </a:r>
            <a:r>
              <a:rPr lang="en-US" sz="2000" dirty="0"/>
              <a:t>="City Website Home Page</a:t>
            </a:r>
            <a:r>
              <a:rPr lang="en-US" sz="2000" dirty="0" smtClean="0"/>
              <a:t>"&gt;City&lt;/</a:t>
            </a:r>
            <a:r>
              <a:rPr lang="en-US" sz="2000" dirty="0"/>
              <a:t>a&gt;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2000" dirty="0"/>
              <a:t>       &lt;a </a:t>
            </a:r>
            <a:r>
              <a:rPr lang="en-US" sz="2000" dirty="0" err="1"/>
              <a:t>href</a:t>
            </a:r>
            <a:r>
              <a:rPr lang="en-US" sz="2000" dirty="0"/>
              <a:t>="http://sdmiramar.edu" </a:t>
            </a:r>
            <a:r>
              <a:rPr lang="en-US" sz="2000" dirty="0">
                <a:solidFill>
                  <a:srgbClr val="FF0000"/>
                </a:solidFill>
              </a:rPr>
              <a:t>title</a:t>
            </a:r>
            <a:r>
              <a:rPr lang="en-US" sz="2000" dirty="0"/>
              <a:t>="Miramar College Website</a:t>
            </a:r>
            <a:r>
              <a:rPr lang="en-US" sz="2000" dirty="0" smtClean="0"/>
              <a:t>"&gt;Miramar&lt;/</a:t>
            </a:r>
            <a:r>
              <a:rPr lang="en-US" sz="2000" dirty="0"/>
              <a:t>a</a:t>
            </a:r>
            <a:r>
              <a:rPr lang="en-US" sz="2000" dirty="0" smtClean="0"/>
              <a:t>&gt;    </a:t>
            </a:r>
            <a:r>
              <a:rPr lang="en-US" sz="2000" dirty="0"/>
              <a:t>&lt;/section&gt;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2000" dirty="0" smtClean="0"/>
              <a:t>&lt;</a:t>
            </a:r>
            <a:r>
              <a:rPr lang="en-US" sz="2000" dirty="0"/>
              <a:t>p</a:t>
            </a:r>
            <a:r>
              <a:rPr lang="en-US" sz="2000" dirty="0" smtClean="0"/>
              <a:t>&gt;&lt;</a:t>
            </a:r>
            <a:r>
              <a:rPr lang="en-US" sz="2000" dirty="0"/>
              <a:t>a </a:t>
            </a:r>
            <a:r>
              <a:rPr lang="en-US" sz="2000" dirty="0" err="1"/>
              <a:t>href</a:t>
            </a:r>
            <a:r>
              <a:rPr lang="en-US" sz="2000" dirty="0"/>
              <a:t>="http://sdce.edu" </a:t>
            </a:r>
            <a:r>
              <a:rPr lang="en-US" sz="2000" dirty="0">
                <a:solidFill>
                  <a:srgbClr val="FF0000"/>
                </a:solidFill>
              </a:rPr>
              <a:t>title</a:t>
            </a:r>
            <a:r>
              <a:rPr lang="en-US" sz="2000" dirty="0"/>
              <a:t>="Continuing </a:t>
            </a:r>
            <a:r>
              <a:rPr lang="en-US" sz="2000" dirty="0" smtClean="0"/>
              <a:t>Ed"&gt;Continuing Ed&lt;/</a:t>
            </a:r>
            <a:r>
              <a:rPr lang="en-US" sz="2000" dirty="0"/>
              <a:t>a</a:t>
            </a:r>
            <a:r>
              <a:rPr lang="en-US" sz="2000" dirty="0" smtClean="0"/>
              <a:t>&gt;&lt;/</a:t>
            </a:r>
            <a:r>
              <a:rPr lang="en-US" sz="2000" dirty="0"/>
              <a:t>p</a:t>
            </a:r>
            <a:r>
              <a:rPr lang="en-US" sz="2000" dirty="0" smtClean="0"/>
              <a:t>&gt;</a:t>
            </a:r>
          </a:p>
          <a:p>
            <a:pPr marL="0" indent="0">
              <a:spcBef>
                <a:spcPts val="1800"/>
              </a:spcBef>
              <a:buNone/>
            </a:pPr>
            <a:endParaRPr lang="en-US" sz="3600" b="1" dirty="0" smtClean="0"/>
          </a:p>
          <a:p>
            <a:pPr marL="0" indent="0">
              <a:spcBef>
                <a:spcPts val="1800"/>
              </a:spcBef>
              <a:buNone/>
            </a:pPr>
            <a:r>
              <a:rPr lang="en-US" sz="3600" b="1" dirty="0" smtClean="0"/>
              <a:t>#about a</a:t>
            </a:r>
            <a:r>
              <a:rPr lang="en-US" sz="3600" b="1" dirty="0" smtClean="0">
                <a:solidFill>
                  <a:srgbClr val="FF0000"/>
                </a:solidFill>
              </a:rPr>
              <a:t>[title</a:t>
            </a:r>
            <a:r>
              <a:rPr lang="en-US" sz="3600" b="1" dirty="0">
                <a:solidFill>
                  <a:srgbClr val="FF0000"/>
                </a:solidFill>
              </a:rPr>
              <a:t>]</a:t>
            </a:r>
            <a:r>
              <a:rPr lang="en-US" sz="3600" b="1" dirty="0"/>
              <a:t> </a:t>
            </a:r>
            <a:r>
              <a:rPr lang="en-US" sz="3600" b="1" dirty="0" smtClean="0"/>
              <a:t>{ color</a:t>
            </a:r>
            <a:r>
              <a:rPr lang="en-US" sz="3600" b="1" dirty="0"/>
              <a:t>: red</a:t>
            </a:r>
            <a:r>
              <a:rPr lang="en-US" sz="3600" b="1" dirty="0" smtClean="0"/>
              <a:t>; }</a:t>
            </a:r>
            <a:endParaRPr lang="en-US" sz="3600" b="1" dirty="0">
              <a:solidFill>
                <a:schemeClr val="tx1"/>
              </a:solidFill>
            </a:endParaRPr>
          </a:p>
          <a:p>
            <a:pPr marL="274320" lvl="1" indent="0">
              <a:spcBef>
                <a:spcPts val="1800"/>
              </a:spcBef>
              <a:buNone/>
            </a:pPr>
            <a:endParaRPr lang="en-US" sz="3600" dirty="0">
              <a:solidFill>
                <a:schemeClr val="tx1"/>
              </a:solidFill>
            </a:endParaRPr>
          </a:p>
          <a:p>
            <a:pPr marL="274320" lvl="1" indent="0">
              <a:spcBef>
                <a:spcPts val="1800"/>
              </a:spcBef>
              <a:buNone/>
            </a:pPr>
            <a:endParaRPr lang="en-US" sz="3300" dirty="0" smtClean="0"/>
          </a:p>
          <a:p>
            <a:pPr marL="0" indent="0">
              <a:buNone/>
            </a:pPr>
            <a:endParaRPr lang="en-US" sz="3600" b="1" dirty="0"/>
          </a:p>
          <a:p>
            <a:pPr marL="0" indent="0">
              <a:buNone/>
            </a:pPr>
            <a:endParaRPr lang="en-US" sz="3600" b="1" dirty="0"/>
          </a:p>
          <a:p>
            <a:pPr marL="0" indent="0">
              <a:buNone/>
            </a:pPr>
            <a:endParaRPr lang="en-US" sz="3600" b="1" dirty="0"/>
          </a:p>
          <a:p>
            <a:pPr marL="0" indent="0">
              <a:buNone/>
            </a:pPr>
            <a:endParaRPr lang="en-US" sz="3600" b="1" dirty="0" smtClean="0"/>
          </a:p>
          <a:p>
            <a:pPr marL="0" indent="0">
              <a:buNone/>
            </a:pPr>
            <a:endParaRPr lang="en-US" sz="36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3149" y="3877294"/>
            <a:ext cx="2361301" cy="2361301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cxnSp>
        <p:nvCxnSpPr>
          <p:cNvPr id="7" name="Straight Arrow Connector 6"/>
          <p:cNvCxnSpPr/>
          <p:nvPr/>
        </p:nvCxnSpPr>
        <p:spPr>
          <a:xfrm flipV="1">
            <a:off x="990600" y="1524000"/>
            <a:ext cx="457200" cy="3352800"/>
          </a:xfrm>
          <a:prstGeom prst="straightConnector1">
            <a:avLst/>
          </a:prstGeom>
          <a:ln w="28575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2080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229600" cy="609600"/>
          </a:xfrm>
        </p:spPr>
        <p:txBody>
          <a:bodyPr/>
          <a:lstStyle/>
          <a:p>
            <a:r>
              <a:rPr lang="en-US" dirty="0" smtClean="0"/>
              <a:t>Attribute Selectors -  exact value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39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76200" y="1143000"/>
            <a:ext cx="8915400" cy="5257800"/>
          </a:xfrm>
        </p:spPr>
        <p:txBody>
          <a:bodyPr>
            <a:normAutofit/>
          </a:bodyPr>
          <a:lstStyle/>
          <a:p>
            <a:pPr marL="0" indent="0">
              <a:spcBef>
                <a:spcPts val="1800"/>
              </a:spcBef>
              <a:buNone/>
            </a:pPr>
            <a:r>
              <a:rPr lang="en-US" sz="2000" dirty="0" smtClean="0"/>
              <a:t>&lt;</a:t>
            </a:r>
            <a:r>
              <a:rPr lang="en-US" sz="2000" dirty="0"/>
              <a:t>section id="about</a:t>
            </a:r>
            <a:r>
              <a:rPr lang="en-US" sz="2000" dirty="0" smtClean="0"/>
              <a:t>"&gt;</a:t>
            </a:r>
            <a:br>
              <a:rPr lang="en-US" sz="2000" dirty="0" smtClean="0"/>
            </a:br>
            <a:r>
              <a:rPr lang="en-US" sz="2000" dirty="0" smtClean="0"/>
              <a:t>       </a:t>
            </a:r>
            <a:r>
              <a:rPr lang="en-US" sz="2000" dirty="0"/>
              <a:t>&lt;a </a:t>
            </a:r>
            <a:r>
              <a:rPr lang="en-US" sz="2000" dirty="0" err="1"/>
              <a:t>href</a:t>
            </a:r>
            <a:r>
              <a:rPr lang="en-US" sz="2000" dirty="0"/>
              <a:t>="http://sdmesa.edu" </a:t>
            </a:r>
            <a:r>
              <a:rPr lang="en-US" sz="2000" dirty="0">
                <a:solidFill>
                  <a:srgbClr val="FF0000"/>
                </a:solidFill>
              </a:rPr>
              <a:t>title</a:t>
            </a:r>
            <a:r>
              <a:rPr lang="en-US" sz="2000" dirty="0"/>
              <a:t>="</a:t>
            </a:r>
            <a:r>
              <a:rPr lang="en-US" sz="2000" dirty="0">
                <a:solidFill>
                  <a:srgbClr val="FF0000"/>
                </a:solidFill>
              </a:rPr>
              <a:t>Mesa Website Home Page</a:t>
            </a:r>
            <a:r>
              <a:rPr lang="en-US" sz="2000" dirty="0" smtClean="0"/>
              <a:t>"&gt;Mesa&lt;/</a:t>
            </a:r>
            <a:r>
              <a:rPr lang="en-US" sz="2000" dirty="0"/>
              <a:t>a&gt;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2000" dirty="0"/>
              <a:t>       &lt;a </a:t>
            </a:r>
            <a:r>
              <a:rPr lang="en-US" sz="2000" dirty="0" err="1"/>
              <a:t>href</a:t>
            </a:r>
            <a:r>
              <a:rPr lang="en-US" sz="2000" dirty="0"/>
              <a:t>="http://sdcity.edu" </a:t>
            </a:r>
            <a:r>
              <a:rPr lang="en-US" sz="2000" dirty="0">
                <a:solidFill>
                  <a:srgbClr val="FF0000"/>
                </a:solidFill>
              </a:rPr>
              <a:t>title</a:t>
            </a:r>
            <a:r>
              <a:rPr lang="en-US" sz="2000" dirty="0"/>
              <a:t>="City Website Home Page</a:t>
            </a:r>
            <a:r>
              <a:rPr lang="en-US" sz="2000" dirty="0" smtClean="0"/>
              <a:t>"&gt;City&lt;/</a:t>
            </a:r>
            <a:r>
              <a:rPr lang="en-US" sz="2000" dirty="0"/>
              <a:t>a&gt;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2000" dirty="0"/>
              <a:t>       &lt;a </a:t>
            </a:r>
            <a:r>
              <a:rPr lang="en-US" sz="2000" dirty="0" err="1"/>
              <a:t>href</a:t>
            </a:r>
            <a:r>
              <a:rPr lang="en-US" sz="2000" dirty="0"/>
              <a:t>="http://sdmiramar.edu" </a:t>
            </a:r>
            <a:r>
              <a:rPr lang="en-US" sz="2000" dirty="0">
                <a:solidFill>
                  <a:srgbClr val="FF0000"/>
                </a:solidFill>
              </a:rPr>
              <a:t>title</a:t>
            </a:r>
            <a:r>
              <a:rPr lang="en-US" sz="2000" dirty="0"/>
              <a:t>="Miramar College Website</a:t>
            </a:r>
            <a:r>
              <a:rPr lang="en-US" sz="2000" dirty="0" smtClean="0"/>
              <a:t>"&gt;Miramar&lt;/</a:t>
            </a:r>
            <a:r>
              <a:rPr lang="en-US" sz="2000" dirty="0"/>
              <a:t>a</a:t>
            </a:r>
            <a:r>
              <a:rPr lang="en-US" sz="2000" dirty="0" smtClean="0"/>
              <a:t>&gt;    </a:t>
            </a:r>
            <a:r>
              <a:rPr lang="en-US" sz="2000" dirty="0"/>
              <a:t>&lt;/section&gt;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2000" dirty="0" smtClean="0"/>
              <a:t>&lt;</a:t>
            </a:r>
            <a:r>
              <a:rPr lang="en-US" sz="2000" dirty="0"/>
              <a:t>p</a:t>
            </a:r>
            <a:r>
              <a:rPr lang="en-US" sz="2000" dirty="0" smtClean="0"/>
              <a:t>&gt;&lt;</a:t>
            </a:r>
            <a:r>
              <a:rPr lang="en-US" sz="2000" dirty="0"/>
              <a:t>a </a:t>
            </a:r>
            <a:r>
              <a:rPr lang="en-US" sz="2000" dirty="0" err="1"/>
              <a:t>href</a:t>
            </a:r>
            <a:r>
              <a:rPr lang="en-US" sz="2000" dirty="0"/>
              <a:t>="http://sdce.edu" </a:t>
            </a:r>
            <a:r>
              <a:rPr lang="en-US" sz="2000" dirty="0">
                <a:solidFill>
                  <a:srgbClr val="FF0000"/>
                </a:solidFill>
              </a:rPr>
              <a:t>title</a:t>
            </a:r>
            <a:r>
              <a:rPr lang="en-US" sz="2000" dirty="0"/>
              <a:t>="Continuing </a:t>
            </a:r>
            <a:r>
              <a:rPr lang="en-US" sz="2000" dirty="0" smtClean="0"/>
              <a:t>Ed"&gt;Continuing Ed&lt;/</a:t>
            </a:r>
            <a:r>
              <a:rPr lang="en-US" sz="2000" dirty="0"/>
              <a:t>a</a:t>
            </a:r>
            <a:r>
              <a:rPr lang="en-US" sz="2000" dirty="0" smtClean="0"/>
              <a:t>&gt;&lt;/</a:t>
            </a:r>
            <a:r>
              <a:rPr lang="en-US" sz="2000" dirty="0"/>
              <a:t>p</a:t>
            </a:r>
            <a:r>
              <a:rPr lang="en-US" sz="2000" dirty="0" smtClean="0"/>
              <a:t>&gt;</a:t>
            </a:r>
          </a:p>
          <a:p>
            <a:pPr marL="0" indent="0">
              <a:spcBef>
                <a:spcPts val="1800"/>
              </a:spcBef>
              <a:buNone/>
            </a:pPr>
            <a:endParaRPr lang="en-US" sz="3600" b="1" dirty="0" smtClean="0"/>
          </a:p>
          <a:p>
            <a:pPr marL="0" indent="0">
              <a:spcBef>
                <a:spcPts val="1800"/>
              </a:spcBef>
              <a:buNone/>
            </a:pPr>
            <a:r>
              <a:rPr lang="en-US" sz="3600" b="1" dirty="0" smtClean="0"/>
              <a:t>a</a:t>
            </a:r>
            <a:r>
              <a:rPr lang="en-US" sz="3600" b="1" dirty="0" smtClean="0">
                <a:solidFill>
                  <a:srgbClr val="FF0000"/>
                </a:solidFill>
              </a:rPr>
              <a:t>[title = “</a:t>
            </a:r>
            <a:r>
              <a:rPr lang="en-US" sz="2400" b="1" dirty="0" smtClean="0">
                <a:solidFill>
                  <a:srgbClr val="FF0000"/>
                </a:solidFill>
              </a:rPr>
              <a:t>Mesa Website Home Page”</a:t>
            </a:r>
            <a:r>
              <a:rPr lang="en-US" sz="3600" b="1" dirty="0" smtClean="0">
                <a:solidFill>
                  <a:srgbClr val="FF0000"/>
                </a:solidFill>
              </a:rPr>
              <a:t>]</a:t>
            </a:r>
            <a:r>
              <a:rPr lang="en-US" sz="3600" b="1" dirty="0" smtClean="0"/>
              <a:t> 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600" b="1" dirty="0" smtClean="0"/>
              <a:t>{ color</a:t>
            </a:r>
            <a:r>
              <a:rPr lang="en-US" sz="3600" b="1" dirty="0"/>
              <a:t>: red</a:t>
            </a:r>
            <a:r>
              <a:rPr lang="en-US" sz="3600" b="1" dirty="0" smtClean="0"/>
              <a:t>; }</a:t>
            </a:r>
            <a:endParaRPr lang="en-US" sz="3600" b="1" dirty="0">
              <a:solidFill>
                <a:schemeClr val="tx1"/>
              </a:solidFill>
            </a:endParaRPr>
          </a:p>
          <a:p>
            <a:pPr marL="274320" lvl="1" indent="0">
              <a:spcBef>
                <a:spcPts val="1800"/>
              </a:spcBef>
              <a:buNone/>
            </a:pPr>
            <a:endParaRPr lang="en-US" sz="3600" dirty="0">
              <a:solidFill>
                <a:schemeClr val="tx1"/>
              </a:solidFill>
            </a:endParaRPr>
          </a:p>
          <a:p>
            <a:pPr marL="274320" lvl="1" indent="0">
              <a:spcBef>
                <a:spcPts val="1800"/>
              </a:spcBef>
              <a:buNone/>
            </a:pPr>
            <a:endParaRPr lang="en-US" sz="3300" dirty="0" smtClean="0"/>
          </a:p>
          <a:p>
            <a:pPr marL="0" indent="0">
              <a:buNone/>
            </a:pPr>
            <a:endParaRPr lang="en-US" sz="3600" b="1" dirty="0"/>
          </a:p>
          <a:p>
            <a:pPr marL="0" indent="0">
              <a:buNone/>
            </a:pPr>
            <a:endParaRPr lang="en-US" sz="3600" b="1" dirty="0"/>
          </a:p>
          <a:p>
            <a:pPr marL="0" indent="0">
              <a:buNone/>
            </a:pPr>
            <a:endParaRPr lang="en-US" sz="3600" b="1" dirty="0"/>
          </a:p>
          <a:p>
            <a:pPr marL="0" indent="0">
              <a:buNone/>
            </a:pPr>
            <a:endParaRPr lang="en-US" sz="3600" b="1" dirty="0" smtClean="0"/>
          </a:p>
          <a:p>
            <a:pPr marL="0" indent="0">
              <a:buNone/>
            </a:pPr>
            <a:endParaRPr lang="en-US" sz="36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7942" y="3886200"/>
            <a:ext cx="2248858" cy="2361301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7" name="Down Arrow Callout 6"/>
          <p:cNvSpPr/>
          <p:nvPr/>
        </p:nvSpPr>
        <p:spPr>
          <a:xfrm>
            <a:off x="2379023" y="4191000"/>
            <a:ext cx="1937904" cy="551212"/>
          </a:xfrm>
          <a:prstGeom prst="downArrowCallout">
            <a:avLst>
              <a:gd name="adj1" fmla="val 25000"/>
              <a:gd name="adj2" fmla="val 25000"/>
              <a:gd name="adj3" fmla="val 25000"/>
              <a:gd name="adj4" fmla="val 75000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Case sensitive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3209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 Selector – </a:t>
            </a:r>
            <a:r>
              <a:rPr lang="en-US" dirty="0" err="1" smtClean="0"/>
              <a:t>pg</a:t>
            </a:r>
            <a:r>
              <a:rPr lang="en-US" dirty="0" smtClean="0"/>
              <a:t> 246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4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52400" y="1371600"/>
            <a:ext cx="8915400" cy="4876800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id selector </a:t>
            </a:r>
            <a:r>
              <a:rPr lang="en-US" sz="3200" dirty="0" smtClean="0"/>
              <a:t>– must be unique</a:t>
            </a:r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r>
              <a:rPr lang="en-US" sz="2900" b="1" dirty="0" smtClean="0"/>
              <a:t>&lt;p </a:t>
            </a:r>
            <a:r>
              <a:rPr lang="en-US" sz="2900" b="1" dirty="0" smtClean="0">
                <a:solidFill>
                  <a:srgbClr val="FF0000"/>
                </a:solidFill>
              </a:rPr>
              <a:t>id</a:t>
            </a:r>
            <a:r>
              <a:rPr lang="en-US" sz="2900" b="1" dirty="0" smtClean="0"/>
              <a:t>=“</a:t>
            </a:r>
            <a:r>
              <a:rPr lang="en-US" sz="2900" b="1" dirty="0" err="1" smtClean="0">
                <a:solidFill>
                  <a:srgbClr val="0000CC"/>
                </a:solidFill>
              </a:rPr>
              <a:t>firstpara</a:t>
            </a:r>
            <a:r>
              <a:rPr lang="en-US" sz="2900" b="1" dirty="0" smtClean="0"/>
              <a:t>”&gt;content here&lt;/p&gt;</a:t>
            </a:r>
          </a:p>
          <a:p>
            <a:pPr marL="274320" lvl="1" indent="0">
              <a:buNone/>
            </a:pPr>
            <a:endParaRPr lang="en-US" sz="2900" b="1" dirty="0"/>
          </a:p>
          <a:p>
            <a:pPr marL="274320" lvl="1" indent="0">
              <a:buNone/>
            </a:pPr>
            <a:r>
              <a:rPr lang="en-US" sz="3200" b="1" dirty="0" smtClean="0"/>
              <a:t>#</a:t>
            </a:r>
            <a:r>
              <a:rPr lang="en-US" sz="3200" b="1" dirty="0" err="1" smtClean="0"/>
              <a:t>firstpara</a:t>
            </a:r>
            <a:r>
              <a:rPr lang="en-US" sz="3200" b="1" dirty="0" smtClean="0"/>
              <a:t> </a:t>
            </a:r>
            <a:r>
              <a:rPr lang="en-US" sz="2900" b="1" dirty="0" smtClean="0"/>
              <a:t>{ </a:t>
            </a:r>
            <a:r>
              <a:rPr lang="en-US" sz="2900" b="1" dirty="0"/>
              <a:t>color: red; </a:t>
            </a:r>
            <a:r>
              <a:rPr lang="en-US" sz="2900" b="1" dirty="0" smtClean="0"/>
              <a:t>}</a:t>
            </a:r>
          </a:p>
          <a:p>
            <a:pPr marL="274320" lvl="1" indent="0">
              <a:buNone/>
            </a:pPr>
            <a:endParaRPr lang="en-US" sz="2900" b="1" dirty="0"/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endParaRPr lang="en-US" sz="2900" b="1" dirty="0"/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endParaRPr lang="en-US" sz="2900" b="1" dirty="0" smtClean="0"/>
          </a:p>
          <a:p>
            <a:pPr marL="0" indent="0">
              <a:buNone/>
            </a:pPr>
            <a:endParaRPr lang="en-US" sz="3200" dirty="0" smtClean="0"/>
          </a:p>
          <a:p>
            <a:pPr marL="0" indent="0">
              <a:buNone/>
            </a:pPr>
            <a:endParaRPr lang="en-US" sz="3600" b="1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638"/>
          <a:stretch/>
        </p:blipFill>
        <p:spPr>
          <a:xfrm flipH="1">
            <a:off x="5628903" y="838200"/>
            <a:ext cx="1561603" cy="1066800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H="1">
            <a:off x="533400" y="2924299"/>
            <a:ext cx="762000" cy="657101"/>
          </a:xfrm>
          <a:prstGeom prst="straightConnector1">
            <a:avLst/>
          </a:prstGeom>
          <a:ln w="7302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287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229600" cy="609600"/>
          </a:xfrm>
        </p:spPr>
        <p:txBody>
          <a:bodyPr/>
          <a:lstStyle/>
          <a:p>
            <a:r>
              <a:rPr lang="en-US" dirty="0" smtClean="0"/>
              <a:t>Attribute Selectors – starts with value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40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76200" y="1143000"/>
            <a:ext cx="8915400" cy="5257800"/>
          </a:xfrm>
        </p:spPr>
        <p:txBody>
          <a:bodyPr>
            <a:normAutofit/>
          </a:bodyPr>
          <a:lstStyle/>
          <a:p>
            <a:pPr marL="0" indent="0">
              <a:spcBef>
                <a:spcPts val="1800"/>
              </a:spcBef>
              <a:buNone/>
            </a:pPr>
            <a:r>
              <a:rPr lang="en-US" sz="2000" dirty="0" smtClean="0"/>
              <a:t>&lt;</a:t>
            </a:r>
            <a:r>
              <a:rPr lang="en-US" sz="2000" dirty="0"/>
              <a:t>section id="about</a:t>
            </a:r>
            <a:r>
              <a:rPr lang="en-US" sz="2000" dirty="0" smtClean="0"/>
              <a:t>"&gt;</a:t>
            </a:r>
            <a:br>
              <a:rPr lang="en-US" sz="2000" dirty="0" smtClean="0"/>
            </a:br>
            <a:r>
              <a:rPr lang="en-US" sz="2000" dirty="0" smtClean="0"/>
              <a:t>       </a:t>
            </a:r>
            <a:r>
              <a:rPr lang="en-US" sz="2000" dirty="0"/>
              <a:t>&lt;a </a:t>
            </a:r>
            <a:r>
              <a:rPr lang="en-US" sz="2000" dirty="0" err="1"/>
              <a:t>href</a:t>
            </a:r>
            <a:r>
              <a:rPr lang="en-US" sz="2000" dirty="0"/>
              <a:t>="http://sdmesa.edu" </a:t>
            </a:r>
            <a:r>
              <a:rPr lang="en-US" sz="2000" dirty="0">
                <a:solidFill>
                  <a:srgbClr val="FF0000"/>
                </a:solidFill>
              </a:rPr>
              <a:t>title</a:t>
            </a:r>
            <a:r>
              <a:rPr lang="en-US" sz="2000" dirty="0"/>
              <a:t>="Mesa Website Home Page</a:t>
            </a:r>
            <a:r>
              <a:rPr lang="en-US" sz="2000" dirty="0" smtClean="0"/>
              <a:t>"&gt;Mesa&lt;/</a:t>
            </a:r>
            <a:r>
              <a:rPr lang="en-US" sz="2000" dirty="0"/>
              <a:t>a&gt;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2000" dirty="0"/>
              <a:t>       &lt;a </a:t>
            </a:r>
            <a:r>
              <a:rPr lang="en-US" sz="2000" dirty="0" err="1"/>
              <a:t>href</a:t>
            </a:r>
            <a:r>
              <a:rPr lang="en-US" sz="2000" dirty="0"/>
              <a:t>="http://sdcity.edu" </a:t>
            </a:r>
            <a:r>
              <a:rPr lang="en-US" sz="2000" dirty="0">
                <a:solidFill>
                  <a:srgbClr val="FF0000"/>
                </a:solidFill>
              </a:rPr>
              <a:t>title</a:t>
            </a:r>
            <a:r>
              <a:rPr lang="en-US" sz="2000" dirty="0"/>
              <a:t>="</a:t>
            </a:r>
            <a:r>
              <a:rPr lang="en-US" sz="2000" dirty="0">
                <a:solidFill>
                  <a:srgbClr val="FF0000"/>
                </a:solidFill>
              </a:rPr>
              <a:t>C</a:t>
            </a:r>
            <a:r>
              <a:rPr lang="en-US" sz="2000" dirty="0"/>
              <a:t>ity Website Home Page</a:t>
            </a:r>
            <a:r>
              <a:rPr lang="en-US" sz="2000" dirty="0" smtClean="0"/>
              <a:t>"&gt;City&lt;/</a:t>
            </a:r>
            <a:r>
              <a:rPr lang="en-US" sz="2000" dirty="0"/>
              <a:t>a&gt;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2000" dirty="0"/>
              <a:t>       &lt;a </a:t>
            </a:r>
            <a:r>
              <a:rPr lang="en-US" sz="2000" dirty="0" err="1"/>
              <a:t>href</a:t>
            </a:r>
            <a:r>
              <a:rPr lang="en-US" sz="2000" dirty="0"/>
              <a:t>="http://sdmiramar.edu" </a:t>
            </a:r>
            <a:r>
              <a:rPr lang="en-US" sz="2000" dirty="0">
                <a:solidFill>
                  <a:srgbClr val="FF0000"/>
                </a:solidFill>
              </a:rPr>
              <a:t>title</a:t>
            </a:r>
            <a:r>
              <a:rPr lang="en-US" sz="2000" dirty="0"/>
              <a:t>="Miramar College Website</a:t>
            </a:r>
            <a:r>
              <a:rPr lang="en-US" sz="2000" dirty="0" smtClean="0"/>
              <a:t>"&gt;Miramar&lt;/</a:t>
            </a:r>
            <a:r>
              <a:rPr lang="en-US" sz="2000" dirty="0"/>
              <a:t>a</a:t>
            </a:r>
            <a:r>
              <a:rPr lang="en-US" sz="2000" dirty="0" smtClean="0"/>
              <a:t>&gt;    </a:t>
            </a:r>
            <a:r>
              <a:rPr lang="en-US" sz="2000" dirty="0"/>
              <a:t>&lt;/section&gt;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2000" dirty="0" smtClean="0"/>
              <a:t>&lt;</a:t>
            </a:r>
            <a:r>
              <a:rPr lang="en-US" sz="2000" dirty="0"/>
              <a:t>p</a:t>
            </a:r>
            <a:r>
              <a:rPr lang="en-US" sz="2000" dirty="0" smtClean="0"/>
              <a:t>&gt;&lt;</a:t>
            </a:r>
            <a:r>
              <a:rPr lang="en-US" sz="2000" dirty="0"/>
              <a:t>a </a:t>
            </a:r>
            <a:r>
              <a:rPr lang="en-US" sz="2000" dirty="0" err="1"/>
              <a:t>href</a:t>
            </a:r>
            <a:r>
              <a:rPr lang="en-US" sz="2000" dirty="0"/>
              <a:t>="http://sdce.edu" </a:t>
            </a:r>
            <a:r>
              <a:rPr lang="en-US" sz="2000" dirty="0">
                <a:solidFill>
                  <a:srgbClr val="FF0000"/>
                </a:solidFill>
              </a:rPr>
              <a:t>title</a:t>
            </a:r>
            <a:r>
              <a:rPr lang="en-US" sz="2000" dirty="0"/>
              <a:t>="</a:t>
            </a:r>
            <a:r>
              <a:rPr lang="en-US" sz="2000" dirty="0">
                <a:solidFill>
                  <a:srgbClr val="FF0000"/>
                </a:solidFill>
              </a:rPr>
              <a:t>C</a:t>
            </a:r>
            <a:r>
              <a:rPr lang="en-US" sz="2000" dirty="0"/>
              <a:t>ontinuing </a:t>
            </a:r>
            <a:r>
              <a:rPr lang="en-US" sz="2000" dirty="0" smtClean="0"/>
              <a:t>Ed"&gt;Continuing Ed&lt;/</a:t>
            </a:r>
            <a:r>
              <a:rPr lang="en-US" sz="2000" dirty="0"/>
              <a:t>a</a:t>
            </a:r>
            <a:r>
              <a:rPr lang="en-US" sz="2000" dirty="0" smtClean="0"/>
              <a:t>&gt;&lt;/</a:t>
            </a:r>
            <a:r>
              <a:rPr lang="en-US" sz="2000" dirty="0"/>
              <a:t>p</a:t>
            </a:r>
            <a:r>
              <a:rPr lang="en-US" sz="2000" dirty="0" smtClean="0"/>
              <a:t>&gt;</a:t>
            </a:r>
          </a:p>
          <a:p>
            <a:pPr marL="0" indent="0">
              <a:spcBef>
                <a:spcPts val="1800"/>
              </a:spcBef>
              <a:buNone/>
            </a:pPr>
            <a:endParaRPr lang="en-US" sz="3600" b="1" dirty="0" smtClean="0"/>
          </a:p>
          <a:p>
            <a:pPr marL="0" indent="0">
              <a:spcBef>
                <a:spcPts val="1800"/>
              </a:spcBef>
              <a:buNone/>
            </a:pPr>
            <a:r>
              <a:rPr lang="en-US" sz="3600" b="1" dirty="0" smtClean="0"/>
              <a:t>a</a:t>
            </a:r>
            <a:r>
              <a:rPr lang="en-US" sz="3600" b="1" dirty="0" smtClean="0">
                <a:solidFill>
                  <a:srgbClr val="FF0000"/>
                </a:solidFill>
              </a:rPr>
              <a:t>[title ^= </a:t>
            </a:r>
            <a:r>
              <a:rPr lang="en-US" sz="2400" b="1" dirty="0" smtClean="0">
                <a:solidFill>
                  <a:srgbClr val="FF0000"/>
                </a:solidFill>
              </a:rPr>
              <a:t>“C”</a:t>
            </a:r>
            <a:r>
              <a:rPr lang="en-US" sz="3600" b="1" dirty="0" smtClean="0">
                <a:solidFill>
                  <a:srgbClr val="FF0000"/>
                </a:solidFill>
              </a:rPr>
              <a:t>]</a:t>
            </a:r>
            <a:r>
              <a:rPr lang="en-US" sz="3600" b="1" dirty="0" smtClean="0"/>
              <a:t>  { color</a:t>
            </a:r>
            <a:r>
              <a:rPr lang="en-US" sz="3600" b="1" dirty="0"/>
              <a:t>: red</a:t>
            </a:r>
            <a:r>
              <a:rPr lang="en-US" sz="3600" b="1" dirty="0" smtClean="0"/>
              <a:t>; }</a:t>
            </a:r>
            <a:endParaRPr lang="en-US" sz="3600" b="1" dirty="0">
              <a:solidFill>
                <a:schemeClr val="tx1"/>
              </a:solidFill>
            </a:endParaRPr>
          </a:p>
          <a:p>
            <a:pPr marL="274320" lvl="1" indent="0">
              <a:spcBef>
                <a:spcPts val="1800"/>
              </a:spcBef>
              <a:buNone/>
            </a:pPr>
            <a:endParaRPr lang="en-US" sz="3600" dirty="0">
              <a:solidFill>
                <a:schemeClr val="tx1"/>
              </a:solidFill>
            </a:endParaRPr>
          </a:p>
          <a:p>
            <a:pPr marL="274320" lvl="1" indent="0">
              <a:spcBef>
                <a:spcPts val="1800"/>
              </a:spcBef>
              <a:buNone/>
            </a:pPr>
            <a:endParaRPr lang="en-US" sz="3300" dirty="0" smtClean="0"/>
          </a:p>
          <a:p>
            <a:pPr marL="0" indent="0">
              <a:buNone/>
            </a:pPr>
            <a:endParaRPr lang="en-US" sz="3600" b="1" dirty="0"/>
          </a:p>
          <a:p>
            <a:pPr marL="0" indent="0">
              <a:buNone/>
            </a:pPr>
            <a:endParaRPr lang="en-US" sz="3600" b="1" dirty="0"/>
          </a:p>
          <a:p>
            <a:pPr marL="0" indent="0">
              <a:buNone/>
            </a:pPr>
            <a:endParaRPr lang="en-US" sz="3600" b="1" dirty="0"/>
          </a:p>
          <a:p>
            <a:pPr marL="0" indent="0">
              <a:buNone/>
            </a:pPr>
            <a:endParaRPr lang="en-US" sz="3600" b="1" dirty="0" smtClean="0"/>
          </a:p>
          <a:p>
            <a:pPr marL="0" indent="0">
              <a:buNone/>
            </a:pPr>
            <a:endParaRPr lang="en-US" sz="36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0771" y="3942421"/>
            <a:ext cx="2248858" cy="2248858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709298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229600" cy="609600"/>
          </a:xfrm>
        </p:spPr>
        <p:txBody>
          <a:bodyPr/>
          <a:lstStyle/>
          <a:p>
            <a:r>
              <a:rPr lang="en-US" dirty="0" smtClean="0"/>
              <a:t>Attribute Selectors – ends with value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41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76200" y="1143000"/>
            <a:ext cx="8915400" cy="5257800"/>
          </a:xfrm>
        </p:spPr>
        <p:txBody>
          <a:bodyPr>
            <a:normAutofit/>
          </a:bodyPr>
          <a:lstStyle/>
          <a:p>
            <a:pPr marL="0" indent="0">
              <a:spcBef>
                <a:spcPts val="1800"/>
              </a:spcBef>
              <a:buNone/>
            </a:pPr>
            <a:r>
              <a:rPr lang="en-US" sz="2000" dirty="0" smtClean="0"/>
              <a:t>&lt;</a:t>
            </a:r>
            <a:r>
              <a:rPr lang="en-US" sz="2000" dirty="0"/>
              <a:t>section id="about</a:t>
            </a:r>
            <a:r>
              <a:rPr lang="en-US" sz="2000" dirty="0" smtClean="0"/>
              <a:t>"&gt;</a:t>
            </a:r>
            <a:br>
              <a:rPr lang="en-US" sz="2000" dirty="0" smtClean="0"/>
            </a:br>
            <a:r>
              <a:rPr lang="en-US" sz="2000" dirty="0" smtClean="0"/>
              <a:t>       </a:t>
            </a:r>
            <a:r>
              <a:rPr lang="en-US" sz="2000" dirty="0"/>
              <a:t>&lt;a </a:t>
            </a:r>
            <a:r>
              <a:rPr lang="en-US" sz="2000" dirty="0" err="1"/>
              <a:t>href</a:t>
            </a:r>
            <a:r>
              <a:rPr lang="en-US" sz="2000" dirty="0"/>
              <a:t>="http://sdmesa.edu" </a:t>
            </a:r>
            <a:r>
              <a:rPr lang="en-US" sz="2000" dirty="0">
                <a:solidFill>
                  <a:srgbClr val="FF0000"/>
                </a:solidFill>
              </a:rPr>
              <a:t>title</a:t>
            </a:r>
            <a:r>
              <a:rPr lang="en-US" sz="2000" dirty="0"/>
              <a:t>="Mesa Website Home </a:t>
            </a:r>
            <a:r>
              <a:rPr lang="en-US" sz="2000" dirty="0">
                <a:solidFill>
                  <a:srgbClr val="FF0000"/>
                </a:solidFill>
              </a:rPr>
              <a:t>Page</a:t>
            </a:r>
            <a:r>
              <a:rPr lang="en-US" sz="2000" dirty="0" smtClean="0"/>
              <a:t>"&gt;Mesa&lt;/</a:t>
            </a:r>
            <a:r>
              <a:rPr lang="en-US" sz="2000" dirty="0"/>
              <a:t>a&gt;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2000" dirty="0"/>
              <a:t>       &lt;a </a:t>
            </a:r>
            <a:r>
              <a:rPr lang="en-US" sz="2000" dirty="0" err="1"/>
              <a:t>href</a:t>
            </a:r>
            <a:r>
              <a:rPr lang="en-US" sz="2000" dirty="0"/>
              <a:t>="http://sdcity.edu" </a:t>
            </a:r>
            <a:r>
              <a:rPr lang="en-US" sz="2000" dirty="0">
                <a:solidFill>
                  <a:srgbClr val="FF0000"/>
                </a:solidFill>
              </a:rPr>
              <a:t>title</a:t>
            </a:r>
            <a:r>
              <a:rPr lang="en-US" sz="2000" dirty="0"/>
              <a:t>="City Website Home </a:t>
            </a:r>
            <a:r>
              <a:rPr lang="en-US" sz="2000" dirty="0">
                <a:solidFill>
                  <a:srgbClr val="FF0000"/>
                </a:solidFill>
              </a:rPr>
              <a:t>Page</a:t>
            </a:r>
            <a:r>
              <a:rPr lang="en-US" sz="2000" dirty="0" smtClean="0"/>
              <a:t>"&gt;City&lt;/</a:t>
            </a:r>
            <a:r>
              <a:rPr lang="en-US" sz="2000" dirty="0"/>
              <a:t>a&gt;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2000" dirty="0"/>
              <a:t>       &lt;a </a:t>
            </a:r>
            <a:r>
              <a:rPr lang="en-US" sz="2000" dirty="0" err="1"/>
              <a:t>href</a:t>
            </a:r>
            <a:r>
              <a:rPr lang="en-US" sz="2000" dirty="0"/>
              <a:t>="http://sdmiramar.edu" </a:t>
            </a:r>
            <a:r>
              <a:rPr lang="en-US" sz="2000" dirty="0">
                <a:solidFill>
                  <a:srgbClr val="FF0000"/>
                </a:solidFill>
              </a:rPr>
              <a:t>title</a:t>
            </a:r>
            <a:r>
              <a:rPr lang="en-US" sz="2000" dirty="0"/>
              <a:t>="Miramar College Website</a:t>
            </a:r>
            <a:r>
              <a:rPr lang="en-US" sz="2000" dirty="0" smtClean="0"/>
              <a:t>"&gt;Miramar&lt;/</a:t>
            </a:r>
            <a:r>
              <a:rPr lang="en-US" sz="2000" dirty="0"/>
              <a:t>a</a:t>
            </a:r>
            <a:r>
              <a:rPr lang="en-US" sz="2000" dirty="0" smtClean="0"/>
              <a:t>&gt;    </a:t>
            </a:r>
            <a:r>
              <a:rPr lang="en-US" sz="2000" dirty="0"/>
              <a:t>&lt;/section&gt;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2000" dirty="0" smtClean="0"/>
              <a:t>&lt;</a:t>
            </a:r>
            <a:r>
              <a:rPr lang="en-US" sz="2000" dirty="0"/>
              <a:t>p</a:t>
            </a:r>
            <a:r>
              <a:rPr lang="en-US" sz="2000" dirty="0" smtClean="0"/>
              <a:t>&gt;&lt;</a:t>
            </a:r>
            <a:r>
              <a:rPr lang="en-US" sz="2000" dirty="0"/>
              <a:t>a </a:t>
            </a:r>
            <a:r>
              <a:rPr lang="en-US" sz="2000" dirty="0" err="1"/>
              <a:t>href</a:t>
            </a:r>
            <a:r>
              <a:rPr lang="en-US" sz="2000" dirty="0"/>
              <a:t>="http://sdce.edu" </a:t>
            </a:r>
            <a:r>
              <a:rPr lang="en-US" sz="2000" dirty="0">
                <a:solidFill>
                  <a:srgbClr val="FF0000"/>
                </a:solidFill>
              </a:rPr>
              <a:t>title</a:t>
            </a:r>
            <a:r>
              <a:rPr lang="en-US" sz="2000" dirty="0"/>
              <a:t>="Continuing </a:t>
            </a:r>
            <a:r>
              <a:rPr lang="en-US" sz="2000" dirty="0" smtClean="0"/>
              <a:t>Ed"&gt;Continuing Ed&lt;/</a:t>
            </a:r>
            <a:r>
              <a:rPr lang="en-US" sz="2000" dirty="0"/>
              <a:t>a</a:t>
            </a:r>
            <a:r>
              <a:rPr lang="en-US" sz="2000" dirty="0" smtClean="0"/>
              <a:t>&gt;&lt;/</a:t>
            </a:r>
            <a:r>
              <a:rPr lang="en-US" sz="2000" dirty="0"/>
              <a:t>p</a:t>
            </a:r>
            <a:r>
              <a:rPr lang="en-US" sz="2000" dirty="0" smtClean="0"/>
              <a:t>&gt;</a:t>
            </a:r>
          </a:p>
          <a:p>
            <a:pPr marL="0" indent="0">
              <a:spcBef>
                <a:spcPts val="1800"/>
              </a:spcBef>
              <a:buNone/>
            </a:pPr>
            <a:endParaRPr lang="en-US" sz="3600" b="1" dirty="0" smtClean="0"/>
          </a:p>
          <a:p>
            <a:pPr marL="0" indent="0">
              <a:spcBef>
                <a:spcPts val="1800"/>
              </a:spcBef>
              <a:buNone/>
            </a:pPr>
            <a:r>
              <a:rPr lang="en-US" sz="3600" b="1" dirty="0" smtClean="0"/>
              <a:t>a</a:t>
            </a:r>
            <a:r>
              <a:rPr lang="en-US" sz="3600" b="1" dirty="0" smtClean="0">
                <a:solidFill>
                  <a:srgbClr val="FF0000"/>
                </a:solidFill>
              </a:rPr>
              <a:t>[title $= </a:t>
            </a:r>
            <a:r>
              <a:rPr lang="en-US" sz="2400" b="1" dirty="0" smtClean="0">
                <a:solidFill>
                  <a:srgbClr val="FF0000"/>
                </a:solidFill>
              </a:rPr>
              <a:t>“Page”</a:t>
            </a:r>
            <a:r>
              <a:rPr lang="en-US" sz="3600" b="1" dirty="0" smtClean="0">
                <a:solidFill>
                  <a:srgbClr val="FF0000"/>
                </a:solidFill>
              </a:rPr>
              <a:t>]</a:t>
            </a:r>
            <a:r>
              <a:rPr lang="en-US" sz="3600" b="1" dirty="0" smtClean="0"/>
              <a:t>  { color</a:t>
            </a:r>
            <a:r>
              <a:rPr lang="en-US" sz="3600" b="1" dirty="0"/>
              <a:t>: red</a:t>
            </a:r>
            <a:r>
              <a:rPr lang="en-US" sz="3600" b="1" dirty="0" smtClean="0"/>
              <a:t>; }</a:t>
            </a:r>
            <a:endParaRPr lang="en-US" sz="3600" b="1" dirty="0">
              <a:solidFill>
                <a:schemeClr val="tx1"/>
              </a:solidFill>
            </a:endParaRPr>
          </a:p>
          <a:p>
            <a:pPr marL="274320" lvl="1" indent="0">
              <a:spcBef>
                <a:spcPts val="1800"/>
              </a:spcBef>
              <a:buNone/>
            </a:pPr>
            <a:endParaRPr lang="en-US" sz="3600" dirty="0">
              <a:solidFill>
                <a:schemeClr val="tx1"/>
              </a:solidFill>
            </a:endParaRPr>
          </a:p>
          <a:p>
            <a:pPr marL="274320" lvl="1" indent="0">
              <a:spcBef>
                <a:spcPts val="1800"/>
              </a:spcBef>
              <a:buNone/>
            </a:pPr>
            <a:endParaRPr lang="en-US" sz="3300" dirty="0" smtClean="0"/>
          </a:p>
          <a:p>
            <a:pPr marL="0" indent="0">
              <a:buNone/>
            </a:pPr>
            <a:endParaRPr lang="en-US" sz="3600" b="1" dirty="0"/>
          </a:p>
          <a:p>
            <a:pPr marL="0" indent="0">
              <a:buNone/>
            </a:pPr>
            <a:endParaRPr lang="en-US" sz="3600" b="1" dirty="0"/>
          </a:p>
          <a:p>
            <a:pPr marL="0" indent="0">
              <a:buNone/>
            </a:pPr>
            <a:endParaRPr lang="en-US" sz="3600" b="1" dirty="0"/>
          </a:p>
          <a:p>
            <a:pPr marL="0" indent="0">
              <a:buNone/>
            </a:pPr>
            <a:endParaRPr lang="en-US" sz="3600" b="1" dirty="0" smtClean="0"/>
          </a:p>
          <a:p>
            <a:pPr marL="0" indent="0">
              <a:buNone/>
            </a:pPr>
            <a:endParaRPr lang="en-US" sz="36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8563" y="3942421"/>
            <a:ext cx="2092415" cy="2248858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601183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2296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Attribute Selectors – contains </a:t>
            </a:r>
            <a:r>
              <a:rPr lang="en-US" dirty="0" smtClean="0"/>
              <a:t>a value (word)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42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76200" y="1143000"/>
            <a:ext cx="8915400" cy="5257800"/>
          </a:xfrm>
        </p:spPr>
        <p:txBody>
          <a:bodyPr>
            <a:normAutofit/>
          </a:bodyPr>
          <a:lstStyle/>
          <a:p>
            <a:pPr marL="0" indent="0">
              <a:spcBef>
                <a:spcPts val="1800"/>
              </a:spcBef>
              <a:buNone/>
            </a:pPr>
            <a:r>
              <a:rPr lang="en-US" sz="2000" dirty="0" smtClean="0"/>
              <a:t>&lt;</a:t>
            </a:r>
            <a:r>
              <a:rPr lang="en-US" sz="2000" dirty="0"/>
              <a:t>section id="about</a:t>
            </a:r>
            <a:r>
              <a:rPr lang="en-US" sz="2000" dirty="0" smtClean="0"/>
              <a:t>"&gt;</a:t>
            </a:r>
            <a:br>
              <a:rPr lang="en-US" sz="2000" dirty="0" smtClean="0"/>
            </a:br>
            <a:r>
              <a:rPr lang="en-US" sz="2000" dirty="0" smtClean="0"/>
              <a:t>       </a:t>
            </a:r>
            <a:r>
              <a:rPr lang="en-US" sz="2000" dirty="0"/>
              <a:t>&lt;a </a:t>
            </a:r>
            <a:r>
              <a:rPr lang="en-US" sz="2000" dirty="0" err="1"/>
              <a:t>href</a:t>
            </a:r>
            <a:r>
              <a:rPr lang="en-US" sz="2000" dirty="0"/>
              <a:t>="http://sdmesa.edu" </a:t>
            </a:r>
            <a:r>
              <a:rPr lang="en-US" sz="2000" dirty="0">
                <a:solidFill>
                  <a:srgbClr val="FF0000"/>
                </a:solidFill>
              </a:rPr>
              <a:t>title</a:t>
            </a:r>
            <a:r>
              <a:rPr lang="en-US" sz="2000" dirty="0"/>
              <a:t>="Mesa </a:t>
            </a:r>
            <a:r>
              <a:rPr lang="en-US" sz="2000" dirty="0">
                <a:solidFill>
                  <a:srgbClr val="FF0000"/>
                </a:solidFill>
              </a:rPr>
              <a:t>Website</a:t>
            </a:r>
            <a:r>
              <a:rPr lang="en-US" sz="2000" dirty="0"/>
              <a:t> Home Page</a:t>
            </a:r>
            <a:r>
              <a:rPr lang="en-US" sz="2000" dirty="0" smtClean="0"/>
              <a:t>"&gt;Mesa&lt;/</a:t>
            </a:r>
            <a:r>
              <a:rPr lang="en-US" sz="2000" dirty="0"/>
              <a:t>a&gt;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2000" dirty="0"/>
              <a:t>       &lt;a </a:t>
            </a:r>
            <a:r>
              <a:rPr lang="en-US" sz="2000" dirty="0" err="1"/>
              <a:t>href</a:t>
            </a:r>
            <a:r>
              <a:rPr lang="en-US" sz="2000" dirty="0"/>
              <a:t>="http://sdcity.edu" </a:t>
            </a:r>
            <a:r>
              <a:rPr lang="en-US" sz="2000" dirty="0">
                <a:solidFill>
                  <a:srgbClr val="FF0000"/>
                </a:solidFill>
              </a:rPr>
              <a:t>title</a:t>
            </a:r>
            <a:r>
              <a:rPr lang="en-US" sz="2000" dirty="0"/>
              <a:t>="City </a:t>
            </a:r>
            <a:r>
              <a:rPr lang="en-US" sz="2000" dirty="0">
                <a:solidFill>
                  <a:srgbClr val="FF0000"/>
                </a:solidFill>
              </a:rPr>
              <a:t>Website</a:t>
            </a:r>
            <a:r>
              <a:rPr lang="en-US" sz="2000" dirty="0"/>
              <a:t> Home Page</a:t>
            </a:r>
            <a:r>
              <a:rPr lang="en-US" sz="2000" dirty="0" smtClean="0"/>
              <a:t>"&gt;City&lt;/</a:t>
            </a:r>
            <a:r>
              <a:rPr lang="en-US" sz="2000" dirty="0"/>
              <a:t>a&gt;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2000" dirty="0"/>
              <a:t>       &lt;a </a:t>
            </a:r>
            <a:r>
              <a:rPr lang="en-US" sz="2000" dirty="0" err="1"/>
              <a:t>href</a:t>
            </a:r>
            <a:r>
              <a:rPr lang="en-US" sz="2000" dirty="0"/>
              <a:t>="http://sdmiramar.edu" </a:t>
            </a:r>
            <a:r>
              <a:rPr lang="en-US" sz="2000" dirty="0">
                <a:solidFill>
                  <a:srgbClr val="FF0000"/>
                </a:solidFill>
              </a:rPr>
              <a:t>title</a:t>
            </a:r>
            <a:r>
              <a:rPr lang="en-US" sz="2000" dirty="0"/>
              <a:t>="Miramar College </a:t>
            </a:r>
            <a:r>
              <a:rPr lang="en-US" sz="2000" dirty="0">
                <a:solidFill>
                  <a:srgbClr val="FF0000"/>
                </a:solidFill>
              </a:rPr>
              <a:t>Website</a:t>
            </a:r>
            <a:r>
              <a:rPr lang="en-US" sz="2000" dirty="0" smtClean="0"/>
              <a:t>"&gt;Miramar&lt;/</a:t>
            </a:r>
            <a:r>
              <a:rPr lang="en-US" sz="2000" dirty="0"/>
              <a:t>a</a:t>
            </a:r>
            <a:r>
              <a:rPr lang="en-US" sz="2000" dirty="0" smtClean="0"/>
              <a:t>&gt;    </a:t>
            </a:r>
            <a:r>
              <a:rPr lang="en-US" sz="2000" dirty="0"/>
              <a:t>&lt;/section&gt;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2000" dirty="0" smtClean="0"/>
              <a:t>&lt;</a:t>
            </a:r>
            <a:r>
              <a:rPr lang="en-US" sz="2000" dirty="0"/>
              <a:t>p</a:t>
            </a:r>
            <a:r>
              <a:rPr lang="en-US" sz="2000" dirty="0" smtClean="0"/>
              <a:t>&gt;&lt;</a:t>
            </a:r>
            <a:r>
              <a:rPr lang="en-US" sz="2000" dirty="0"/>
              <a:t>a </a:t>
            </a:r>
            <a:r>
              <a:rPr lang="en-US" sz="2000" dirty="0" err="1"/>
              <a:t>href</a:t>
            </a:r>
            <a:r>
              <a:rPr lang="en-US" sz="2000" dirty="0"/>
              <a:t>="http://sdce.edu" </a:t>
            </a:r>
            <a:r>
              <a:rPr lang="en-US" sz="2000" dirty="0">
                <a:solidFill>
                  <a:srgbClr val="FF0000"/>
                </a:solidFill>
              </a:rPr>
              <a:t>title</a:t>
            </a:r>
            <a:r>
              <a:rPr lang="en-US" sz="2000" dirty="0"/>
              <a:t>="</a:t>
            </a:r>
            <a:r>
              <a:rPr lang="en-US" sz="2000" dirty="0">
                <a:solidFill>
                  <a:srgbClr val="FF0000"/>
                </a:solidFill>
              </a:rPr>
              <a:t>C</a:t>
            </a:r>
            <a:r>
              <a:rPr lang="en-US" sz="2000" dirty="0"/>
              <a:t>ontinuing </a:t>
            </a:r>
            <a:r>
              <a:rPr lang="en-US" sz="2000" dirty="0" smtClean="0"/>
              <a:t>Ed"&gt;Continuing Ed&lt;/</a:t>
            </a:r>
            <a:r>
              <a:rPr lang="en-US" sz="2000" dirty="0"/>
              <a:t>a</a:t>
            </a:r>
            <a:r>
              <a:rPr lang="en-US" sz="2000" dirty="0" smtClean="0"/>
              <a:t>&gt;&lt;/</a:t>
            </a:r>
            <a:r>
              <a:rPr lang="en-US" sz="2000" dirty="0"/>
              <a:t>p</a:t>
            </a:r>
            <a:r>
              <a:rPr lang="en-US" sz="2000" dirty="0" smtClean="0"/>
              <a:t>&gt;</a:t>
            </a:r>
          </a:p>
          <a:p>
            <a:pPr marL="0" indent="0">
              <a:spcBef>
                <a:spcPts val="1800"/>
              </a:spcBef>
              <a:buNone/>
            </a:pPr>
            <a:endParaRPr lang="en-US" sz="3600" b="1" dirty="0" smtClean="0"/>
          </a:p>
          <a:p>
            <a:pPr marL="0" indent="0">
              <a:spcBef>
                <a:spcPts val="1800"/>
              </a:spcBef>
              <a:buNone/>
            </a:pPr>
            <a:r>
              <a:rPr lang="en-US" sz="3600" b="1" dirty="0" smtClean="0"/>
              <a:t>a</a:t>
            </a:r>
            <a:r>
              <a:rPr lang="en-US" sz="3600" b="1" dirty="0" smtClean="0">
                <a:solidFill>
                  <a:srgbClr val="FF0000"/>
                </a:solidFill>
              </a:rPr>
              <a:t>[title </a:t>
            </a:r>
            <a:r>
              <a:rPr lang="en-US" sz="3600" b="1" dirty="0" smtClean="0">
                <a:solidFill>
                  <a:srgbClr val="FF0000"/>
                </a:solidFill>
              </a:rPr>
              <a:t>~= </a:t>
            </a:r>
            <a:r>
              <a:rPr lang="en-US" sz="2400" b="1" dirty="0" smtClean="0">
                <a:solidFill>
                  <a:srgbClr val="FF0000"/>
                </a:solidFill>
              </a:rPr>
              <a:t>“Website”</a:t>
            </a:r>
            <a:r>
              <a:rPr lang="en-US" sz="3600" b="1" dirty="0" smtClean="0">
                <a:solidFill>
                  <a:srgbClr val="FF0000"/>
                </a:solidFill>
              </a:rPr>
              <a:t>]</a:t>
            </a:r>
            <a:r>
              <a:rPr lang="en-US" sz="3600" b="1" dirty="0" smtClean="0"/>
              <a:t>  </a:t>
            </a:r>
            <a:r>
              <a:rPr lang="en-US" sz="3200" b="1" dirty="0" smtClean="0"/>
              <a:t>{ color</a:t>
            </a:r>
            <a:r>
              <a:rPr lang="en-US" sz="3200" b="1" dirty="0"/>
              <a:t>: red</a:t>
            </a:r>
            <a:r>
              <a:rPr lang="en-US" sz="3200" b="1" dirty="0" smtClean="0"/>
              <a:t>; }</a:t>
            </a:r>
            <a:endParaRPr lang="en-US" sz="3200" b="1" dirty="0">
              <a:solidFill>
                <a:schemeClr val="tx1"/>
              </a:solidFill>
            </a:endParaRPr>
          </a:p>
          <a:p>
            <a:pPr marL="274320" lvl="1" indent="0">
              <a:spcBef>
                <a:spcPts val="1800"/>
              </a:spcBef>
              <a:buNone/>
            </a:pPr>
            <a:endParaRPr lang="en-US" sz="3600" dirty="0">
              <a:solidFill>
                <a:schemeClr val="tx1"/>
              </a:solidFill>
            </a:endParaRPr>
          </a:p>
          <a:p>
            <a:pPr marL="274320" lvl="1" indent="0">
              <a:spcBef>
                <a:spcPts val="1800"/>
              </a:spcBef>
              <a:buNone/>
            </a:pPr>
            <a:endParaRPr lang="en-US" sz="3300" dirty="0" smtClean="0"/>
          </a:p>
          <a:p>
            <a:pPr marL="0" indent="0">
              <a:buNone/>
            </a:pPr>
            <a:endParaRPr lang="en-US" sz="3600" b="1" dirty="0"/>
          </a:p>
          <a:p>
            <a:pPr marL="0" indent="0">
              <a:buNone/>
            </a:pPr>
            <a:endParaRPr lang="en-US" sz="3600" b="1" dirty="0"/>
          </a:p>
          <a:p>
            <a:pPr marL="0" indent="0">
              <a:buNone/>
            </a:pPr>
            <a:endParaRPr lang="en-US" sz="3600" b="1" dirty="0"/>
          </a:p>
          <a:p>
            <a:pPr marL="0" indent="0">
              <a:buNone/>
            </a:pPr>
            <a:endParaRPr lang="en-US" sz="3600" b="1" dirty="0" smtClean="0"/>
          </a:p>
          <a:p>
            <a:pPr marL="0" indent="0">
              <a:buNone/>
            </a:pPr>
            <a:endParaRPr lang="en-US" sz="36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8563" y="4064973"/>
            <a:ext cx="2092415" cy="2003753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259585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2296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Attribute Selectors </a:t>
            </a:r>
            <a:r>
              <a:rPr lang="en-US" sz="2200" dirty="0" smtClean="0"/>
              <a:t>– contains </a:t>
            </a:r>
            <a:r>
              <a:rPr lang="en-US" sz="2200" dirty="0" smtClean="0"/>
              <a:t>part of a value (word)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43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76200" y="1143000"/>
            <a:ext cx="8915400" cy="5257800"/>
          </a:xfrm>
        </p:spPr>
        <p:txBody>
          <a:bodyPr>
            <a:normAutofit/>
          </a:bodyPr>
          <a:lstStyle/>
          <a:p>
            <a:pPr marL="0" indent="0">
              <a:spcBef>
                <a:spcPts val="1800"/>
              </a:spcBef>
              <a:buNone/>
            </a:pPr>
            <a:r>
              <a:rPr lang="en-US" sz="2000" dirty="0" smtClean="0"/>
              <a:t>&lt;</a:t>
            </a:r>
            <a:r>
              <a:rPr lang="en-US" sz="2000" dirty="0"/>
              <a:t>section id="about</a:t>
            </a:r>
            <a:r>
              <a:rPr lang="en-US" sz="2000" dirty="0" smtClean="0"/>
              <a:t>"&gt;</a:t>
            </a:r>
            <a:br>
              <a:rPr lang="en-US" sz="2000" dirty="0" smtClean="0"/>
            </a:br>
            <a:r>
              <a:rPr lang="en-US" sz="2000" dirty="0" smtClean="0"/>
              <a:t>       </a:t>
            </a:r>
            <a:r>
              <a:rPr lang="en-US" sz="2000" dirty="0"/>
              <a:t>&lt;a </a:t>
            </a:r>
            <a:r>
              <a:rPr lang="en-US" sz="2000" dirty="0" err="1"/>
              <a:t>href</a:t>
            </a:r>
            <a:r>
              <a:rPr lang="en-US" sz="2000" dirty="0"/>
              <a:t>="http://sdmesa.edu" </a:t>
            </a:r>
            <a:r>
              <a:rPr lang="en-US" sz="2000" dirty="0">
                <a:solidFill>
                  <a:srgbClr val="FF0000"/>
                </a:solidFill>
              </a:rPr>
              <a:t>title</a:t>
            </a:r>
            <a:r>
              <a:rPr lang="en-US" sz="2000" dirty="0"/>
              <a:t>="Mesa </a:t>
            </a:r>
            <a:r>
              <a:rPr lang="en-US" sz="2000" dirty="0">
                <a:solidFill>
                  <a:srgbClr val="FF0000"/>
                </a:solidFill>
              </a:rPr>
              <a:t>Website</a:t>
            </a:r>
            <a:r>
              <a:rPr lang="en-US" sz="2000" dirty="0"/>
              <a:t> Home Page</a:t>
            </a:r>
            <a:r>
              <a:rPr lang="en-US" sz="2000" dirty="0" smtClean="0"/>
              <a:t>"&gt;Mesa&lt;/</a:t>
            </a:r>
            <a:r>
              <a:rPr lang="en-US" sz="2000" dirty="0"/>
              <a:t>a&gt;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2000" dirty="0"/>
              <a:t>       &lt;a </a:t>
            </a:r>
            <a:r>
              <a:rPr lang="en-US" sz="2000" dirty="0" err="1"/>
              <a:t>href</a:t>
            </a:r>
            <a:r>
              <a:rPr lang="en-US" sz="2000" dirty="0"/>
              <a:t>="http://sdcity.edu" </a:t>
            </a:r>
            <a:r>
              <a:rPr lang="en-US" sz="2000" dirty="0">
                <a:solidFill>
                  <a:srgbClr val="FF0000"/>
                </a:solidFill>
              </a:rPr>
              <a:t>title</a:t>
            </a:r>
            <a:r>
              <a:rPr lang="en-US" sz="2000" dirty="0"/>
              <a:t>="City </a:t>
            </a:r>
            <a:r>
              <a:rPr lang="en-US" sz="2000" dirty="0">
                <a:solidFill>
                  <a:srgbClr val="FF0000"/>
                </a:solidFill>
              </a:rPr>
              <a:t>Website</a:t>
            </a:r>
            <a:r>
              <a:rPr lang="en-US" sz="2000" dirty="0"/>
              <a:t> Home Page</a:t>
            </a:r>
            <a:r>
              <a:rPr lang="en-US" sz="2000" dirty="0" smtClean="0"/>
              <a:t>"&gt;City&lt;/</a:t>
            </a:r>
            <a:r>
              <a:rPr lang="en-US" sz="2000" dirty="0"/>
              <a:t>a&gt;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2000" dirty="0"/>
              <a:t>       &lt;a </a:t>
            </a:r>
            <a:r>
              <a:rPr lang="en-US" sz="2000" dirty="0" err="1"/>
              <a:t>href</a:t>
            </a:r>
            <a:r>
              <a:rPr lang="en-US" sz="2000" dirty="0"/>
              <a:t>="http://sdmiramar.edu" </a:t>
            </a:r>
            <a:r>
              <a:rPr lang="en-US" sz="2000" dirty="0">
                <a:solidFill>
                  <a:srgbClr val="FF0000"/>
                </a:solidFill>
              </a:rPr>
              <a:t>title</a:t>
            </a:r>
            <a:r>
              <a:rPr lang="en-US" sz="2000" dirty="0"/>
              <a:t>="Miramar College </a:t>
            </a:r>
            <a:r>
              <a:rPr lang="en-US" sz="2000" dirty="0">
                <a:solidFill>
                  <a:srgbClr val="FF0000"/>
                </a:solidFill>
              </a:rPr>
              <a:t>Website</a:t>
            </a:r>
            <a:r>
              <a:rPr lang="en-US" sz="2000" dirty="0" smtClean="0"/>
              <a:t>"&gt;Miramar&lt;/</a:t>
            </a:r>
            <a:r>
              <a:rPr lang="en-US" sz="2000" dirty="0"/>
              <a:t>a</a:t>
            </a:r>
            <a:r>
              <a:rPr lang="en-US" sz="2000" dirty="0" smtClean="0"/>
              <a:t>&gt;    </a:t>
            </a:r>
            <a:r>
              <a:rPr lang="en-US" sz="2000" dirty="0"/>
              <a:t>&lt;/section&gt;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2000" dirty="0" smtClean="0"/>
              <a:t>&lt;</a:t>
            </a:r>
            <a:r>
              <a:rPr lang="en-US" sz="2000" dirty="0"/>
              <a:t>p</a:t>
            </a:r>
            <a:r>
              <a:rPr lang="en-US" sz="2000" dirty="0" smtClean="0"/>
              <a:t>&gt;&lt;</a:t>
            </a:r>
            <a:r>
              <a:rPr lang="en-US" sz="2000" dirty="0"/>
              <a:t>a </a:t>
            </a:r>
            <a:r>
              <a:rPr lang="en-US" sz="2000" dirty="0" err="1"/>
              <a:t>href</a:t>
            </a:r>
            <a:r>
              <a:rPr lang="en-US" sz="2000" dirty="0"/>
              <a:t>="http://sdce.edu" </a:t>
            </a:r>
            <a:r>
              <a:rPr lang="en-US" sz="2000" dirty="0">
                <a:solidFill>
                  <a:srgbClr val="FF0000"/>
                </a:solidFill>
              </a:rPr>
              <a:t>title</a:t>
            </a:r>
            <a:r>
              <a:rPr lang="en-US" sz="2000" dirty="0"/>
              <a:t>="</a:t>
            </a:r>
            <a:r>
              <a:rPr lang="en-US" sz="2000" dirty="0">
                <a:solidFill>
                  <a:srgbClr val="FF0000"/>
                </a:solidFill>
              </a:rPr>
              <a:t>C</a:t>
            </a:r>
            <a:r>
              <a:rPr lang="en-US" sz="2000" dirty="0"/>
              <a:t>ontinuing </a:t>
            </a:r>
            <a:r>
              <a:rPr lang="en-US" sz="2000" dirty="0" smtClean="0"/>
              <a:t>Ed"&gt;Continuing Ed&lt;/</a:t>
            </a:r>
            <a:r>
              <a:rPr lang="en-US" sz="2000" dirty="0"/>
              <a:t>a</a:t>
            </a:r>
            <a:r>
              <a:rPr lang="en-US" sz="2000" dirty="0" smtClean="0"/>
              <a:t>&gt;&lt;/</a:t>
            </a:r>
            <a:r>
              <a:rPr lang="en-US" sz="2000" dirty="0"/>
              <a:t>p</a:t>
            </a:r>
            <a:r>
              <a:rPr lang="en-US" sz="2000" dirty="0" smtClean="0"/>
              <a:t>&gt;</a:t>
            </a:r>
          </a:p>
          <a:p>
            <a:pPr marL="0" indent="0">
              <a:spcBef>
                <a:spcPts val="1800"/>
              </a:spcBef>
              <a:buNone/>
            </a:pPr>
            <a:endParaRPr lang="en-US" sz="3600" b="1" dirty="0" smtClean="0"/>
          </a:p>
          <a:p>
            <a:pPr marL="0" indent="0">
              <a:spcBef>
                <a:spcPts val="1800"/>
              </a:spcBef>
              <a:buNone/>
            </a:pPr>
            <a:r>
              <a:rPr lang="en-US" sz="3600" b="1" dirty="0" smtClean="0"/>
              <a:t>a</a:t>
            </a:r>
            <a:r>
              <a:rPr lang="en-US" sz="3600" b="1" dirty="0" smtClean="0">
                <a:solidFill>
                  <a:srgbClr val="FF0000"/>
                </a:solidFill>
              </a:rPr>
              <a:t>[title </a:t>
            </a:r>
            <a:r>
              <a:rPr lang="en-US" sz="3600" b="1" dirty="0" smtClean="0">
                <a:solidFill>
                  <a:srgbClr val="FF0000"/>
                </a:solidFill>
              </a:rPr>
              <a:t>*= </a:t>
            </a:r>
            <a:r>
              <a:rPr lang="en-US" sz="2400" b="1" dirty="0" smtClean="0">
                <a:solidFill>
                  <a:srgbClr val="FF0000"/>
                </a:solidFill>
              </a:rPr>
              <a:t>“</a:t>
            </a:r>
            <a:r>
              <a:rPr lang="en-US" sz="2400" b="1" dirty="0" smtClean="0">
                <a:solidFill>
                  <a:srgbClr val="FF0000"/>
                </a:solidFill>
              </a:rPr>
              <a:t>Web”</a:t>
            </a:r>
            <a:r>
              <a:rPr lang="en-US" sz="3600" b="1" dirty="0" smtClean="0">
                <a:solidFill>
                  <a:srgbClr val="FF0000"/>
                </a:solidFill>
              </a:rPr>
              <a:t>]</a:t>
            </a:r>
            <a:r>
              <a:rPr lang="en-US" sz="3600" b="1" dirty="0" smtClean="0"/>
              <a:t>  </a:t>
            </a:r>
            <a:r>
              <a:rPr lang="en-US" sz="3200" b="1" dirty="0" smtClean="0"/>
              <a:t>{ color</a:t>
            </a:r>
            <a:r>
              <a:rPr lang="en-US" sz="3200" b="1" dirty="0"/>
              <a:t>: red</a:t>
            </a:r>
            <a:r>
              <a:rPr lang="en-US" sz="3200" b="1" dirty="0" smtClean="0"/>
              <a:t>; }</a:t>
            </a:r>
            <a:endParaRPr lang="en-US" sz="3200" b="1" dirty="0">
              <a:solidFill>
                <a:schemeClr val="tx1"/>
              </a:solidFill>
            </a:endParaRPr>
          </a:p>
          <a:p>
            <a:pPr marL="274320" lvl="1" indent="0">
              <a:spcBef>
                <a:spcPts val="1800"/>
              </a:spcBef>
              <a:buNone/>
            </a:pPr>
            <a:endParaRPr lang="en-US" sz="3600" dirty="0">
              <a:solidFill>
                <a:schemeClr val="tx1"/>
              </a:solidFill>
            </a:endParaRPr>
          </a:p>
          <a:p>
            <a:pPr marL="274320" lvl="1" indent="0">
              <a:spcBef>
                <a:spcPts val="1800"/>
              </a:spcBef>
              <a:buNone/>
            </a:pPr>
            <a:endParaRPr lang="en-US" sz="3300" dirty="0" smtClean="0"/>
          </a:p>
          <a:p>
            <a:pPr marL="0" indent="0">
              <a:buNone/>
            </a:pPr>
            <a:endParaRPr lang="en-US" sz="3600" b="1" dirty="0"/>
          </a:p>
          <a:p>
            <a:pPr marL="0" indent="0">
              <a:buNone/>
            </a:pPr>
            <a:endParaRPr lang="en-US" sz="3600" b="1" dirty="0"/>
          </a:p>
          <a:p>
            <a:pPr marL="0" indent="0">
              <a:buNone/>
            </a:pPr>
            <a:endParaRPr lang="en-US" sz="3600" b="1" dirty="0"/>
          </a:p>
          <a:p>
            <a:pPr marL="0" indent="0">
              <a:buNone/>
            </a:pPr>
            <a:endParaRPr lang="en-US" sz="3600" b="1" dirty="0" smtClean="0"/>
          </a:p>
          <a:p>
            <a:pPr marL="0" indent="0">
              <a:buNone/>
            </a:pPr>
            <a:endParaRPr lang="en-US" sz="36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8563" y="4064973"/>
            <a:ext cx="2092415" cy="2003753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206871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381000" y="1371600"/>
            <a:ext cx="8534400" cy="3886200"/>
          </a:xfrm>
        </p:spPr>
        <p:txBody>
          <a:bodyPr/>
          <a:lstStyle/>
          <a:p>
            <a:pPr eaLnBrk="1" hangingPunct="1">
              <a:buNone/>
            </a:pPr>
            <a:r>
              <a:rPr lang="en-US" b="1" dirty="0" smtClean="0">
                <a:solidFill>
                  <a:srgbClr val="C00000"/>
                </a:solidFill>
                <a:latin typeface="Courier New" pitchFamily="49" charset="0"/>
              </a:rPr>
              <a:t>background-image: </a:t>
            </a:r>
            <a:r>
              <a:rPr lang="en-US" b="1" dirty="0" err="1" smtClean="0">
                <a:solidFill>
                  <a:srgbClr val="0000FF"/>
                </a:solidFill>
                <a:latin typeface="Courier New" pitchFamily="49" charset="0"/>
              </a:rPr>
              <a:t>url</a:t>
            </a:r>
            <a:r>
              <a:rPr lang="en-US" b="1" dirty="0" smtClean="0">
                <a:solidFill>
                  <a:srgbClr val="0000FF"/>
                </a:solidFill>
                <a:latin typeface="Courier New" pitchFamily="49" charset="0"/>
              </a:rPr>
              <a:t>(</a:t>
            </a:r>
            <a:r>
              <a:rPr lang="en-US" sz="3600" b="1" dirty="0" smtClean="0">
                <a:solidFill>
                  <a:srgbClr val="0000FF"/>
                </a:solidFill>
                <a:latin typeface="Courier New" pitchFamily="49" charset="0"/>
              </a:rPr>
              <a:t>file.gif</a:t>
            </a:r>
            <a:r>
              <a:rPr lang="en-US" b="1" dirty="0" smtClean="0">
                <a:solidFill>
                  <a:srgbClr val="0000FF"/>
                </a:solidFill>
                <a:latin typeface="Courier New" pitchFamily="49" charset="0"/>
              </a:rPr>
              <a:t>)</a:t>
            </a:r>
          </a:p>
          <a:p>
            <a:pPr eaLnBrk="1" hangingPunct="1">
              <a:buNone/>
            </a:pPr>
            <a:endParaRPr lang="en-US" b="1" dirty="0" smtClean="0"/>
          </a:p>
          <a:p>
            <a:pPr>
              <a:buNone/>
            </a:pPr>
            <a:r>
              <a:rPr lang="en-US" b="1" dirty="0"/>
              <a:t>body</a:t>
            </a:r>
            <a:br>
              <a:rPr lang="en-US" b="1" dirty="0"/>
            </a:br>
            <a:r>
              <a:rPr lang="en-US" b="1" dirty="0"/>
              <a:t>    </a:t>
            </a:r>
            <a:r>
              <a:rPr lang="en-US" b="1" dirty="0" smtClean="0"/>
              <a:t>{</a:t>
            </a:r>
          </a:p>
          <a:p>
            <a:pPr>
              <a:buNone/>
            </a:pPr>
            <a:r>
              <a:rPr lang="en-US" b="1" dirty="0"/>
              <a:t/>
            </a:r>
            <a:br>
              <a:rPr lang="en-US" b="1" dirty="0"/>
            </a:br>
            <a:r>
              <a:rPr lang="en-US" b="1" dirty="0"/>
              <a:t>    </a:t>
            </a:r>
            <a:r>
              <a:rPr lang="en-US" b="1" dirty="0">
                <a:solidFill>
                  <a:srgbClr val="C00000"/>
                </a:solidFill>
              </a:rPr>
              <a:t>background-image</a:t>
            </a:r>
            <a:r>
              <a:rPr lang="en-US" b="1" dirty="0"/>
              <a:t>: </a:t>
            </a:r>
            <a:r>
              <a:rPr lang="en-US" b="1" dirty="0" err="1"/>
              <a:t>url</a:t>
            </a:r>
            <a:r>
              <a:rPr lang="en-US" b="1" dirty="0"/>
              <a:t>('paper.gif');  </a:t>
            </a:r>
            <a:br>
              <a:rPr lang="en-US" b="1" dirty="0"/>
            </a:br>
            <a:r>
              <a:rPr lang="en-US" b="1" dirty="0"/>
              <a:t>   </a:t>
            </a:r>
            <a:endParaRPr lang="en-US" b="1" dirty="0" smtClean="0"/>
          </a:p>
          <a:p>
            <a:pPr>
              <a:buNone/>
            </a:pPr>
            <a:r>
              <a:rPr lang="en-US" b="1" dirty="0" smtClean="0"/>
              <a:t> </a:t>
            </a:r>
            <a:r>
              <a:rPr lang="en-US" b="1" dirty="0"/>
              <a:t>}</a:t>
            </a:r>
            <a:endParaRPr lang="en-US" b="1" dirty="0" smtClean="0">
              <a:solidFill>
                <a:srgbClr val="0000FF"/>
              </a:solidFill>
            </a:endParaRPr>
          </a:p>
          <a:p>
            <a:pPr eaLnBrk="1" hangingPunct="1">
              <a:buNone/>
            </a:pPr>
            <a:endParaRPr lang="en-US" dirty="0" smtClean="0"/>
          </a:p>
          <a:p>
            <a:pPr eaLnBrk="1" hangingPunct="1">
              <a:lnSpc>
                <a:spcPct val="90000"/>
              </a:lnSpc>
            </a:pP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D46DB8B-77E4-4096-A766-007054832E99}" type="slidenum">
              <a:rPr lang="en-US">
                <a:solidFill>
                  <a:srgbClr val="000000"/>
                </a:solidFill>
              </a:rPr>
              <a:pPr>
                <a:defRPr/>
              </a:pPr>
              <a:t>44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04800" y="228600"/>
            <a:ext cx="8229600" cy="6096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Background Properties – </a:t>
            </a:r>
            <a:r>
              <a:rPr lang="en-US" dirty="0" err="1" smtClean="0"/>
              <a:t>pg</a:t>
            </a:r>
            <a:r>
              <a:rPr lang="en-US" dirty="0" smtClean="0"/>
              <a:t> 284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719413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381000" y="1066800"/>
            <a:ext cx="8534400" cy="3886200"/>
          </a:xfrm>
        </p:spPr>
        <p:txBody>
          <a:bodyPr/>
          <a:lstStyle/>
          <a:p>
            <a:pPr lvl="1" eaLnBrk="1" hangingPunct="1">
              <a:buNone/>
            </a:pPr>
            <a:r>
              <a:rPr lang="en-US" b="1" dirty="0" smtClean="0">
                <a:solidFill>
                  <a:srgbClr val="C00000"/>
                </a:solidFill>
                <a:latin typeface="Courier New" pitchFamily="49" charset="0"/>
              </a:rPr>
              <a:t>background-repeat: </a:t>
            </a:r>
            <a:r>
              <a:rPr lang="en-US" b="1" i="1" dirty="0" smtClean="0">
                <a:solidFill>
                  <a:srgbClr val="0000FF"/>
                </a:solidFill>
                <a:latin typeface="Courier New" pitchFamily="49" charset="0"/>
              </a:rPr>
              <a:t>type</a:t>
            </a:r>
            <a:endParaRPr lang="en-US" dirty="0" smtClean="0">
              <a:solidFill>
                <a:srgbClr val="0000FF"/>
              </a:solidFill>
            </a:endParaRPr>
          </a:p>
          <a:p>
            <a:pPr eaLnBrk="1" hangingPunct="1">
              <a:buNone/>
            </a:pPr>
            <a:endParaRPr lang="en-US" b="1" dirty="0" smtClean="0"/>
          </a:p>
          <a:p>
            <a:pPr>
              <a:buNone/>
            </a:pPr>
            <a:endParaRPr lang="en-US" dirty="0" smtClean="0">
              <a:solidFill>
                <a:srgbClr val="0000FF"/>
              </a:solidFill>
            </a:endParaRPr>
          </a:p>
          <a:p>
            <a:pPr eaLnBrk="1" hangingPunct="1">
              <a:buNone/>
            </a:pPr>
            <a:endParaRPr lang="en-US" dirty="0" smtClean="0"/>
          </a:p>
          <a:p>
            <a:pPr eaLnBrk="1" hangingPunct="1">
              <a:lnSpc>
                <a:spcPct val="90000"/>
              </a:lnSpc>
            </a:pP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D46DB8B-77E4-4096-A766-007054832E99}" type="slidenum">
              <a:rPr lang="en-US">
                <a:solidFill>
                  <a:srgbClr val="000000"/>
                </a:solidFill>
              </a:rPr>
              <a:pPr>
                <a:defRPr/>
              </a:pPr>
              <a:t>45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 l="1980" t="3750" r="1980" b="13632"/>
          <a:stretch>
            <a:fillRect/>
          </a:stretch>
        </p:blipFill>
        <p:spPr bwMode="auto">
          <a:xfrm>
            <a:off x="685800" y="1600200"/>
            <a:ext cx="73914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2362200" y="3121223"/>
            <a:ext cx="190500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background-repeat:</a:t>
            </a:r>
            <a:endParaRPr lang="en-US" sz="1400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86000" y="5029200"/>
            <a:ext cx="190500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background-repeat:</a:t>
            </a:r>
            <a:endParaRPr lang="en-US" sz="1400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257800" y="3124200"/>
            <a:ext cx="190500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background-repeat:</a:t>
            </a:r>
            <a:endParaRPr lang="en-US" sz="1400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257800" y="5029200"/>
            <a:ext cx="190500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0000"/>
                </a:solidFill>
                <a:latin typeface="Arial" charset="0"/>
              </a:rPr>
              <a:t>background-repeat:</a:t>
            </a:r>
            <a:endParaRPr lang="en-US" sz="1400" b="1" dirty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3" cstate="print"/>
          <a:srcRect t="55607" r="10989"/>
          <a:stretch>
            <a:fillRect/>
          </a:stretch>
        </p:blipFill>
        <p:spPr bwMode="auto">
          <a:xfrm>
            <a:off x="1295400" y="5562600"/>
            <a:ext cx="6629400" cy="1158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itle 1"/>
          <p:cNvSpPr txBox="1">
            <a:spLocks/>
          </p:cNvSpPr>
          <p:nvPr/>
        </p:nvSpPr>
        <p:spPr>
          <a:xfrm>
            <a:off x="304800" y="228600"/>
            <a:ext cx="8229600" cy="6096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Background Properties - tiling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91295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381000" y="1371600"/>
            <a:ext cx="8534400" cy="3886200"/>
          </a:xfrm>
        </p:spPr>
        <p:txBody>
          <a:bodyPr/>
          <a:lstStyle/>
          <a:p>
            <a:pPr eaLnBrk="1" hangingPunct="1">
              <a:buNone/>
            </a:pPr>
            <a:r>
              <a:rPr lang="en-US" b="1" dirty="0"/>
              <a:t>body</a:t>
            </a:r>
            <a:br>
              <a:rPr lang="en-US" b="1" dirty="0"/>
            </a:br>
            <a:r>
              <a:rPr lang="en-US" b="1" dirty="0"/>
              <a:t>    </a:t>
            </a:r>
            <a:r>
              <a:rPr lang="en-US" b="1" dirty="0" smtClean="0"/>
              <a:t>{</a:t>
            </a:r>
          </a:p>
          <a:p>
            <a:pPr eaLnBrk="1" hangingPunct="1">
              <a:buNone/>
            </a:pPr>
            <a:r>
              <a:rPr lang="en-US" b="1" dirty="0"/>
              <a:t/>
            </a:r>
            <a:br>
              <a:rPr lang="en-US" b="1" dirty="0"/>
            </a:br>
            <a:r>
              <a:rPr lang="en-US" b="1" dirty="0"/>
              <a:t>    background-image: </a:t>
            </a:r>
            <a:r>
              <a:rPr lang="en-US" b="1" dirty="0" err="1"/>
              <a:t>url</a:t>
            </a:r>
            <a:r>
              <a:rPr lang="en-US" b="1" dirty="0"/>
              <a:t>('paper.gif</a:t>
            </a:r>
            <a:r>
              <a:rPr lang="en-US" b="1" dirty="0" smtClean="0"/>
              <a:t>');</a:t>
            </a:r>
          </a:p>
          <a:p>
            <a:pPr eaLnBrk="1" hangingPunct="1">
              <a:buNone/>
            </a:pPr>
            <a:r>
              <a:rPr lang="en-US" b="1" dirty="0"/>
              <a:t/>
            </a:r>
            <a:br>
              <a:rPr lang="en-US" b="1" dirty="0"/>
            </a:br>
            <a:r>
              <a:rPr lang="en-US" b="1" dirty="0"/>
              <a:t>    </a:t>
            </a:r>
            <a:r>
              <a:rPr lang="en-US" b="1" dirty="0">
                <a:solidFill>
                  <a:srgbClr val="C00000"/>
                </a:solidFill>
              </a:rPr>
              <a:t>background-repeat</a:t>
            </a:r>
            <a:r>
              <a:rPr lang="en-US" b="1" dirty="0"/>
              <a:t>: repeat-y</a:t>
            </a:r>
            <a:r>
              <a:rPr lang="en-US" b="1" dirty="0" smtClean="0"/>
              <a:t>;</a:t>
            </a:r>
          </a:p>
          <a:p>
            <a:pPr eaLnBrk="1" hangingPunct="1">
              <a:buNone/>
            </a:pPr>
            <a:r>
              <a:rPr lang="en-US" b="1" dirty="0"/>
              <a:t/>
            </a:r>
            <a:br>
              <a:rPr lang="en-US" b="1" dirty="0"/>
            </a:br>
            <a:r>
              <a:rPr lang="en-US" b="1" dirty="0"/>
              <a:t>    }</a:t>
            </a:r>
            <a:endParaRPr lang="en-US" b="1" dirty="0" smtClean="0"/>
          </a:p>
          <a:p>
            <a:pPr eaLnBrk="1" hangingPunct="1">
              <a:lnSpc>
                <a:spcPct val="90000"/>
              </a:lnSpc>
            </a:pP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D46DB8B-77E4-4096-A766-007054832E99}" type="slidenum">
              <a:rPr lang="en-US">
                <a:solidFill>
                  <a:srgbClr val="000000"/>
                </a:solidFill>
              </a:rPr>
              <a:pPr>
                <a:defRPr/>
              </a:pPr>
              <a:t>46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04800" y="228600"/>
            <a:ext cx="8229600" cy="6096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Background Properties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06656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304800" y="1219200"/>
            <a:ext cx="8534400" cy="3886200"/>
          </a:xfrm>
        </p:spPr>
        <p:txBody>
          <a:bodyPr/>
          <a:lstStyle/>
          <a:p>
            <a:pPr lvl="1" eaLnBrk="1" hangingPunct="1">
              <a:buNone/>
            </a:pPr>
            <a:endParaRPr lang="en-US" b="1" dirty="0" smtClean="0">
              <a:solidFill>
                <a:srgbClr val="C00000"/>
              </a:solidFill>
              <a:latin typeface="Courier New" pitchFamily="49" charset="0"/>
            </a:endParaRPr>
          </a:p>
          <a:p>
            <a:pPr lvl="1">
              <a:buNone/>
            </a:pPr>
            <a:endParaRPr lang="en-US" b="1" dirty="0" smtClean="0">
              <a:solidFill>
                <a:srgbClr val="C00000"/>
              </a:solidFill>
              <a:latin typeface="Courier New" pitchFamily="49" charset="0"/>
            </a:endParaRPr>
          </a:p>
          <a:p>
            <a:pPr lvl="1">
              <a:buNone/>
            </a:pPr>
            <a:r>
              <a:rPr lang="en-US" sz="3200" b="1" dirty="0" smtClean="0">
                <a:solidFill>
                  <a:srgbClr val="C00000"/>
                </a:solidFill>
                <a:latin typeface="Courier New" pitchFamily="49" charset="0"/>
              </a:rPr>
              <a:t>background-attachment: </a:t>
            </a:r>
            <a:r>
              <a:rPr lang="en-US" sz="3200" b="1" i="1" dirty="0" smtClean="0">
                <a:solidFill>
                  <a:srgbClr val="0000FF"/>
                </a:solidFill>
                <a:latin typeface="Courier New" pitchFamily="49" charset="0"/>
              </a:rPr>
              <a:t>value</a:t>
            </a:r>
          </a:p>
          <a:p>
            <a:pPr lvl="1" eaLnBrk="1" hangingPunct="1">
              <a:buNone/>
            </a:pPr>
            <a:endParaRPr lang="en-US" b="1" i="1" dirty="0" smtClean="0">
              <a:solidFill>
                <a:srgbClr val="0000FF"/>
              </a:solidFill>
              <a:latin typeface="Courier New" pitchFamily="49" charset="0"/>
            </a:endParaRPr>
          </a:p>
          <a:p>
            <a:pPr lvl="1"/>
            <a:endParaRPr lang="en-US" sz="2400" dirty="0" smtClean="0"/>
          </a:p>
          <a:p>
            <a:pPr>
              <a:buNone/>
            </a:pPr>
            <a:r>
              <a:rPr lang="en-US" b="1" dirty="0" smtClean="0"/>
              <a:t>background-attachment:</a:t>
            </a:r>
            <a:r>
              <a:rPr lang="en-US" dirty="0" smtClean="0"/>
              <a:t> </a:t>
            </a:r>
          </a:p>
          <a:p>
            <a:r>
              <a:rPr lang="en-US" dirty="0" smtClean="0"/>
              <a:t>values are – scroll (default), fixed</a:t>
            </a:r>
          </a:p>
          <a:p>
            <a:pPr lvl="1"/>
            <a:r>
              <a:rPr lang="en-US" dirty="0" smtClean="0"/>
              <a:t>background-attachment:  fixed</a:t>
            </a:r>
          </a:p>
          <a:p>
            <a:pPr lvl="1" eaLnBrk="1" hangingPunct="1">
              <a:buNone/>
            </a:pPr>
            <a:endParaRPr lang="en-US" dirty="0" smtClean="0">
              <a:solidFill>
                <a:srgbClr val="0000FF"/>
              </a:solidFill>
            </a:endParaRPr>
          </a:p>
          <a:p>
            <a:pPr eaLnBrk="1" hangingPunct="1">
              <a:buNone/>
            </a:pPr>
            <a:endParaRPr lang="en-US" b="1" dirty="0" smtClean="0"/>
          </a:p>
          <a:p>
            <a:pPr>
              <a:buNone/>
            </a:pPr>
            <a:endParaRPr lang="en-US" dirty="0" smtClean="0">
              <a:solidFill>
                <a:srgbClr val="0000FF"/>
              </a:solidFill>
            </a:endParaRPr>
          </a:p>
          <a:p>
            <a:pPr eaLnBrk="1" hangingPunct="1">
              <a:buNone/>
            </a:pPr>
            <a:endParaRPr lang="en-US" dirty="0" smtClean="0"/>
          </a:p>
          <a:p>
            <a:pPr eaLnBrk="1" hangingPunct="1">
              <a:lnSpc>
                <a:spcPct val="90000"/>
              </a:lnSpc>
            </a:pP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D46DB8B-77E4-4096-A766-007054832E99}" type="slidenum">
              <a:rPr lang="en-US">
                <a:solidFill>
                  <a:srgbClr val="000000"/>
                </a:solidFill>
              </a:rPr>
              <a:pPr>
                <a:defRPr/>
              </a:pPr>
              <a:t>47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848600" y="-7620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8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04800" y="228600"/>
            <a:ext cx="8229600" cy="6096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Background Properties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59953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304800" y="1219200"/>
            <a:ext cx="8534400" cy="3886200"/>
          </a:xfrm>
        </p:spPr>
        <p:txBody>
          <a:bodyPr/>
          <a:lstStyle/>
          <a:p>
            <a:pPr lvl="1" eaLnBrk="1" hangingPunct="1">
              <a:buNone/>
            </a:pPr>
            <a:r>
              <a:rPr lang="en-US" sz="3200" b="1" dirty="0" smtClean="0">
                <a:solidFill>
                  <a:srgbClr val="C00000"/>
                </a:solidFill>
                <a:latin typeface="Courier New" pitchFamily="49" charset="0"/>
              </a:rPr>
              <a:t>background-position: </a:t>
            </a:r>
            <a:r>
              <a:rPr lang="en-US" sz="3200" b="1" i="1" dirty="0" smtClean="0">
                <a:solidFill>
                  <a:srgbClr val="0000FF"/>
                </a:solidFill>
                <a:latin typeface="Courier New" pitchFamily="49" charset="0"/>
              </a:rPr>
              <a:t>value </a:t>
            </a:r>
            <a:r>
              <a:rPr lang="en-US" sz="3200" b="1" i="1" dirty="0" err="1" smtClean="0">
                <a:solidFill>
                  <a:srgbClr val="0000FF"/>
                </a:solidFill>
                <a:latin typeface="Courier New" pitchFamily="49" charset="0"/>
              </a:rPr>
              <a:t>value</a:t>
            </a:r>
            <a:endParaRPr lang="en-US" sz="3200" b="1" i="1" dirty="0" smtClean="0">
              <a:solidFill>
                <a:srgbClr val="0000FF"/>
              </a:solidFill>
              <a:latin typeface="Courier New" pitchFamily="49" charset="0"/>
            </a:endParaRPr>
          </a:p>
          <a:p>
            <a:pPr>
              <a:spcBef>
                <a:spcPts val="0"/>
              </a:spcBef>
              <a:buNone/>
            </a:pPr>
            <a:endParaRPr lang="en-US" sz="2800" dirty="0" smtClean="0"/>
          </a:p>
          <a:p>
            <a:pPr>
              <a:spcBef>
                <a:spcPts val="0"/>
              </a:spcBef>
            </a:pPr>
            <a:r>
              <a:rPr lang="en-US" dirty="0" smtClean="0"/>
              <a:t>Values – horizontal position vertical position</a:t>
            </a:r>
          </a:p>
          <a:p>
            <a:pPr eaLnBrk="1" hangingPunct="1">
              <a:buNone/>
            </a:pPr>
            <a:endParaRPr lang="en-US" b="1" dirty="0" smtClean="0"/>
          </a:p>
          <a:p>
            <a:pPr>
              <a:buNone/>
            </a:pPr>
            <a:endParaRPr lang="en-US" dirty="0" smtClean="0">
              <a:solidFill>
                <a:srgbClr val="0000FF"/>
              </a:solidFill>
            </a:endParaRPr>
          </a:p>
          <a:p>
            <a:pPr eaLnBrk="1" hangingPunct="1">
              <a:buNone/>
            </a:pPr>
            <a:endParaRPr lang="en-US" dirty="0" smtClean="0"/>
          </a:p>
          <a:p>
            <a:pPr eaLnBrk="1" hangingPunct="1">
              <a:lnSpc>
                <a:spcPct val="90000"/>
              </a:lnSpc>
            </a:pPr>
            <a:endParaRPr lang="en-US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7848600" y="-7620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800" dirty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5535" y="2819400"/>
            <a:ext cx="6532179" cy="3352800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304800" y="228600"/>
            <a:ext cx="8229600" cy="6096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Background Properties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97903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381000" y="1447800"/>
            <a:ext cx="8534400" cy="38862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background: color </a:t>
            </a:r>
          </a:p>
          <a:p>
            <a:pPr eaLnBrk="1" hangingPunct="1">
              <a:buFont typeface="Arial" charset="0"/>
              <a:buNone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          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url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url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) </a:t>
            </a:r>
          </a:p>
          <a:p>
            <a:pPr eaLnBrk="1" hangingPunct="1">
              <a:buFont typeface="Arial" charset="0"/>
              <a:buNone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           repeat </a:t>
            </a:r>
          </a:p>
          <a:p>
            <a:pPr eaLnBrk="1" hangingPunct="1">
              <a:buFont typeface="Arial" charset="0"/>
              <a:buNone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           attachment </a:t>
            </a:r>
          </a:p>
          <a:p>
            <a:pPr eaLnBrk="1" hangingPunct="1">
              <a:buFont typeface="Arial" charset="0"/>
              <a:buNone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           horizontal vertical</a:t>
            </a:r>
          </a:p>
          <a:p>
            <a:pPr lvl="1" eaLnBrk="1" hangingPunct="1">
              <a:buNone/>
            </a:pPr>
            <a:endParaRPr lang="en-US" dirty="0" smtClean="0">
              <a:solidFill>
                <a:srgbClr val="0000FF"/>
              </a:solidFill>
            </a:endParaRPr>
          </a:p>
          <a:p>
            <a:pPr eaLnBrk="1" hangingPunct="1">
              <a:buNone/>
            </a:pPr>
            <a:endParaRPr lang="en-US" b="1" dirty="0" smtClean="0"/>
          </a:p>
          <a:p>
            <a:pPr>
              <a:buNone/>
            </a:pPr>
            <a:endParaRPr lang="en-US" dirty="0" smtClean="0">
              <a:solidFill>
                <a:srgbClr val="0000FF"/>
              </a:solidFill>
            </a:endParaRPr>
          </a:p>
          <a:p>
            <a:pPr eaLnBrk="1" hangingPunct="1">
              <a:buNone/>
            </a:pPr>
            <a:endParaRPr lang="en-US" dirty="0" smtClean="0"/>
          </a:p>
          <a:p>
            <a:pPr eaLnBrk="1" hangingPunct="1">
              <a:lnSpc>
                <a:spcPct val="90000"/>
              </a:lnSpc>
            </a:pP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D46DB8B-77E4-4096-A766-007054832E99}" type="slidenum">
              <a:rPr lang="en-US">
                <a:solidFill>
                  <a:srgbClr val="000000"/>
                </a:solidFill>
              </a:rPr>
              <a:pPr>
                <a:defRPr/>
              </a:pPr>
              <a:t>49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848600" y="-7620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8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04800" y="228600"/>
            <a:ext cx="8229600" cy="6096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Background Properties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821139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 Selector – </a:t>
            </a:r>
            <a:r>
              <a:rPr lang="en-US" dirty="0" err="1" smtClean="0"/>
              <a:t>pg</a:t>
            </a:r>
            <a:r>
              <a:rPr lang="en-US" dirty="0" smtClean="0"/>
              <a:t> 246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5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52400" y="1371600"/>
            <a:ext cx="8915400" cy="4876800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class selector </a:t>
            </a:r>
            <a:r>
              <a:rPr lang="en-US" sz="3200" dirty="0" smtClean="0"/>
              <a:t>– used many times</a:t>
            </a:r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r>
              <a:rPr lang="en-US" sz="2900" b="1" dirty="0" smtClean="0"/>
              <a:t>&lt;p    </a:t>
            </a:r>
            <a:r>
              <a:rPr lang="en-US" sz="2900" b="1" dirty="0" smtClean="0">
                <a:solidFill>
                  <a:srgbClr val="FF0000"/>
                </a:solidFill>
              </a:rPr>
              <a:t>class</a:t>
            </a:r>
            <a:r>
              <a:rPr lang="en-US" sz="2900" b="1" dirty="0" smtClean="0"/>
              <a:t>=“</a:t>
            </a:r>
            <a:r>
              <a:rPr lang="en-US" sz="2900" b="1" dirty="0" smtClean="0">
                <a:solidFill>
                  <a:srgbClr val="0000CC"/>
                </a:solidFill>
              </a:rPr>
              <a:t>red</a:t>
            </a:r>
            <a:r>
              <a:rPr lang="en-US" sz="2900" b="1" dirty="0" smtClean="0"/>
              <a:t>”&gt;content here&lt;/p&gt;</a:t>
            </a:r>
          </a:p>
          <a:p>
            <a:pPr marL="274320" lvl="1" indent="0">
              <a:buNone/>
            </a:pPr>
            <a:r>
              <a:rPr lang="en-US" sz="2900" b="1" dirty="0" smtClean="0"/>
              <a:t>&lt;h2  </a:t>
            </a:r>
            <a:r>
              <a:rPr lang="en-US" sz="2900" b="1" dirty="0">
                <a:solidFill>
                  <a:srgbClr val="FF0000"/>
                </a:solidFill>
              </a:rPr>
              <a:t>class</a:t>
            </a:r>
            <a:r>
              <a:rPr lang="en-US" sz="2900" b="1" dirty="0"/>
              <a:t>=“</a:t>
            </a:r>
            <a:r>
              <a:rPr lang="en-US" sz="2900" b="1" dirty="0">
                <a:solidFill>
                  <a:srgbClr val="0000CC"/>
                </a:solidFill>
              </a:rPr>
              <a:t>red</a:t>
            </a:r>
            <a:r>
              <a:rPr lang="en-US" sz="2900" b="1" dirty="0" smtClean="0"/>
              <a:t>”&gt;heading here&lt;/h2&gt;</a:t>
            </a:r>
          </a:p>
          <a:p>
            <a:pPr marL="274320" lvl="1" indent="0">
              <a:buNone/>
            </a:pPr>
            <a:endParaRPr lang="en-US" sz="2900" b="1" dirty="0"/>
          </a:p>
          <a:p>
            <a:pPr marL="274320" lvl="1" indent="0">
              <a:buNone/>
            </a:pPr>
            <a:r>
              <a:rPr lang="en-US" sz="3200" b="1" dirty="0" smtClean="0"/>
              <a:t>.red </a:t>
            </a:r>
            <a:r>
              <a:rPr lang="en-US" sz="2900" b="1" dirty="0" smtClean="0"/>
              <a:t>{ </a:t>
            </a:r>
            <a:r>
              <a:rPr lang="en-US" sz="2900" b="1" dirty="0"/>
              <a:t>color: red; </a:t>
            </a:r>
            <a:r>
              <a:rPr lang="en-US" sz="2900" b="1" dirty="0" smtClean="0"/>
              <a:t>}</a:t>
            </a:r>
          </a:p>
          <a:p>
            <a:pPr marL="274320" lvl="1" indent="0">
              <a:buNone/>
            </a:pPr>
            <a:endParaRPr lang="en-US" sz="2900" b="1" dirty="0"/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endParaRPr lang="en-US" sz="2900" b="1" dirty="0"/>
          </a:p>
          <a:p>
            <a:pPr marL="274320" lvl="1" indent="0">
              <a:buNone/>
            </a:pPr>
            <a:endParaRPr lang="en-US" sz="2900" b="1" dirty="0" smtClean="0"/>
          </a:p>
          <a:p>
            <a:pPr marL="274320" lvl="1" indent="0">
              <a:buNone/>
            </a:pPr>
            <a:endParaRPr lang="en-US" sz="2900" b="1" dirty="0" smtClean="0"/>
          </a:p>
          <a:p>
            <a:pPr marL="0" indent="0">
              <a:buNone/>
            </a:pPr>
            <a:endParaRPr lang="en-US" sz="3200" dirty="0" smtClean="0"/>
          </a:p>
          <a:p>
            <a:pPr marL="0" indent="0">
              <a:buNone/>
            </a:pPr>
            <a:endParaRPr lang="en-US" sz="3600" b="1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638"/>
          <a:stretch/>
        </p:blipFill>
        <p:spPr>
          <a:xfrm flipH="1">
            <a:off x="6415642" y="859971"/>
            <a:ext cx="1561603" cy="1066800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H="1">
            <a:off x="685800" y="3429000"/>
            <a:ext cx="762000" cy="657101"/>
          </a:xfrm>
          <a:prstGeom prst="straightConnector1">
            <a:avLst/>
          </a:prstGeom>
          <a:ln w="7302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2872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458200" cy="1143000"/>
          </a:xfrm>
        </p:spPr>
        <p:txBody>
          <a:bodyPr/>
          <a:lstStyle/>
          <a:p>
            <a:r>
              <a:rPr lang="en-US" dirty="0" smtClean="0"/>
              <a:t>CSS3 Multiple background images </a:t>
            </a:r>
            <a:br>
              <a:rPr lang="en-US" dirty="0" smtClean="0"/>
            </a:br>
            <a:endParaRPr lang="en-US" dirty="0">
              <a:solidFill>
                <a:srgbClr val="0000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839200" cy="3886200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>
                <a:solidFill>
                  <a:srgbClr val="0000CC"/>
                </a:solidFill>
              </a:rPr>
              <a:t>created by adding additional values to background properties</a:t>
            </a:r>
            <a:endParaRPr lang="en-US" sz="2400" dirty="0" smtClean="0"/>
          </a:p>
          <a:p>
            <a:pPr marL="0" indent="0">
              <a:buNone/>
            </a:pPr>
            <a:r>
              <a:rPr lang="en-US" sz="2800" dirty="0" smtClean="0"/>
              <a:t>#xyz { width</a:t>
            </a:r>
            <a:r>
              <a:rPr lang="en-US" sz="2800" dirty="0"/>
              <a:t>: 500px</a:t>
            </a:r>
            <a:r>
              <a:rPr lang="en-US" sz="2800" dirty="0" smtClean="0"/>
              <a:t>; height</a:t>
            </a:r>
            <a:r>
              <a:rPr lang="en-US" sz="2800" dirty="0"/>
              <a:t>: 250px</a:t>
            </a:r>
            <a:r>
              <a:rPr lang="en-US" sz="2800" dirty="0" smtClean="0"/>
              <a:t>;</a:t>
            </a:r>
          </a:p>
          <a:p>
            <a:pPr marL="0" indent="0">
              <a:buNone/>
            </a:pP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/>
              <a:t>background-image: </a:t>
            </a:r>
            <a:r>
              <a:rPr lang="en-US" sz="2800" dirty="0" err="1">
                <a:solidFill>
                  <a:srgbClr val="0000CC"/>
                </a:solidFill>
              </a:rPr>
              <a:t>url</a:t>
            </a:r>
            <a:r>
              <a:rPr lang="en-US" sz="2800" dirty="0">
                <a:solidFill>
                  <a:srgbClr val="0000CC"/>
                </a:solidFill>
              </a:rPr>
              <a:t>(sheep.png</a:t>
            </a:r>
            <a:r>
              <a:rPr lang="en-US" sz="2800" dirty="0" smtClean="0">
                <a:solidFill>
                  <a:srgbClr val="0000CC"/>
                </a:solidFill>
              </a:rPr>
              <a:t>)</a:t>
            </a:r>
            <a:r>
              <a:rPr lang="en-US" sz="3600" b="1" dirty="0" smtClean="0">
                <a:solidFill>
                  <a:srgbClr val="FF0000"/>
                </a:solidFill>
              </a:rPr>
              <a:t>,</a:t>
            </a:r>
            <a:r>
              <a:rPr lang="en-US" sz="2800" dirty="0" smtClean="0"/>
              <a:t>  </a:t>
            </a:r>
            <a:r>
              <a:rPr lang="en-US" sz="2800" dirty="0" err="1" smtClean="0">
                <a:solidFill>
                  <a:srgbClr val="7030A0"/>
                </a:solidFill>
              </a:rPr>
              <a:t>url</a:t>
            </a:r>
            <a:r>
              <a:rPr lang="en-US" sz="2800" dirty="0" smtClean="0">
                <a:solidFill>
                  <a:srgbClr val="7030A0"/>
                </a:solidFill>
              </a:rPr>
              <a:t>(sky.png</a:t>
            </a:r>
            <a:r>
              <a:rPr lang="en-US" sz="2800" dirty="0">
                <a:solidFill>
                  <a:srgbClr val="7030A0"/>
                </a:solidFill>
              </a:rPr>
              <a:t>)</a:t>
            </a:r>
            <a:r>
              <a:rPr lang="en-US" sz="2800" dirty="0"/>
              <a:t>;</a:t>
            </a:r>
            <a:br>
              <a:rPr lang="en-US" sz="2800" dirty="0"/>
            </a:br>
            <a:r>
              <a:rPr lang="en-US" sz="2800" dirty="0"/>
              <a:t>background-position: </a:t>
            </a:r>
            <a:r>
              <a:rPr lang="en-US" sz="2800" dirty="0" smtClean="0">
                <a:solidFill>
                  <a:srgbClr val="0000CC"/>
                </a:solidFill>
              </a:rPr>
              <a:t>center  </a:t>
            </a:r>
            <a:r>
              <a:rPr lang="en-US" sz="2800" dirty="0">
                <a:solidFill>
                  <a:srgbClr val="0000CC"/>
                </a:solidFill>
              </a:rPr>
              <a:t>bottom</a:t>
            </a:r>
            <a:r>
              <a:rPr lang="en-US" sz="3600" b="1" dirty="0">
                <a:solidFill>
                  <a:srgbClr val="FF0000"/>
                </a:solidFill>
              </a:rPr>
              <a:t>,</a:t>
            </a:r>
            <a:r>
              <a:rPr lang="en-US" sz="2800" dirty="0"/>
              <a:t> </a:t>
            </a:r>
            <a:r>
              <a:rPr lang="en-US" sz="2800" dirty="0" smtClean="0"/>
              <a:t> </a:t>
            </a:r>
            <a:r>
              <a:rPr lang="en-US" sz="2800" dirty="0" smtClean="0">
                <a:solidFill>
                  <a:srgbClr val="7030A0"/>
                </a:solidFill>
              </a:rPr>
              <a:t>left  top</a:t>
            </a:r>
            <a:r>
              <a:rPr lang="en-US" sz="2800" dirty="0"/>
              <a:t>;</a:t>
            </a:r>
            <a:br>
              <a:rPr lang="en-US" sz="2800" dirty="0"/>
            </a:br>
            <a:r>
              <a:rPr lang="en-US" sz="2800" dirty="0"/>
              <a:t>background-repeat: </a:t>
            </a:r>
            <a:r>
              <a:rPr lang="en-US" sz="2800" dirty="0">
                <a:solidFill>
                  <a:srgbClr val="FF0000"/>
                </a:solidFill>
              </a:rPr>
              <a:t>no-repeat</a:t>
            </a:r>
            <a:r>
              <a:rPr lang="en-US" sz="2800" dirty="0"/>
              <a:t>;</a:t>
            </a:r>
            <a:br>
              <a:rPr lang="en-US" sz="2800" dirty="0"/>
            </a:br>
            <a:r>
              <a:rPr lang="en-US" sz="2800" dirty="0" smtClean="0"/>
              <a:t>}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endParaRPr lang="en-US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F90F989-61D9-4FCE-8147-D4F049B04290}" type="slidenum">
              <a:rPr lang="en-US" smtClean="0">
                <a:solidFill>
                  <a:srgbClr val="000000"/>
                </a:solidFill>
              </a:rPr>
              <a:pPr/>
              <a:t>50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7687" y="4419600"/>
            <a:ext cx="4080513" cy="194727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71500" y="5551714"/>
            <a:ext cx="419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www.css3.info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2201834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CSS3 background-size: property </a:t>
            </a:r>
            <a:r>
              <a:rPr lang="en-US" sz="3100" dirty="0" smtClean="0"/>
              <a:t>– not in text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8610600" cy="38862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0000CC"/>
                </a:solidFill>
              </a:rPr>
              <a:t>Adjusts the size of the background image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Values: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dirty="0"/>
              <a:t>background-size</a:t>
            </a:r>
            <a:r>
              <a:rPr lang="en-US" dirty="0" smtClean="0"/>
              <a:t>: 300px 500px; </a:t>
            </a:r>
          </a:p>
          <a:p>
            <a:r>
              <a:rPr lang="en-US" dirty="0"/>
              <a:t>background-size: </a:t>
            </a:r>
            <a:r>
              <a:rPr lang="en-US" dirty="0" smtClean="0"/>
              <a:t>20% 50%;</a:t>
            </a:r>
          </a:p>
          <a:p>
            <a:r>
              <a:rPr lang="en-US" dirty="0"/>
              <a:t>background-size</a:t>
            </a:r>
            <a:r>
              <a:rPr lang="en-US" dirty="0" smtClean="0"/>
              <a:t>: cover;</a:t>
            </a:r>
          </a:p>
          <a:p>
            <a:r>
              <a:rPr lang="en-US" dirty="0"/>
              <a:t>background-size</a:t>
            </a:r>
            <a:r>
              <a:rPr lang="en-US" dirty="0" smtClean="0"/>
              <a:t>: contain;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F90F989-61D9-4FCE-8147-D4F049B04290}" type="slidenum">
              <a:rPr lang="en-US" smtClean="0">
                <a:solidFill>
                  <a:srgbClr val="000000"/>
                </a:solidFill>
              </a:rPr>
              <a:pPr/>
              <a:t>51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2819400"/>
            <a:ext cx="2286000" cy="3429000"/>
          </a:xfrm>
          <a:prstGeom prst="rect">
            <a:avLst/>
          </a:prstGeom>
        </p:spPr>
      </p:pic>
      <p:sp>
        <p:nvSpPr>
          <p:cNvPr id="6" name="Down Arrow Callout 5"/>
          <p:cNvSpPr/>
          <p:nvPr/>
        </p:nvSpPr>
        <p:spPr bwMode="auto">
          <a:xfrm>
            <a:off x="6705600" y="2286000"/>
            <a:ext cx="1371600" cy="685800"/>
          </a:xfrm>
          <a:prstGeom prst="downArrowCallou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cover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Up Arrow Callout 6"/>
          <p:cNvSpPr/>
          <p:nvPr/>
        </p:nvSpPr>
        <p:spPr bwMode="auto">
          <a:xfrm>
            <a:off x="6781800" y="5562600"/>
            <a:ext cx="1524000" cy="685800"/>
          </a:xfrm>
          <a:prstGeom prst="upArrowCallou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b="1" dirty="0" smtClean="0">
                <a:latin typeface="Arial" charset="0"/>
              </a:rPr>
              <a:t>contain</a:t>
            </a:r>
            <a:endParaRPr lang="en-US" sz="1200" b="1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4638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CSS3 background gradients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3340" y="1371600"/>
            <a:ext cx="8610600" cy="38862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0000CC"/>
                </a:solidFill>
              </a:rPr>
              <a:t>Act like background image so can’t have both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F90F989-61D9-4FCE-8147-D4F049B04290}" type="slidenum">
              <a:rPr lang="en-US" smtClean="0">
                <a:solidFill>
                  <a:srgbClr val="000000"/>
                </a:solidFill>
              </a:rPr>
              <a:pPr/>
              <a:t>52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362"/>
          <a:stretch/>
        </p:blipFill>
        <p:spPr>
          <a:xfrm>
            <a:off x="609600" y="1981200"/>
            <a:ext cx="6400800" cy="4143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1672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CSS3 background gradients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3340" y="1371600"/>
            <a:ext cx="8610600" cy="38862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0000CC"/>
                </a:solidFill>
              </a:rPr>
              <a:t>Act like background image so can’t have both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F90F989-61D9-4FCE-8147-D4F049B04290}" type="slidenum">
              <a:rPr lang="en-US" smtClean="0">
                <a:solidFill>
                  <a:srgbClr val="000000"/>
                </a:solidFill>
              </a:rPr>
              <a:pPr/>
              <a:t>53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362"/>
          <a:stretch/>
        </p:blipFill>
        <p:spPr>
          <a:xfrm>
            <a:off x="609600" y="1981200"/>
            <a:ext cx="6400800" cy="4143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3524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CSS3 background gradients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3340" y="1371600"/>
            <a:ext cx="8610600" cy="38862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0000CC"/>
                </a:solidFill>
              </a:rPr>
              <a:t>Some CSS3 properties still need vendor / browser prefixes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F90F989-61D9-4FCE-8147-D4F049B04290}" type="slidenum">
              <a:rPr lang="en-US" smtClean="0">
                <a:solidFill>
                  <a:srgbClr val="000000"/>
                </a:solidFill>
              </a:rPr>
              <a:pPr/>
              <a:t>54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796" y="2362200"/>
            <a:ext cx="8630409" cy="3048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831074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CSS3 background gradients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3340" y="1371600"/>
            <a:ext cx="8610600" cy="38862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0000CC"/>
                </a:solidFill>
              </a:rPr>
              <a:t>Cross browser, backward compatible example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F90F989-61D9-4FCE-8147-D4F049B04290}" type="slidenum">
              <a:rPr lang="en-US" smtClean="0">
                <a:solidFill>
                  <a:srgbClr val="000000"/>
                </a:solidFill>
              </a:rPr>
              <a:pPr/>
              <a:t>55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981200"/>
            <a:ext cx="7620000" cy="4329976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656790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CSS3 background gradients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3340" y="1371600"/>
            <a:ext cx="8610600" cy="3886200"/>
          </a:xfrm>
        </p:spPr>
        <p:txBody>
          <a:bodyPr/>
          <a:lstStyle/>
          <a:p>
            <a:pPr marL="0" indent="0">
              <a:buNone/>
            </a:pPr>
            <a:r>
              <a:rPr lang="en-US" dirty="0" err="1">
                <a:solidFill>
                  <a:srgbClr val="0000CC"/>
                </a:solidFill>
              </a:rPr>
              <a:t>c</a:t>
            </a:r>
            <a:r>
              <a:rPr lang="en-US" dirty="0" err="1" smtClean="0">
                <a:solidFill>
                  <a:srgbClr val="0000CC"/>
                </a:solidFill>
              </a:rPr>
              <a:t>olorzilla.come</a:t>
            </a:r>
            <a:endParaRPr lang="en-US" dirty="0" smtClean="0">
              <a:solidFill>
                <a:srgbClr val="0000CC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F90F989-61D9-4FCE-8147-D4F049B04290}" type="slidenum">
              <a:rPr lang="en-US" smtClean="0">
                <a:solidFill>
                  <a:srgbClr val="000000"/>
                </a:solidFill>
              </a:rPr>
              <a:pPr/>
              <a:t>56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8410" y="1981200"/>
            <a:ext cx="5787179" cy="4329976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268593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External Style Sheet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3340" y="1371600"/>
            <a:ext cx="8610600" cy="38862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0000CC"/>
                </a:solidFill>
              </a:rPr>
              <a:t>Cannot contain any HTML at all!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F90F989-61D9-4FCE-8147-D4F049B04290}" type="slidenum">
              <a:rPr lang="en-US" smtClean="0">
                <a:solidFill>
                  <a:srgbClr val="000000"/>
                </a:solidFill>
              </a:rPr>
              <a:pPr/>
              <a:t>57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2286000"/>
            <a:ext cx="7721600" cy="14478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4114800"/>
            <a:ext cx="6360694" cy="19812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027517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Grouping Selectors – </a:t>
            </a:r>
            <a:r>
              <a:rPr lang="en-US" dirty="0" err="1" smtClean="0"/>
              <a:t>pg</a:t>
            </a:r>
            <a:r>
              <a:rPr lang="en-US" dirty="0" smtClean="0"/>
              <a:t> 244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6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52400" y="1371600"/>
            <a:ext cx="8915400" cy="4876800"/>
          </a:xfrm>
        </p:spPr>
        <p:txBody>
          <a:bodyPr>
            <a:normAutofit/>
          </a:bodyPr>
          <a:lstStyle/>
          <a:p>
            <a:pPr marL="274320" lvl="1" indent="0">
              <a:buNone/>
            </a:pPr>
            <a:endParaRPr lang="en-US" sz="2400" b="1" dirty="0">
              <a:solidFill>
                <a:schemeClr val="tx1"/>
              </a:solidFill>
            </a:endParaRPr>
          </a:p>
          <a:p>
            <a:r>
              <a:rPr lang="en-US" sz="3200" b="1" dirty="0"/>
              <a:t>grouping selector</a:t>
            </a:r>
            <a:endParaRPr lang="en-US" sz="3200" dirty="0"/>
          </a:p>
          <a:p>
            <a:pPr marL="274320" lvl="1" indent="0">
              <a:buNone/>
            </a:pPr>
            <a:r>
              <a:rPr lang="en-US" sz="2900" b="1" dirty="0"/>
              <a:t>     h2</a:t>
            </a:r>
            <a:r>
              <a:rPr lang="en-US" sz="2900" b="1" dirty="0">
                <a:solidFill>
                  <a:srgbClr val="FF0000"/>
                </a:solidFill>
              </a:rPr>
              <a:t>,</a:t>
            </a:r>
            <a:r>
              <a:rPr lang="en-US" sz="2900" b="1" dirty="0"/>
              <a:t> h3</a:t>
            </a:r>
            <a:r>
              <a:rPr lang="en-US" sz="2900" b="1" dirty="0">
                <a:solidFill>
                  <a:srgbClr val="FF0000"/>
                </a:solidFill>
              </a:rPr>
              <a:t>,</a:t>
            </a:r>
            <a:r>
              <a:rPr lang="en-US" sz="2900" b="1" dirty="0"/>
              <a:t> </a:t>
            </a:r>
            <a:r>
              <a:rPr lang="en-US" sz="2900" b="1" dirty="0" smtClean="0"/>
              <a:t>address  </a:t>
            </a:r>
            <a:r>
              <a:rPr lang="en-US" sz="2900" b="1" dirty="0"/>
              <a:t>{ color:  blue; </a:t>
            </a:r>
            <a:r>
              <a:rPr lang="en-US" sz="2900" b="1" dirty="0" smtClean="0"/>
              <a:t>}</a:t>
            </a:r>
          </a:p>
          <a:p>
            <a:pPr marL="274320" lvl="1" indent="0">
              <a:buNone/>
            </a:pPr>
            <a:endParaRPr lang="en-US" sz="2900" b="1" dirty="0"/>
          </a:p>
          <a:p>
            <a:pPr marL="274320" lvl="1" indent="0">
              <a:buNone/>
            </a:pPr>
            <a:r>
              <a:rPr lang="en-US" sz="2900" b="1" dirty="0" smtClean="0"/>
              <a:t>     p strong</a:t>
            </a:r>
            <a:r>
              <a:rPr lang="en-US" sz="2900" b="1" dirty="0" smtClean="0">
                <a:solidFill>
                  <a:srgbClr val="FF0000"/>
                </a:solidFill>
              </a:rPr>
              <a:t>,</a:t>
            </a:r>
            <a:r>
              <a:rPr lang="en-US" sz="2900" b="1" dirty="0" smtClean="0"/>
              <a:t>  h1</a:t>
            </a:r>
            <a:r>
              <a:rPr lang="en-US" sz="2900" b="1" dirty="0" smtClean="0">
                <a:solidFill>
                  <a:srgbClr val="FF0000"/>
                </a:solidFill>
              </a:rPr>
              <a:t>,</a:t>
            </a:r>
            <a:r>
              <a:rPr lang="en-US" sz="2900" b="1" dirty="0" smtClean="0"/>
              <a:t>  #xyz </a:t>
            </a:r>
            <a:r>
              <a:rPr lang="en-US" sz="2900" b="1" dirty="0" err="1" smtClean="0"/>
              <a:t>em</a:t>
            </a:r>
            <a:r>
              <a:rPr lang="en-US" sz="2900" b="1" dirty="0" smtClean="0">
                <a:solidFill>
                  <a:srgbClr val="FF0000"/>
                </a:solidFill>
              </a:rPr>
              <a:t>,</a:t>
            </a:r>
            <a:r>
              <a:rPr lang="en-US" sz="2900" b="1" dirty="0" smtClean="0"/>
              <a:t>  .</a:t>
            </a:r>
            <a:r>
              <a:rPr lang="en-US" sz="2900" b="1" dirty="0" err="1" smtClean="0"/>
              <a:t>abc</a:t>
            </a:r>
            <a:r>
              <a:rPr lang="en-US" sz="2900" b="1" dirty="0" smtClean="0"/>
              <a:t> { </a:t>
            </a:r>
            <a:r>
              <a:rPr lang="en-US" sz="2900" b="1" dirty="0"/>
              <a:t>color:  </a:t>
            </a:r>
            <a:r>
              <a:rPr lang="en-US" sz="2900" b="1" dirty="0" smtClean="0"/>
              <a:t>red; </a:t>
            </a:r>
            <a:r>
              <a:rPr lang="en-US" sz="2900" b="1" dirty="0"/>
              <a:t>}</a:t>
            </a:r>
          </a:p>
          <a:p>
            <a:pPr marL="274320" lvl="1" indent="0">
              <a:buNone/>
            </a:pPr>
            <a:r>
              <a:rPr lang="en-US" sz="2400" b="1" dirty="0" smtClean="0">
                <a:solidFill>
                  <a:srgbClr val="FF0000"/>
                </a:solidFill>
              </a:rPr>
              <a:t/>
            </a:r>
            <a:br>
              <a:rPr lang="en-US" sz="2400" b="1" dirty="0" smtClean="0">
                <a:solidFill>
                  <a:srgbClr val="FF0000"/>
                </a:solidFill>
              </a:rPr>
            </a:br>
            <a:endParaRPr lang="en-US" sz="2400" b="1" dirty="0" smtClean="0">
              <a:solidFill>
                <a:srgbClr val="FF0000"/>
              </a:solidFill>
            </a:endParaRPr>
          </a:p>
          <a:p>
            <a:endParaRPr lang="en-US" sz="3600" b="1" dirty="0" smtClean="0"/>
          </a:p>
        </p:txBody>
      </p:sp>
    </p:spTree>
    <p:extLst>
      <p:ext uri="{BB962C8B-B14F-4D97-AF65-F5344CB8AC3E}">
        <p14:creationId xmlns:p14="http://schemas.microsoft.com/office/powerpoint/2010/main" val="3201676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Color Names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7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52400" y="1371600"/>
            <a:ext cx="8915400" cy="4876800"/>
          </a:xfrm>
        </p:spPr>
        <p:txBody>
          <a:bodyPr>
            <a:normAutofit/>
          </a:bodyPr>
          <a:lstStyle/>
          <a:p>
            <a:pPr marL="274320" lvl="1" indent="0">
              <a:buNone/>
            </a:pPr>
            <a:endParaRPr lang="en-US" sz="2400" b="1" dirty="0">
              <a:solidFill>
                <a:schemeClr val="tx1"/>
              </a:solidFill>
            </a:endParaRPr>
          </a:p>
          <a:p>
            <a:r>
              <a:rPr lang="en-US" sz="3200" b="1" dirty="0" smtClean="0"/>
              <a:t>Color name</a:t>
            </a:r>
          </a:p>
          <a:p>
            <a:r>
              <a:rPr lang="en-US" sz="3200" b="1" dirty="0" smtClean="0"/>
              <a:t>Hexadecimal value</a:t>
            </a:r>
          </a:p>
          <a:p>
            <a:r>
              <a:rPr lang="en-US" sz="3200" b="1" dirty="0" smtClean="0"/>
              <a:t>RGB value</a:t>
            </a:r>
          </a:p>
          <a:p>
            <a:r>
              <a:rPr lang="en-US" sz="3200" b="1" dirty="0" err="1" smtClean="0"/>
              <a:t>RGBa</a:t>
            </a:r>
            <a:r>
              <a:rPr lang="en-US" sz="3200" b="1" dirty="0" smtClean="0"/>
              <a:t> value</a:t>
            </a:r>
            <a:br>
              <a:rPr lang="en-US" sz="3200" b="1" dirty="0" smtClean="0"/>
            </a:br>
            <a:endParaRPr lang="en-US" sz="3200" b="1" dirty="0" smtClean="0"/>
          </a:p>
          <a:p>
            <a:r>
              <a:rPr lang="en-US" sz="3200" b="1" dirty="0" smtClean="0"/>
              <a:t>HSL value </a:t>
            </a:r>
            <a:r>
              <a:rPr lang="en-US" sz="3200" dirty="0" smtClean="0"/>
              <a:t>(</a:t>
            </a:r>
            <a:r>
              <a:rPr lang="en-US" sz="3200" dirty="0" err="1" smtClean="0"/>
              <a:t>pg</a:t>
            </a:r>
            <a:r>
              <a:rPr lang="en-US" sz="3200" dirty="0" smtClean="0"/>
              <a:t> 271)</a:t>
            </a:r>
          </a:p>
          <a:p>
            <a:r>
              <a:rPr lang="en-US" sz="2800" b="1" dirty="0" err="1" smtClean="0"/>
              <a:t>HSLa</a:t>
            </a:r>
            <a:r>
              <a:rPr lang="en-US" sz="2800" b="1" dirty="0" smtClean="0"/>
              <a:t> value </a:t>
            </a:r>
            <a:r>
              <a:rPr lang="en-US" sz="2800" dirty="0" smtClean="0"/>
              <a:t>(</a:t>
            </a:r>
            <a:r>
              <a:rPr lang="en-US" sz="2800" dirty="0" err="1" smtClean="0"/>
              <a:t>pg</a:t>
            </a:r>
            <a:r>
              <a:rPr lang="en-US" sz="2800" dirty="0" smtClean="0"/>
              <a:t> 271)</a:t>
            </a:r>
            <a:r>
              <a:rPr lang="en-US" sz="2400" b="1" dirty="0" smtClean="0">
                <a:solidFill>
                  <a:srgbClr val="FF0000"/>
                </a:solidFill>
              </a:rPr>
              <a:t/>
            </a:r>
            <a:br>
              <a:rPr lang="en-US" sz="2400" b="1" dirty="0" smtClean="0">
                <a:solidFill>
                  <a:srgbClr val="FF0000"/>
                </a:solidFill>
              </a:rPr>
            </a:br>
            <a:endParaRPr lang="en-US" sz="2400" b="1" dirty="0" smtClean="0">
              <a:solidFill>
                <a:srgbClr val="FF0000"/>
              </a:solidFill>
            </a:endParaRPr>
          </a:p>
          <a:p>
            <a:endParaRPr lang="en-US" sz="3600" b="1" dirty="0" smtClean="0"/>
          </a:p>
        </p:txBody>
      </p:sp>
    </p:spTree>
    <p:extLst>
      <p:ext uri="{BB962C8B-B14F-4D97-AF65-F5344CB8AC3E}">
        <p14:creationId xmlns:p14="http://schemas.microsoft.com/office/powerpoint/2010/main" val="3444879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Color Names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8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52400" y="1143000"/>
            <a:ext cx="8915400" cy="510540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3600" b="1" dirty="0" smtClean="0"/>
              <a:t>p { color:  </a:t>
            </a:r>
            <a:r>
              <a:rPr lang="en-US" sz="3600" b="1" dirty="0" smtClean="0">
                <a:solidFill>
                  <a:srgbClr val="FF0000"/>
                </a:solidFill>
              </a:rPr>
              <a:t>red</a:t>
            </a:r>
            <a:r>
              <a:rPr lang="en-US" sz="3600" b="1" dirty="0" smtClean="0"/>
              <a:t>; }</a:t>
            </a:r>
          </a:p>
          <a:p>
            <a:pPr marL="0" indent="0">
              <a:buNone/>
            </a:pPr>
            <a:endParaRPr lang="en-US" sz="3600" b="1" dirty="0"/>
          </a:p>
          <a:p>
            <a:pPr marL="0" indent="0">
              <a:buNone/>
            </a:pPr>
            <a:r>
              <a:rPr lang="en-US" sz="3600" b="1" dirty="0"/>
              <a:t>p { color: </a:t>
            </a:r>
            <a:r>
              <a:rPr lang="en-US" sz="3600" b="1" dirty="0" smtClean="0"/>
              <a:t> </a:t>
            </a:r>
            <a:r>
              <a:rPr lang="en-US" sz="3600" b="1" dirty="0" smtClean="0">
                <a:solidFill>
                  <a:srgbClr val="FF0000"/>
                </a:solidFill>
              </a:rPr>
              <a:t>#ff0000</a:t>
            </a:r>
            <a:r>
              <a:rPr lang="en-US" sz="3600" b="1" dirty="0" smtClean="0"/>
              <a:t>; }</a:t>
            </a:r>
          </a:p>
          <a:p>
            <a:pPr marL="0" indent="0">
              <a:buNone/>
            </a:pPr>
            <a:endParaRPr lang="en-US" sz="3600" b="1" dirty="0"/>
          </a:p>
          <a:p>
            <a:pPr marL="0" indent="0">
              <a:buNone/>
            </a:pPr>
            <a:r>
              <a:rPr lang="en-US" sz="3600" b="1" dirty="0"/>
              <a:t>p { color:  </a:t>
            </a:r>
            <a:r>
              <a:rPr lang="en-US" sz="3600" b="1" dirty="0" err="1" smtClean="0">
                <a:solidFill>
                  <a:srgbClr val="FF0000"/>
                </a:solidFill>
              </a:rPr>
              <a:t>rgb</a:t>
            </a:r>
            <a:r>
              <a:rPr lang="en-US" sz="3600" b="1" dirty="0" smtClean="0">
                <a:solidFill>
                  <a:srgbClr val="FF0000"/>
                </a:solidFill>
              </a:rPr>
              <a:t>(255, 0, 0)</a:t>
            </a:r>
            <a:r>
              <a:rPr lang="en-US" sz="3600" b="1" dirty="0" smtClean="0"/>
              <a:t>; }</a:t>
            </a:r>
          </a:p>
          <a:p>
            <a:pPr marL="0" indent="0">
              <a:buNone/>
            </a:pPr>
            <a:endParaRPr lang="en-US" sz="3600" b="1" dirty="0"/>
          </a:p>
          <a:p>
            <a:pPr marL="0" indent="0">
              <a:buNone/>
            </a:pPr>
            <a:r>
              <a:rPr lang="en-US" sz="3600" b="1" dirty="0"/>
              <a:t>p { color:  </a:t>
            </a:r>
            <a:r>
              <a:rPr lang="en-US" sz="3600" b="1" dirty="0" err="1" smtClean="0">
                <a:solidFill>
                  <a:srgbClr val="FF0000"/>
                </a:solidFill>
              </a:rPr>
              <a:t>rgb</a:t>
            </a:r>
            <a:r>
              <a:rPr lang="en-US" sz="3600" b="1" dirty="0" err="1" smtClean="0">
                <a:solidFill>
                  <a:srgbClr val="0000CC"/>
                </a:solidFill>
              </a:rPr>
              <a:t>a</a:t>
            </a:r>
            <a:r>
              <a:rPr lang="en-US" sz="3600" b="1" dirty="0" smtClean="0">
                <a:solidFill>
                  <a:srgbClr val="FF0000"/>
                </a:solidFill>
              </a:rPr>
              <a:t>(255</a:t>
            </a:r>
            <a:r>
              <a:rPr lang="en-US" sz="3600" b="1" dirty="0">
                <a:solidFill>
                  <a:srgbClr val="FF0000"/>
                </a:solidFill>
              </a:rPr>
              <a:t>, 0, </a:t>
            </a:r>
            <a:r>
              <a:rPr lang="en-US" sz="3600" b="1" dirty="0" smtClean="0">
                <a:solidFill>
                  <a:srgbClr val="FF0000"/>
                </a:solidFill>
              </a:rPr>
              <a:t>0, </a:t>
            </a:r>
            <a:r>
              <a:rPr lang="en-US" sz="3600" b="1" dirty="0" smtClean="0">
                <a:solidFill>
                  <a:srgbClr val="0000CC"/>
                </a:solidFill>
              </a:rPr>
              <a:t>0.5</a:t>
            </a:r>
            <a:r>
              <a:rPr lang="en-US" sz="3600" b="1" dirty="0" smtClean="0">
                <a:solidFill>
                  <a:srgbClr val="FF0000"/>
                </a:solidFill>
              </a:rPr>
              <a:t>)</a:t>
            </a:r>
            <a:r>
              <a:rPr lang="en-US" sz="3600" b="1" dirty="0" smtClean="0"/>
              <a:t>; } </a:t>
            </a:r>
            <a:r>
              <a:rPr lang="en-US" sz="3600" b="1" dirty="0" smtClean="0">
                <a:solidFill>
                  <a:srgbClr val="0000CC"/>
                </a:solidFill>
              </a:rPr>
              <a:t>– CSS3</a:t>
            </a:r>
          </a:p>
          <a:p>
            <a:pPr marL="0" indent="0">
              <a:buNone/>
            </a:pPr>
            <a:endParaRPr lang="en-US" sz="3600" b="1" dirty="0"/>
          </a:p>
          <a:p>
            <a:pPr marL="0" indent="0">
              <a:buNone/>
            </a:pPr>
            <a:r>
              <a:rPr lang="en-US" sz="3600" b="1" dirty="0" smtClean="0"/>
              <a:t>p </a:t>
            </a:r>
            <a:r>
              <a:rPr lang="en-US" sz="3600" b="1" dirty="0"/>
              <a:t>{ color:  </a:t>
            </a:r>
            <a:r>
              <a:rPr lang="en-US" sz="3600" b="1" dirty="0" err="1" smtClean="0">
                <a:solidFill>
                  <a:srgbClr val="FF0000"/>
                </a:solidFill>
              </a:rPr>
              <a:t>hsl</a:t>
            </a:r>
            <a:r>
              <a:rPr lang="en-US" sz="3600" b="1" dirty="0" smtClean="0">
                <a:solidFill>
                  <a:srgbClr val="FF0000"/>
                </a:solidFill>
              </a:rPr>
              <a:t>(0, 100%, 50%)</a:t>
            </a:r>
            <a:r>
              <a:rPr lang="en-US" sz="3600" b="1" dirty="0" smtClean="0"/>
              <a:t>; }</a:t>
            </a:r>
          </a:p>
          <a:p>
            <a:pPr marL="0" indent="0">
              <a:buNone/>
            </a:pPr>
            <a:endParaRPr lang="en-US" sz="3600" b="1" dirty="0"/>
          </a:p>
          <a:p>
            <a:pPr marL="0" indent="0">
              <a:buNone/>
            </a:pPr>
            <a:r>
              <a:rPr lang="en-US" sz="3600" b="1" dirty="0"/>
              <a:t>p { color:  </a:t>
            </a:r>
            <a:r>
              <a:rPr lang="en-US" sz="3600" b="1" dirty="0" err="1" smtClean="0">
                <a:solidFill>
                  <a:srgbClr val="FF0000"/>
                </a:solidFill>
              </a:rPr>
              <a:t>hsl</a:t>
            </a:r>
            <a:r>
              <a:rPr lang="en-US" sz="3600" b="1" dirty="0" err="1" smtClean="0">
                <a:solidFill>
                  <a:srgbClr val="0000CC"/>
                </a:solidFill>
              </a:rPr>
              <a:t>a</a:t>
            </a:r>
            <a:r>
              <a:rPr lang="en-US" sz="3600" b="1" dirty="0" smtClean="0">
                <a:solidFill>
                  <a:srgbClr val="FF0000"/>
                </a:solidFill>
              </a:rPr>
              <a:t>(0</a:t>
            </a:r>
            <a:r>
              <a:rPr lang="en-US" sz="3600" b="1" dirty="0">
                <a:solidFill>
                  <a:srgbClr val="FF0000"/>
                </a:solidFill>
              </a:rPr>
              <a:t>, 100%, 50</a:t>
            </a:r>
            <a:r>
              <a:rPr lang="en-US" sz="3600" b="1" dirty="0" smtClean="0">
                <a:solidFill>
                  <a:srgbClr val="FF0000"/>
                </a:solidFill>
              </a:rPr>
              <a:t>%, </a:t>
            </a:r>
            <a:r>
              <a:rPr lang="en-US" sz="3600" b="1" dirty="0" smtClean="0">
                <a:solidFill>
                  <a:srgbClr val="0000CC"/>
                </a:solidFill>
              </a:rPr>
              <a:t>0.5</a:t>
            </a:r>
            <a:r>
              <a:rPr lang="en-US" sz="3600" b="1" dirty="0" smtClean="0">
                <a:solidFill>
                  <a:srgbClr val="FF0000"/>
                </a:solidFill>
              </a:rPr>
              <a:t>)</a:t>
            </a:r>
            <a:r>
              <a:rPr lang="en-US" sz="3600" b="1" dirty="0" smtClean="0"/>
              <a:t>; } </a:t>
            </a:r>
            <a:r>
              <a:rPr lang="en-US" sz="3600" b="1" dirty="0">
                <a:solidFill>
                  <a:srgbClr val="0000CC"/>
                </a:solidFill>
              </a:rPr>
              <a:t>– CSS3</a:t>
            </a:r>
            <a:endParaRPr lang="en-US" sz="3600" b="1" dirty="0"/>
          </a:p>
          <a:p>
            <a:pPr marL="0" indent="0">
              <a:buNone/>
            </a:pPr>
            <a:endParaRPr lang="en-US" sz="3600" b="1" dirty="0"/>
          </a:p>
          <a:p>
            <a:pPr marL="0" indent="0">
              <a:buNone/>
            </a:pPr>
            <a:endParaRPr lang="en-US" sz="3600" b="1" dirty="0"/>
          </a:p>
          <a:p>
            <a:pPr marL="0" indent="0">
              <a:buNone/>
            </a:pPr>
            <a:endParaRPr lang="en-US" sz="3600" b="1" dirty="0"/>
          </a:p>
          <a:p>
            <a:pPr marL="0" indent="0">
              <a:buNone/>
            </a:pPr>
            <a:endParaRPr lang="en-US" sz="3600" b="1" dirty="0" smtClean="0"/>
          </a:p>
        </p:txBody>
      </p:sp>
    </p:spTree>
    <p:extLst>
      <p:ext uri="{BB962C8B-B14F-4D97-AF65-F5344CB8AC3E}">
        <p14:creationId xmlns:p14="http://schemas.microsoft.com/office/powerpoint/2010/main" val="3190329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Color Names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5357-94B2-47D5-8E91-82A12235A81C}" type="slidenum">
              <a:rPr lang="en-US" smtClean="0"/>
              <a:t>9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99901" y="1170446"/>
            <a:ext cx="8915400" cy="4876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dirty="0" smtClean="0"/>
              <a:t>p { color:  </a:t>
            </a:r>
            <a:r>
              <a:rPr lang="en-US" sz="3600" b="1" dirty="0" smtClean="0">
                <a:solidFill>
                  <a:srgbClr val="FF0000"/>
                </a:solidFill>
              </a:rPr>
              <a:t>red</a:t>
            </a:r>
            <a:r>
              <a:rPr lang="en-US" sz="3600" b="1" dirty="0" smtClean="0"/>
              <a:t>; }</a:t>
            </a:r>
          </a:p>
          <a:p>
            <a:pPr marL="0" indent="0">
              <a:buNone/>
            </a:pPr>
            <a:endParaRPr lang="en-US" sz="3600" b="1" dirty="0"/>
          </a:p>
          <a:p>
            <a:pPr marL="0" indent="0">
              <a:buNone/>
            </a:pPr>
            <a:r>
              <a:rPr lang="en-US" sz="3600" b="1" dirty="0"/>
              <a:t>p { color:  </a:t>
            </a:r>
            <a:r>
              <a:rPr lang="en-US" sz="3600" b="1" dirty="0">
                <a:solidFill>
                  <a:srgbClr val="FF0000"/>
                </a:solidFill>
              </a:rPr>
              <a:t>#ff0000</a:t>
            </a:r>
            <a:r>
              <a:rPr lang="en-US" sz="3600" b="1" dirty="0"/>
              <a:t>; }</a:t>
            </a:r>
          </a:p>
          <a:p>
            <a:pPr marL="0" indent="0">
              <a:buNone/>
            </a:pPr>
            <a:endParaRPr lang="en-US" sz="3600" b="1" dirty="0" smtClean="0"/>
          </a:p>
          <a:p>
            <a:pPr marL="0" indent="0">
              <a:buNone/>
            </a:pPr>
            <a:endParaRPr lang="en-US" sz="3600" b="1" dirty="0"/>
          </a:p>
          <a:p>
            <a:pPr marL="0" indent="0">
              <a:buNone/>
            </a:pPr>
            <a:endParaRPr lang="en-US" sz="3600" b="1" dirty="0"/>
          </a:p>
          <a:p>
            <a:pPr marL="0" indent="0">
              <a:buNone/>
            </a:pPr>
            <a:endParaRPr lang="en-US" sz="3600" b="1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3276600"/>
            <a:ext cx="4778192" cy="2800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7779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1915</TotalTime>
  <Words>2185</Words>
  <Application>Microsoft Office PowerPoint</Application>
  <PresentationFormat>On-screen Show (4:3)</PresentationFormat>
  <Paragraphs>699</Paragraphs>
  <Slides>57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57</vt:i4>
      </vt:variant>
    </vt:vector>
  </HeadingPairs>
  <TitlesOfParts>
    <vt:vector size="58" baseType="lpstr">
      <vt:lpstr>Origin</vt:lpstr>
      <vt:lpstr>WEBD 162</vt:lpstr>
      <vt:lpstr>CSS Example Using Element Selector</vt:lpstr>
      <vt:lpstr>Descendant / Contextual Selectors – pg 244</vt:lpstr>
      <vt:lpstr>id Selector – pg 246</vt:lpstr>
      <vt:lpstr>class Selector – pg 246</vt:lpstr>
      <vt:lpstr>Grouping Selectors – pg 244</vt:lpstr>
      <vt:lpstr>Color Names</vt:lpstr>
      <vt:lpstr>Color Names</vt:lpstr>
      <vt:lpstr>Color Names</vt:lpstr>
      <vt:lpstr>Color Names</vt:lpstr>
      <vt:lpstr>Color Names</vt:lpstr>
      <vt:lpstr>Color Names</vt:lpstr>
      <vt:lpstr>CSS3 Colors backward compatibility</vt:lpstr>
      <vt:lpstr>Background Color Property</vt:lpstr>
      <vt:lpstr>Background Color Property</vt:lpstr>
      <vt:lpstr>Opacity Property – value from 0 to 1</vt:lpstr>
      <vt:lpstr>Opacity VS RGBa</vt:lpstr>
      <vt:lpstr>Pseudo-Class Selectors</vt:lpstr>
      <vt:lpstr>Anchor (link) Pseudo-Class Selectors – pg 278</vt:lpstr>
      <vt:lpstr>Structural Pseudo Classes – not in book </vt:lpstr>
      <vt:lpstr>:first-child (:last-child) – of a selector type</vt:lpstr>
      <vt:lpstr>:first-child – of a selector type</vt:lpstr>
      <vt:lpstr>:first-child – any first child</vt:lpstr>
      <vt:lpstr>:first-of-type – of a selector type</vt:lpstr>
      <vt:lpstr>:first-of-type – of a selector type</vt:lpstr>
      <vt:lpstr>:first-of-type (similar but not same as first-child)</vt:lpstr>
      <vt:lpstr>:first-of-type – any first of type</vt:lpstr>
      <vt:lpstr>:nth-of-type – of the given index position</vt:lpstr>
      <vt:lpstr>:nth-of-type – even / odd</vt:lpstr>
      <vt:lpstr>:nth-child  – of the given index position /even /odd</vt:lpstr>
      <vt:lpstr>:nth-of-type(an)</vt:lpstr>
      <vt:lpstr>:nth-child(an)</vt:lpstr>
      <vt:lpstr>:nth-of-type(an + b)</vt:lpstr>
      <vt:lpstr>:nth-child(an + b)</vt:lpstr>
      <vt:lpstr>Pseudo-Element Selectors – pg 280</vt:lpstr>
      <vt:lpstr>Pseudo-Element Selectors – pg 280</vt:lpstr>
      <vt:lpstr>Attribute Selectors – pg 281</vt:lpstr>
      <vt:lpstr>Attribute Selectors – has that attribute</vt:lpstr>
      <vt:lpstr>Attribute Selectors -  exact value</vt:lpstr>
      <vt:lpstr>Attribute Selectors – starts with value</vt:lpstr>
      <vt:lpstr>Attribute Selectors – ends with value</vt:lpstr>
      <vt:lpstr>Attribute Selectors – contains a value (word)</vt:lpstr>
      <vt:lpstr>Attribute Selectors – contains part of a value (word)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CSS3 Multiple background images  </vt:lpstr>
      <vt:lpstr>CSS3 background-size: property – not in text</vt:lpstr>
      <vt:lpstr>CSS3 background gradients</vt:lpstr>
      <vt:lpstr>CSS3 background gradients</vt:lpstr>
      <vt:lpstr>CSS3 background gradients</vt:lpstr>
      <vt:lpstr>CSS3 background gradients</vt:lpstr>
      <vt:lpstr>CSS3 background gradients</vt:lpstr>
      <vt:lpstr>External Style Sheet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WEBD 170</dc:title>
  <dc:creator>teresa</dc:creator>
  <cp:keywords>CSS intro ch 11, 12</cp:keywords>
  <cp:lastModifiedBy>teresa</cp:lastModifiedBy>
  <cp:revision>180</cp:revision>
  <cp:lastPrinted>2016-03-13T01:09:33Z</cp:lastPrinted>
  <dcterms:created xsi:type="dcterms:W3CDTF">2012-07-06T23:37:50Z</dcterms:created>
  <dcterms:modified xsi:type="dcterms:W3CDTF">2016-03-13T01:09:47Z</dcterms:modified>
</cp:coreProperties>
</file>