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369" r:id="rId3"/>
    <p:sldId id="399" r:id="rId4"/>
    <p:sldId id="410" r:id="rId5"/>
    <p:sldId id="411" r:id="rId6"/>
    <p:sldId id="409" r:id="rId7"/>
    <p:sldId id="412" r:id="rId8"/>
    <p:sldId id="413" r:id="rId9"/>
    <p:sldId id="417" r:id="rId10"/>
    <p:sldId id="414" r:id="rId11"/>
    <p:sldId id="415" r:id="rId12"/>
    <p:sldId id="416" r:id="rId13"/>
    <p:sldId id="418" r:id="rId14"/>
    <p:sldId id="419" r:id="rId15"/>
    <p:sldId id="420" r:id="rId16"/>
    <p:sldId id="421" r:id="rId17"/>
    <p:sldId id="408" r:id="rId18"/>
    <p:sldId id="423" r:id="rId19"/>
    <p:sldId id="422" r:id="rId20"/>
    <p:sldId id="425" r:id="rId21"/>
    <p:sldId id="424" r:id="rId22"/>
    <p:sldId id="426" r:id="rId23"/>
    <p:sldId id="427" r:id="rId24"/>
    <p:sldId id="428" r:id="rId25"/>
    <p:sldId id="430" r:id="rId26"/>
    <p:sldId id="429" r:id="rId27"/>
    <p:sldId id="433" r:id="rId28"/>
    <p:sldId id="434" r:id="rId29"/>
    <p:sldId id="431" r:id="rId30"/>
    <p:sldId id="435" r:id="rId31"/>
    <p:sldId id="436" r:id="rId32"/>
    <p:sldId id="437" r:id="rId33"/>
    <p:sldId id="432" r:id="rId3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3/23/2015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09</a:t>
            </a:r>
          </a:p>
          <a:p>
            <a:pPr algn="ctr"/>
            <a:r>
              <a:rPr lang="en-US" sz="1600" b="1" dirty="0" smtClean="0"/>
              <a:t>Chapter 14 -  Box Model – Padding, Borders, Margins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max/min  width/height – </a:t>
            </a:r>
            <a:r>
              <a:rPr lang="en-US" dirty="0" err="1" smtClean="0"/>
              <a:t>pg</a:t>
            </a:r>
            <a:r>
              <a:rPr lang="en-US" dirty="0" smtClean="0"/>
              <a:t> 309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37" y="1587499"/>
            <a:ext cx="6972126" cy="378882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378037" y="5525075"/>
            <a:ext cx="6426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CSS2 for large screen browsers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077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overflow Property – </a:t>
            </a:r>
            <a:r>
              <a:rPr lang="en-US" dirty="0" err="1" smtClean="0"/>
              <a:t>pg</a:t>
            </a:r>
            <a:r>
              <a:rPr lang="en-US" dirty="0" smtClean="0"/>
              <a:t> 312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686800" cy="4876800"/>
          </a:xfrm>
        </p:spPr>
        <p:txBody>
          <a:bodyPr>
            <a:normAutofit fontScale="92500" lnSpcReduction="10000"/>
          </a:bodyPr>
          <a:lstStyle/>
          <a:p>
            <a:pPr marL="274320" lvl="1" indent="0">
              <a:buNone/>
            </a:pPr>
            <a:r>
              <a:rPr lang="en-US" sz="2900" dirty="0" smtClean="0">
                <a:solidFill>
                  <a:schemeClr val="tx1"/>
                </a:solidFill>
              </a:rPr>
              <a:t>– when content that exceeds the set width / height</a:t>
            </a:r>
            <a:br>
              <a:rPr lang="en-US" sz="2900" dirty="0" smtClean="0">
                <a:solidFill>
                  <a:schemeClr val="tx1"/>
                </a:solidFill>
              </a:rPr>
            </a:br>
            <a:r>
              <a:rPr lang="en-US" sz="2900" dirty="0" smtClean="0">
                <a:solidFill>
                  <a:schemeClr val="tx1"/>
                </a:solidFill>
              </a:rPr>
              <a:t>– </a:t>
            </a:r>
            <a:r>
              <a:rPr lang="en-US" sz="2900" dirty="0" smtClean="0">
                <a:solidFill>
                  <a:srgbClr val="FF0000"/>
                </a:solidFill>
              </a:rPr>
              <a:t>by default a container is a big as it needs to be</a:t>
            </a: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/>
            <a:r>
              <a:rPr lang="en-US" sz="2900" b="1" dirty="0" smtClean="0">
                <a:solidFill>
                  <a:schemeClr val="tx1"/>
                </a:solidFill>
              </a:rPr>
              <a:t>overflow:  </a:t>
            </a:r>
            <a:r>
              <a:rPr lang="en-US" sz="2900" b="1" dirty="0" smtClean="0">
                <a:solidFill>
                  <a:srgbClr val="0000CC"/>
                </a:solidFill>
              </a:rPr>
              <a:t>visible</a:t>
            </a:r>
            <a:r>
              <a:rPr lang="en-US" sz="2900" b="1" dirty="0" smtClean="0">
                <a:solidFill>
                  <a:schemeClr val="tx1"/>
                </a:solidFill>
              </a:rPr>
              <a:t>;</a:t>
            </a:r>
          </a:p>
          <a:p>
            <a:pPr lvl="2">
              <a:spcAft>
                <a:spcPts val="600"/>
              </a:spcAft>
            </a:pPr>
            <a:r>
              <a:rPr lang="en-US" sz="2600" dirty="0" smtClean="0">
                <a:solidFill>
                  <a:schemeClr val="tx1"/>
                </a:solidFill>
              </a:rPr>
              <a:t> default – shows all content</a:t>
            </a:r>
          </a:p>
          <a:p>
            <a:pPr lvl="1"/>
            <a:r>
              <a:rPr lang="en-US" sz="2900" b="1" dirty="0">
                <a:solidFill>
                  <a:schemeClr val="tx1"/>
                </a:solidFill>
              </a:rPr>
              <a:t>overflow:  </a:t>
            </a:r>
            <a:r>
              <a:rPr lang="en-US" sz="2900" b="1" dirty="0" smtClean="0">
                <a:solidFill>
                  <a:srgbClr val="0000CC"/>
                </a:solidFill>
              </a:rPr>
              <a:t>hidden</a:t>
            </a:r>
            <a:r>
              <a:rPr lang="en-US" sz="2900" b="1" dirty="0" smtClean="0">
                <a:solidFill>
                  <a:schemeClr val="tx1"/>
                </a:solidFill>
              </a:rPr>
              <a:t>;</a:t>
            </a:r>
            <a:endParaRPr lang="en-US" sz="2900" b="1" dirty="0">
              <a:solidFill>
                <a:schemeClr val="tx1"/>
              </a:solidFill>
            </a:endParaRPr>
          </a:p>
          <a:p>
            <a:pPr lvl="2">
              <a:spcAft>
                <a:spcPts val="600"/>
              </a:spcAft>
            </a:pPr>
            <a:r>
              <a:rPr lang="en-US" sz="2600" dirty="0"/>
              <a:t> </a:t>
            </a:r>
            <a:r>
              <a:rPr lang="en-US" sz="2600" dirty="0" smtClean="0"/>
              <a:t>cuts off the content</a:t>
            </a:r>
          </a:p>
          <a:p>
            <a:pPr lvl="1"/>
            <a:r>
              <a:rPr lang="en-US" sz="2900" b="1" dirty="0">
                <a:solidFill>
                  <a:schemeClr val="tx1"/>
                </a:solidFill>
              </a:rPr>
              <a:t>overflow:  </a:t>
            </a:r>
            <a:r>
              <a:rPr lang="en-US" sz="2900" b="1" dirty="0" smtClean="0">
                <a:solidFill>
                  <a:srgbClr val="0000CC"/>
                </a:solidFill>
              </a:rPr>
              <a:t>scroll</a:t>
            </a:r>
            <a:r>
              <a:rPr lang="en-US" sz="2900" b="1" dirty="0" smtClean="0">
                <a:solidFill>
                  <a:schemeClr val="tx1"/>
                </a:solidFill>
              </a:rPr>
              <a:t>;</a:t>
            </a:r>
            <a:endParaRPr lang="en-US" sz="2900" b="1" dirty="0">
              <a:solidFill>
                <a:schemeClr val="tx1"/>
              </a:solidFill>
            </a:endParaRPr>
          </a:p>
          <a:p>
            <a:pPr lvl="2">
              <a:spcAft>
                <a:spcPts val="600"/>
              </a:spcAft>
            </a:pPr>
            <a:r>
              <a:rPr lang="en-US" sz="2600" dirty="0"/>
              <a:t> </a:t>
            </a:r>
            <a:r>
              <a:rPr lang="en-US" sz="2600" dirty="0" smtClean="0"/>
              <a:t>adds horizontal and vertical scroll bars regardless</a:t>
            </a:r>
          </a:p>
          <a:p>
            <a:pPr lvl="1"/>
            <a:r>
              <a:rPr lang="en-US" sz="2900" b="1" dirty="0">
                <a:solidFill>
                  <a:schemeClr val="tx1"/>
                </a:solidFill>
              </a:rPr>
              <a:t>overflow:  </a:t>
            </a:r>
            <a:r>
              <a:rPr lang="en-US" sz="2900" b="1" dirty="0" smtClean="0">
                <a:solidFill>
                  <a:srgbClr val="0000CC"/>
                </a:solidFill>
              </a:rPr>
              <a:t>auto</a:t>
            </a:r>
            <a:r>
              <a:rPr lang="en-US" sz="2900" b="1" dirty="0" smtClean="0">
                <a:solidFill>
                  <a:schemeClr val="tx1"/>
                </a:solidFill>
              </a:rPr>
              <a:t>;</a:t>
            </a:r>
            <a:endParaRPr lang="en-US" sz="2900" b="1" dirty="0">
              <a:solidFill>
                <a:schemeClr val="tx1"/>
              </a:solidFill>
            </a:endParaRPr>
          </a:p>
          <a:p>
            <a:pPr lvl="2"/>
            <a:r>
              <a:rPr lang="en-US" sz="2600" dirty="0"/>
              <a:t> adds horizontal </a:t>
            </a:r>
            <a:r>
              <a:rPr lang="en-US" sz="2600" dirty="0" smtClean="0"/>
              <a:t>/ vertical </a:t>
            </a:r>
            <a:r>
              <a:rPr lang="en-US" sz="2600" dirty="0"/>
              <a:t>scroll </a:t>
            </a:r>
            <a:r>
              <a:rPr lang="en-US" sz="2600" dirty="0" smtClean="0"/>
              <a:t>if needed</a:t>
            </a:r>
            <a:endParaRPr lang="en-US" sz="2600" dirty="0"/>
          </a:p>
          <a:p>
            <a:pPr lvl="2"/>
            <a:endParaRPr lang="en-US" sz="2600" dirty="0"/>
          </a:p>
          <a:p>
            <a:pPr lvl="2"/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6267699" y="5379149"/>
            <a:ext cx="875801" cy="5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overflow Property – </a:t>
            </a:r>
            <a:r>
              <a:rPr lang="en-US" dirty="0" err="1" smtClean="0"/>
              <a:t>pg</a:t>
            </a:r>
            <a:r>
              <a:rPr lang="en-US" dirty="0" smtClean="0"/>
              <a:t> 312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6868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600" dirty="0"/>
          </a:p>
          <a:p>
            <a:pPr lvl="2"/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" r="1919"/>
          <a:stretch/>
        </p:blipFill>
        <p:spPr>
          <a:xfrm>
            <a:off x="152401" y="1219200"/>
            <a:ext cx="4521200" cy="3733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1" y="3657601"/>
            <a:ext cx="6477776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7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padding property – </a:t>
            </a:r>
            <a:r>
              <a:rPr lang="en-US" dirty="0" err="1" smtClean="0"/>
              <a:t>pg</a:t>
            </a:r>
            <a:r>
              <a:rPr lang="en-US" dirty="0" smtClean="0"/>
              <a:t> 313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0668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>
                <a:solidFill>
                  <a:schemeClr val="tx1"/>
                </a:solidFill>
              </a:rPr>
              <a:t>Adds space around the content / inside the container</a:t>
            </a:r>
            <a:br>
              <a:rPr lang="en-US" sz="3100" dirty="0" smtClean="0">
                <a:solidFill>
                  <a:schemeClr val="tx1"/>
                </a:solidFill>
              </a:rPr>
            </a:br>
            <a:endParaRPr lang="en-US" sz="31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100" b="1" dirty="0" smtClean="0">
                <a:solidFill>
                  <a:srgbClr val="0000CC"/>
                </a:solidFill>
              </a:rPr>
              <a:t>Individual sides</a:t>
            </a:r>
          </a:p>
          <a:p>
            <a:r>
              <a:rPr lang="en-US" sz="4000" dirty="0" smtClean="0"/>
              <a:t>padding-top: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padding-bottom: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padding-right: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padding-left:  </a:t>
            </a:r>
            <a:r>
              <a:rPr lang="en-US" sz="4000" dirty="0"/>
              <a:t>value;</a:t>
            </a:r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" t="13463" r="6425" b="8116"/>
          <a:stretch/>
        </p:blipFill>
        <p:spPr>
          <a:xfrm>
            <a:off x="5410200" y="2057400"/>
            <a:ext cx="3352800" cy="44576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143500" y="1671935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Multiple sides / shorthand</a:t>
            </a:r>
            <a:endParaRPr lang="en-US" sz="2400" b="1" dirty="0">
              <a:solidFill>
                <a:srgbClr val="0000CC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591300" y="2286000"/>
            <a:ext cx="990600" cy="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6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padding property – </a:t>
            </a:r>
            <a:r>
              <a:rPr lang="en-US" dirty="0" err="1" smtClean="0"/>
              <a:t>pg</a:t>
            </a:r>
            <a:r>
              <a:rPr lang="en-US" dirty="0" smtClean="0"/>
              <a:t> 313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2192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5" b="4160"/>
          <a:stretch/>
        </p:blipFill>
        <p:spPr>
          <a:xfrm>
            <a:off x="12699" y="1295400"/>
            <a:ext cx="7912101" cy="2247900"/>
          </a:xfrm>
          <a:prstGeom prst="rect">
            <a:avLst/>
          </a:prstGeom>
          <a:ln w="3175"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596948"/>
            <a:ext cx="6225667" cy="2164697"/>
          </a:xfrm>
          <a:prstGeom prst="rect">
            <a:avLst/>
          </a:prstGeom>
        </p:spPr>
      </p:pic>
      <p:sp>
        <p:nvSpPr>
          <p:cNvPr id="6" name="Up Arrow Callout 5"/>
          <p:cNvSpPr/>
          <p:nvPr/>
        </p:nvSpPr>
        <p:spPr>
          <a:xfrm>
            <a:off x="5638800" y="3314700"/>
            <a:ext cx="3276600" cy="1326496"/>
          </a:xfrm>
          <a:prstGeom prst="up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Hard to see without a background color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4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 property – </a:t>
            </a:r>
            <a:r>
              <a:rPr lang="en-US" dirty="0" err="1" smtClean="0"/>
              <a:t>pg</a:t>
            </a:r>
            <a:r>
              <a:rPr lang="en-US" dirty="0" smtClean="0"/>
              <a:t> 316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2192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>
                <a:solidFill>
                  <a:schemeClr val="tx1"/>
                </a:solidFill>
              </a:rPr>
              <a:t>Line drawn around the content container</a:t>
            </a:r>
          </a:p>
          <a:p>
            <a:pPr marL="0" indent="0">
              <a:buNone/>
            </a:pPr>
            <a:endParaRPr lang="en-US" sz="3100" dirty="0"/>
          </a:p>
          <a:p>
            <a:pPr marL="0" indent="0">
              <a:buNone/>
            </a:pPr>
            <a:r>
              <a:rPr lang="en-US" sz="3100" b="1" dirty="0" smtClean="0">
                <a:solidFill>
                  <a:schemeClr val="tx1"/>
                </a:solidFill>
              </a:rPr>
              <a:t>Three components of a border</a:t>
            </a:r>
          </a:p>
          <a:p>
            <a:r>
              <a:rPr lang="en-US" sz="4000" dirty="0" smtClean="0"/>
              <a:t>Border style</a:t>
            </a:r>
          </a:p>
          <a:p>
            <a:r>
              <a:rPr lang="en-US" sz="4000" dirty="0" smtClean="0"/>
              <a:t>Border width (thickness)</a:t>
            </a:r>
          </a:p>
          <a:p>
            <a:r>
              <a:rPr lang="en-US" sz="4000" dirty="0" smtClean="0"/>
              <a:t>Border color</a:t>
            </a:r>
          </a:p>
          <a:p>
            <a:r>
              <a:rPr lang="en-US" sz="4000" dirty="0" smtClean="0"/>
              <a:t>Border shorthand</a:t>
            </a:r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2454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border-style property – </a:t>
            </a:r>
            <a:r>
              <a:rPr lang="en-US" dirty="0" err="1" smtClean="0"/>
              <a:t>pg</a:t>
            </a:r>
            <a:r>
              <a:rPr lang="en-US" dirty="0" smtClean="0"/>
              <a:t> 317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219200"/>
            <a:ext cx="8915400" cy="5181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dirty="0" smtClean="0">
                <a:solidFill>
                  <a:srgbClr val="0000CC"/>
                </a:solidFill>
              </a:rPr>
              <a:t>Individual sides</a:t>
            </a:r>
          </a:p>
          <a:p>
            <a:r>
              <a:rPr lang="en-US" sz="4000" dirty="0" smtClean="0"/>
              <a:t>border-top-style:  </a:t>
            </a:r>
            <a:r>
              <a:rPr lang="en-US" sz="4000" dirty="0"/>
              <a:t>value</a:t>
            </a:r>
            <a:r>
              <a:rPr lang="en-US" sz="4000" dirty="0" smtClean="0"/>
              <a:t>;  </a:t>
            </a:r>
          </a:p>
          <a:p>
            <a:r>
              <a:rPr lang="en-US" sz="4000" dirty="0" smtClean="0"/>
              <a:t>border-bottom</a:t>
            </a:r>
            <a:r>
              <a:rPr lang="en-US" sz="4000" dirty="0"/>
              <a:t>-style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border-right</a:t>
            </a:r>
            <a:r>
              <a:rPr lang="en-US" sz="4000" dirty="0"/>
              <a:t>-style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border-left</a:t>
            </a:r>
            <a:r>
              <a:rPr lang="en-US" sz="4000" dirty="0"/>
              <a:t>-style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  <a:br>
              <a:rPr lang="en-US" sz="4000" dirty="0" smtClean="0"/>
            </a:br>
            <a:endParaRPr lang="en-US" sz="4000" dirty="0" smtClean="0"/>
          </a:p>
          <a:p>
            <a:pPr marL="0" indent="0">
              <a:buNone/>
            </a:pPr>
            <a:r>
              <a:rPr lang="en-US" sz="3100" b="1" dirty="0">
                <a:solidFill>
                  <a:srgbClr val="0000CC"/>
                </a:solidFill>
              </a:rPr>
              <a:t>Multiple </a:t>
            </a:r>
            <a:r>
              <a:rPr lang="en-US" sz="3100" b="1" dirty="0" smtClean="0">
                <a:solidFill>
                  <a:srgbClr val="0000CC"/>
                </a:solidFill>
              </a:rPr>
              <a:t>sides / shorthand</a:t>
            </a:r>
            <a:endParaRPr lang="en-US" sz="3100" b="1" dirty="0">
              <a:solidFill>
                <a:srgbClr val="0000CC"/>
              </a:solidFill>
            </a:endParaRPr>
          </a:p>
          <a:p>
            <a:r>
              <a:rPr lang="en-US" sz="4000" dirty="0"/>
              <a:t>border-style:  </a:t>
            </a:r>
            <a:r>
              <a:rPr lang="en-US" sz="4000" dirty="0" smtClean="0"/>
              <a:t>value;   </a:t>
            </a:r>
            <a:r>
              <a:rPr lang="en-US" sz="3300" dirty="0" smtClean="0"/>
              <a:t>(all 4 sides)</a:t>
            </a:r>
          </a:p>
          <a:p>
            <a:r>
              <a:rPr lang="en-US" sz="4000" dirty="0"/>
              <a:t>border-style:  </a:t>
            </a:r>
            <a:r>
              <a:rPr lang="en-US" sz="4000" dirty="0" smtClean="0"/>
              <a:t>value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(top / bottom)</a:t>
            </a:r>
            <a:endParaRPr lang="en-US" sz="3300" dirty="0"/>
          </a:p>
          <a:p>
            <a:r>
              <a:rPr lang="en-US" sz="4000" dirty="0" smtClean="0"/>
              <a:t>border-style</a:t>
            </a:r>
            <a:r>
              <a:rPr lang="en-US" sz="4000" dirty="0"/>
              <a:t>:  </a:t>
            </a:r>
            <a:r>
              <a:rPr lang="en-US" sz="4000" dirty="0" smtClean="0"/>
              <a:t>value </a:t>
            </a:r>
            <a:r>
              <a:rPr lang="en-US" sz="4000" dirty="0" err="1" smtClean="0"/>
              <a:t>value</a:t>
            </a:r>
            <a:r>
              <a:rPr lang="en-US" sz="4000" dirty="0" smtClean="0"/>
              <a:t>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</a:t>
            </a:r>
            <a:r>
              <a:rPr lang="en-US" sz="3300" dirty="0"/>
              <a:t>top </a:t>
            </a:r>
            <a:r>
              <a:rPr lang="en-US" sz="3300" dirty="0" smtClean="0"/>
              <a:t>/ </a:t>
            </a:r>
            <a:r>
              <a:rPr lang="en-US" sz="3300" dirty="0" err="1" smtClean="0"/>
              <a:t>rl</a:t>
            </a:r>
            <a:r>
              <a:rPr lang="en-US" sz="3300" dirty="0" smtClean="0"/>
              <a:t> / </a:t>
            </a:r>
            <a:r>
              <a:rPr lang="en-US" sz="3300" dirty="0"/>
              <a:t>bottom</a:t>
            </a:r>
            <a:r>
              <a:rPr lang="en-US" sz="3300" dirty="0" smtClean="0"/>
              <a:t>)</a:t>
            </a:r>
          </a:p>
          <a:p>
            <a:r>
              <a:rPr lang="en-US" sz="3600" dirty="0"/>
              <a:t>border-style:  value </a:t>
            </a:r>
            <a:r>
              <a:rPr lang="en-US" sz="3600" dirty="0" err="1"/>
              <a:t>value</a:t>
            </a:r>
            <a:r>
              <a:rPr lang="en-US" sz="3600" dirty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; </a:t>
            </a:r>
            <a:r>
              <a:rPr lang="en-US" sz="3100" dirty="0"/>
              <a:t>(</a:t>
            </a:r>
            <a:r>
              <a:rPr lang="en-US" sz="3100" dirty="0" smtClean="0"/>
              <a:t>t / r / b / l = clockwise)</a:t>
            </a:r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0883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 styles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43000"/>
            <a:ext cx="6553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border-width property – </a:t>
            </a:r>
            <a:r>
              <a:rPr lang="en-US" dirty="0" err="1" smtClean="0"/>
              <a:t>pg</a:t>
            </a:r>
            <a:r>
              <a:rPr lang="en-US" dirty="0" smtClean="0"/>
              <a:t> 318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219200"/>
            <a:ext cx="8915400" cy="5181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dirty="0" smtClean="0">
                <a:solidFill>
                  <a:srgbClr val="0000CC"/>
                </a:solidFill>
              </a:rPr>
              <a:t>Individual sides</a:t>
            </a:r>
          </a:p>
          <a:p>
            <a:r>
              <a:rPr lang="en-US" sz="4000" dirty="0" smtClean="0"/>
              <a:t>border-top-width: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border-bottom-</a:t>
            </a:r>
            <a:r>
              <a:rPr lang="en-US" sz="4000" dirty="0"/>
              <a:t>width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border-right-</a:t>
            </a:r>
            <a:r>
              <a:rPr lang="en-US" sz="4000" dirty="0"/>
              <a:t>width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border-left-</a:t>
            </a:r>
            <a:r>
              <a:rPr lang="en-US" sz="4000" dirty="0"/>
              <a:t>width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  <a:br>
              <a:rPr lang="en-US" sz="4000" dirty="0" smtClean="0"/>
            </a:br>
            <a:endParaRPr lang="en-US" sz="4000" dirty="0" smtClean="0"/>
          </a:p>
          <a:p>
            <a:pPr marL="0" indent="0">
              <a:buNone/>
            </a:pPr>
            <a:r>
              <a:rPr lang="en-US" sz="3100" b="1" dirty="0">
                <a:solidFill>
                  <a:srgbClr val="0000CC"/>
                </a:solidFill>
              </a:rPr>
              <a:t>Multiple </a:t>
            </a:r>
            <a:r>
              <a:rPr lang="en-US" sz="3100" b="1" dirty="0" smtClean="0">
                <a:solidFill>
                  <a:srgbClr val="0000CC"/>
                </a:solidFill>
              </a:rPr>
              <a:t>sides / shorthand</a:t>
            </a:r>
            <a:endParaRPr lang="en-US" sz="3100" b="1" dirty="0">
              <a:solidFill>
                <a:srgbClr val="0000CC"/>
              </a:solidFill>
            </a:endParaRPr>
          </a:p>
          <a:p>
            <a:r>
              <a:rPr lang="en-US" sz="4000" dirty="0" smtClean="0"/>
              <a:t>border-</a:t>
            </a:r>
            <a:r>
              <a:rPr lang="en-US" sz="4000" dirty="0"/>
              <a:t>width</a:t>
            </a:r>
            <a:r>
              <a:rPr lang="en-US" sz="4000" dirty="0" smtClean="0"/>
              <a:t>:  value;   </a:t>
            </a:r>
            <a:r>
              <a:rPr lang="en-US" sz="3300" dirty="0" smtClean="0"/>
              <a:t>(all 4 sides)</a:t>
            </a:r>
          </a:p>
          <a:p>
            <a:r>
              <a:rPr lang="en-US" sz="4000" dirty="0" smtClean="0"/>
              <a:t>border-</a:t>
            </a:r>
            <a:r>
              <a:rPr lang="en-US" sz="4000" dirty="0"/>
              <a:t>width</a:t>
            </a:r>
            <a:r>
              <a:rPr lang="en-US" sz="4000" dirty="0" smtClean="0"/>
              <a:t>:  value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(top / bottom)</a:t>
            </a:r>
            <a:endParaRPr lang="en-US" sz="3300" dirty="0"/>
          </a:p>
          <a:p>
            <a:r>
              <a:rPr lang="en-US" sz="4000" dirty="0" smtClean="0"/>
              <a:t>border-</a:t>
            </a:r>
            <a:r>
              <a:rPr lang="en-US" sz="4000" dirty="0"/>
              <a:t>width</a:t>
            </a:r>
            <a:r>
              <a:rPr lang="en-US" sz="4000" dirty="0" smtClean="0"/>
              <a:t>:  value </a:t>
            </a:r>
            <a:r>
              <a:rPr lang="en-US" sz="4000" dirty="0" err="1" smtClean="0"/>
              <a:t>value</a:t>
            </a:r>
            <a:r>
              <a:rPr lang="en-US" sz="4000" dirty="0" smtClean="0"/>
              <a:t>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</a:t>
            </a:r>
            <a:r>
              <a:rPr lang="en-US" sz="3300" dirty="0"/>
              <a:t>top </a:t>
            </a:r>
            <a:r>
              <a:rPr lang="en-US" sz="3300" dirty="0" smtClean="0"/>
              <a:t>/ </a:t>
            </a:r>
            <a:r>
              <a:rPr lang="en-US" sz="3300" dirty="0" err="1" smtClean="0"/>
              <a:t>rl</a:t>
            </a:r>
            <a:r>
              <a:rPr lang="en-US" sz="3300" dirty="0" smtClean="0"/>
              <a:t> / </a:t>
            </a:r>
            <a:r>
              <a:rPr lang="en-US" sz="3300" dirty="0"/>
              <a:t>bottom</a:t>
            </a:r>
            <a:r>
              <a:rPr lang="en-US" sz="3300" dirty="0" smtClean="0"/>
              <a:t>)</a:t>
            </a:r>
          </a:p>
          <a:p>
            <a:r>
              <a:rPr lang="en-US" sz="3600" dirty="0" smtClean="0"/>
              <a:t>border-</a:t>
            </a:r>
            <a:r>
              <a:rPr lang="en-US" sz="3600" dirty="0"/>
              <a:t>width</a:t>
            </a:r>
            <a:r>
              <a:rPr lang="en-US" sz="3600" dirty="0" smtClean="0"/>
              <a:t>:  </a:t>
            </a:r>
            <a:r>
              <a:rPr lang="en-US" sz="3600" dirty="0"/>
              <a:t>value </a:t>
            </a:r>
            <a:r>
              <a:rPr lang="en-US" sz="3600" dirty="0" err="1"/>
              <a:t>value</a:t>
            </a:r>
            <a:r>
              <a:rPr lang="en-US" sz="3600" dirty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; </a:t>
            </a:r>
            <a:r>
              <a:rPr lang="en-US" sz="3100" dirty="0"/>
              <a:t>(</a:t>
            </a:r>
            <a:r>
              <a:rPr lang="en-US" sz="3100" dirty="0" smtClean="0"/>
              <a:t>t / r / b / l = clockwise)</a:t>
            </a:r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705600" y="1905000"/>
            <a:ext cx="22098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Unit measure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Thick 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62600" y="2286000"/>
            <a:ext cx="1028700" cy="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58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border-width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43576"/>
            <a:ext cx="6553200" cy="399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8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Box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96" y="2209799"/>
            <a:ext cx="7448304" cy="3850395"/>
          </a:xfrm>
        </p:spPr>
      </p:pic>
      <p:sp>
        <p:nvSpPr>
          <p:cNvPr id="6" name="Down Arrow Callout 5"/>
          <p:cNvSpPr/>
          <p:nvPr/>
        </p:nvSpPr>
        <p:spPr>
          <a:xfrm>
            <a:off x="1905000" y="1219200"/>
            <a:ext cx="5791200" cy="681346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CSS properties:   margin – padding - border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4800" y="2971800"/>
            <a:ext cx="914400" cy="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47800" y="3621974"/>
            <a:ext cx="914400" cy="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886200" y="2133600"/>
            <a:ext cx="914400" cy="22860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45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border-color property – </a:t>
            </a:r>
            <a:r>
              <a:rPr lang="en-US" dirty="0" err="1" smtClean="0"/>
              <a:t>pg</a:t>
            </a:r>
            <a:r>
              <a:rPr lang="en-US" dirty="0" smtClean="0"/>
              <a:t> 320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219200"/>
            <a:ext cx="8915400" cy="5181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dirty="0" smtClean="0">
                <a:solidFill>
                  <a:srgbClr val="0000CC"/>
                </a:solidFill>
              </a:rPr>
              <a:t>Individual sides</a:t>
            </a:r>
          </a:p>
          <a:p>
            <a:r>
              <a:rPr lang="en-US" sz="4000" dirty="0" smtClean="0"/>
              <a:t>border-top-color: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border-bottom-</a:t>
            </a:r>
            <a:r>
              <a:rPr lang="en-US" sz="4000" dirty="0"/>
              <a:t>color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border-right-</a:t>
            </a:r>
            <a:r>
              <a:rPr lang="en-US" sz="4000" dirty="0"/>
              <a:t>color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border-left-</a:t>
            </a:r>
            <a:r>
              <a:rPr lang="en-US" sz="4000" dirty="0"/>
              <a:t>color</a:t>
            </a:r>
            <a:r>
              <a:rPr lang="en-US" sz="4000" dirty="0" smtClean="0"/>
              <a:t>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  <a:br>
              <a:rPr lang="en-US" sz="4000" dirty="0" smtClean="0"/>
            </a:br>
            <a:endParaRPr lang="en-US" sz="4000" dirty="0" smtClean="0"/>
          </a:p>
          <a:p>
            <a:pPr marL="0" indent="0">
              <a:buNone/>
            </a:pPr>
            <a:r>
              <a:rPr lang="en-US" sz="3100" b="1" dirty="0">
                <a:solidFill>
                  <a:srgbClr val="0000CC"/>
                </a:solidFill>
              </a:rPr>
              <a:t>Multiple </a:t>
            </a:r>
            <a:r>
              <a:rPr lang="en-US" sz="3100" b="1" dirty="0" smtClean="0">
                <a:solidFill>
                  <a:srgbClr val="0000CC"/>
                </a:solidFill>
              </a:rPr>
              <a:t>sides / shorthand</a:t>
            </a:r>
            <a:endParaRPr lang="en-US" sz="3100" b="1" dirty="0">
              <a:solidFill>
                <a:srgbClr val="0000CC"/>
              </a:solidFill>
            </a:endParaRPr>
          </a:p>
          <a:p>
            <a:r>
              <a:rPr lang="en-US" sz="4000" dirty="0" smtClean="0"/>
              <a:t>border-</a:t>
            </a:r>
            <a:r>
              <a:rPr lang="en-US" sz="4000" dirty="0"/>
              <a:t>color</a:t>
            </a:r>
            <a:r>
              <a:rPr lang="en-US" sz="4000" dirty="0" smtClean="0"/>
              <a:t>:  value;   </a:t>
            </a:r>
            <a:r>
              <a:rPr lang="en-US" sz="3300" dirty="0" smtClean="0"/>
              <a:t>(all 4 sides)</a:t>
            </a:r>
          </a:p>
          <a:p>
            <a:r>
              <a:rPr lang="en-US" sz="4000" dirty="0" smtClean="0"/>
              <a:t>border-</a:t>
            </a:r>
            <a:r>
              <a:rPr lang="en-US" sz="4000" dirty="0"/>
              <a:t>color</a:t>
            </a:r>
            <a:r>
              <a:rPr lang="en-US" sz="4000" dirty="0" smtClean="0"/>
              <a:t>:  value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(top / bottom)</a:t>
            </a:r>
            <a:endParaRPr lang="en-US" sz="3300" dirty="0"/>
          </a:p>
          <a:p>
            <a:r>
              <a:rPr lang="en-US" sz="4000" dirty="0" smtClean="0"/>
              <a:t>border-</a:t>
            </a:r>
            <a:r>
              <a:rPr lang="en-US" sz="4000" dirty="0"/>
              <a:t>color</a:t>
            </a:r>
            <a:r>
              <a:rPr lang="en-US" sz="4000" dirty="0" smtClean="0"/>
              <a:t>:  value </a:t>
            </a:r>
            <a:r>
              <a:rPr lang="en-US" sz="4000" dirty="0" err="1" smtClean="0"/>
              <a:t>value</a:t>
            </a:r>
            <a:r>
              <a:rPr lang="en-US" sz="4000" dirty="0" smtClean="0"/>
              <a:t>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</a:t>
            </a:r>
            <a:r>
              <a:rPr lang="en-US" sz="3300" dirty="0"/>
              <a:t>top </a:t>
            </a:r>
            <a:r>
              <a:rPr lang="en-US" sz="3300" dirty="0" smtClean="0"/>
              <a:t>/ </a:t>
            </a:r>
            <a:r>
              <a:rPr lang="en-US" sz="3300" dirty="0" err="1" smtClean="0"/>
              <a:t>rl</a:t>
            </a:r>
            <a:r>
              <a:rPr lang="en-US" sz="3300" dirty="0" smtClean="0"/>
              <a:t> / </a:t>
            </a:r>
            <a:r>
              <a:rPr lang="en-US" sz="3300" dirty="0"/>
              <a:t>bottom</a:t>
            </a:r>
            <a:r>
              <a:rPr lang="en-US" sz="3300" dirty="0" smtClean="0"/>
              <a:t>)</a:t>
            </a:r>
          </a:p>
          <a:p>
            <a:r>
              <a:rPr lang="en-US" sz="3600" dirty="0" smtClean="0"/>
              <a:t>border-</a:t>
            </a:r>
            <a:r>
              <a:rPr lang="en-US" sz="3600" dirty="0"/>
              <a:t>color</a:t>
            </a:r>
            <a:r>
              <a:rPr lang="en-US" sz="3600" dirty="0" smtClean="0"/>
              <a:t>:  </a:t>
            </a:r>
            <a:r>
              <a:rPr lang="en-US" sz="3600" dirty="0"/>
              <a:t>value </a:t>
            </a:r>
            <a:r>
              <a:rPr lang="en-US" sz="3600" dirty="0" err="1"/>
              <a:t>value</a:t>
            </a:r>
            <a:r>
              <a:rPr lang="en-US" sz="3600" dirty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; </a:t>
            </a:r>
            <a:r>
              <a:rPr lang="en-US" sz="3100" dirty="0"/>
              <a:t>(</a:t>
            </a:r>
            <a:r>
              <a:rPr lang="en-US" sz="3100" dirty="0" smtClean="0"/>
              <a:t>t / r / b / l = clockwise)</a:t>
            </a:r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705600" y="1905000"/>
            <a:ext cx="22098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hexadecimal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rgb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etc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62600" y="2286000"/>
            <a:ext cx="1028700" cy="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11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border shorthand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border: value  </a:t>
            </a:r>
            <a:r>
              <a:rPr lang="en-US" sz="3600" b="1" dirty="0" err="1" smtClean="0"/>
              <a:t>value</a:t>
            </a:r>
            <a:r>
              <a:rPr lang="en-US" sz="3600" b="1" dirty="0" smtClean="0"/>
              <a:t>  </a:t>
            </a:r>
            <a:r>
              <a:rPr lang="en-US" sz="3600" b="1" dirty="0" err="1" smtClean="0"/>
              <a:t>value</a:t>
            </a:r>
            <a:r>
              <a:rPr lang="en-US" sz="3600" b="1" dirty="0" smtClean="0"/>
              <a:t>;</a:t>
            </a:r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                width  style   color</a:t>
            </a:r>
          </a:p>
          <a:p>
            <a:r>
              <a:rPr lang="en-US" sz="3600" dirty="0" smtClean="0"/>
              <a:t>Sets all 4 side the same</a:t>
            </a:r>
          </a:p>
          <a:p>
            <a:r>
              <a:rPr lang="en-US" sz="3600" dirty="0" smtClean="0"/>
              <a:t>Values can go in any order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4967229"/>
            <a:ext cx="8001000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Use background-color / border to see where content and container are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3600" y="5427487"/>
            <a:ext cx="870251" cy="59829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743200" y="1905000"/>
            <a:ext cx="0" cy="9144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14800" y="1905000"/>
            <a:ext cx="0" cy="9144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86400" y="1905000"/>
            <a:ext cx="0" cy="9144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9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border-radius – </a:t>
            </a:r>
            <a:r>
              <a:rPr lang="en-US" dirty="0" err="1" smtClean="0"/>
              <a:t>pg</a:t>
            </a:r>
            <a:r>
              <a:rPr lang="en-US" dirty="0" smtClean="0"/>
              <a:t> 322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76200" y="1295400"/>
            <a:ext cx="89916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00CC"/>
                </a:solidFill>
              </a:rPr>
              <a:t>Multiple sides / shorthand</a:t>
            </a:r>
            <a:endParaRPr lang="en-US" sz="3200" b="1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3200" b="1" dirty="0" smtClean="0"/>
              <a:t>border-radius</a:t>
            </a:r>
            <a:r>
              <a:rPr lang="en-US" sz="3200" b="1" dirty="0"/>
              <a:t>: </a:t>
            </a:r>
            <a:r>
              <a:rPr lang="en-US" sz="3200" dirty="0">
                <a:solidFill>
                  <a:srgbClr val="FF0000"/>
                </a:solidFill>
              </a:rPr>
              <a:t>value</a:t>
            </a:r>
            <a:r>
              <a:rPr lang="en-US" sz="3200" dirty="0"/>
              <a:t>;  </a:t>
            </a:r>
            <a:r>
              <a:rPr lang="en-US" sz="2800" dirty="0"/>
              <a:t>4 sides same </a:t>
            </a:r>
          </a:p>
          <a:p>
            <a:pPr marL="0" indent="0">
              <a:buNone/>
            </a:pPr>
            <a:r>
              <a:rPr lang="en-US" sz="3200" b="1" dirty="0"/>
              <a:t>border-radius: </a:t>
            </a:r>
            <a:r>
              <a:rPr lang="en-US" sz="3200" dirty="0">
                <a:solidFill>
                  <a:srgbClr val="FF0000"/>
                </a:solidFill>
              </a:rPr>
              <a:t>value / value</a:t>
            </a:r>
            <a:r>
              <a:rPr lang="en-US" sz="3200" dirty="0"/>
              <a:t>;  </a:t>
            </a:r>
            <a:r>
              <a:rPr lang="en-US" sz="2800" dirty="0"/>
              <a:t>4 sides same </a:t>
            </a:r>
            <a:r>
              <a:rPr lang="en-US" sz="2800" dirty="0" smtClean="0"/>
              <a:t>but skewed</a:t>
            </a:r>
            <a:endParaRPr lang="en-US" sz="28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4" t="3333" r="27148" b="18572"/>
          <a:stretch/>
        </p:blipFill>
        <p:spPr>
          <a:xfrm>
            <a:off x="1518192" y="2984500"/>
            <a:ext cx="6107617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16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</a:t>
            </a:r>
            <a:r>
              <a:rPr lang="en-US" dirty="0" smtClean="0"/>
              <a:t>border-radius  </a:t>
            </a:r>
            <a:r>
              <a:rPr lang="en-US" dirty="0" smtClean="0"/>
              <a:t>– </a:t>
            </a:r>
            <a:r>
              <a:rPr lang="en-US" dirty="0" err="1" smtClean="0"/>
              <a:t>pg</a:t>
            </a:r>
            <a:r>
              <a:rPr lang="en-US" dirty="0" smtClean="0"/>
              <a:t> 322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152400" y="1188720"/>
            <a:ext cx="84582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00CC"/>
                </a:solidFill>
              </a:rPr>
              <a:t>Individual </a:t>
            </a:r>
            <a:r>
              <a:rPr lang="en-US" sz="3200" b="1" dirty="0">
                <a:solidFill>
                  <a:srgbClr val="0000CC"/>
                </a:solidFill>
              </a:rPr>
              <a:t>sides</a:t>
            </a:r>
          </a:p>
          <a:p>
            <a:pPr marL="0" indent="0">
              <a:buNone/>
            </a:pPr>
            <a:r>
              <a:rPr lang="en-US" sz="3200" dirty="0" smtClean="0"/>
              <a:t>border-top-right-radius</a:t>
            </a:r>
            <a:r>
              <a:rPr lang="en-US" sz="3200" dirty="0"/>
              <a:t>:  value; </a:t>
            </a:r>
          </a:p>
          <a:p>
            <a:pPr marL="0" indent="0">
              <a:buNone/>
            </a:pPr>
            <a:r>
              <a:rPr lang="en-US" sz="3200" dirty="0" smtClean="0"/>
              <a:t>border-top-left-radius</a:t>
            </a:r>
            <a:r>
              <a:rPr lang="en-US" sz="3200" dirty="0"/>
              <a:t>:  value;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border-bottom-right-radius</a:t>
            </a:r>
            <a:r>
              <a:rPr lang="en-US" sz="3200" dirty="0"/>
              <a:t>:  value; </a:t>
            </a:r>
          </a:p>
          <a:p>
            <a:pPr marL="0" indent="0">
              <a:buNone/>
            </a:pPr>
            <a:r>
              <a:rPr lang="en-US" sz="3200" dirty="0" smtClean="0"/>
              <a:t>border-bottom-left-radius</a:t>
            </a:r>
            <a:r>
              <a:rPr lang="en-US" sz="3200" dirty="0"/>
              <a:t>:  value; </a:t>
            </a: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3" y="4038600"/>
            <a:ext cx="8944027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7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border-image – </a:t>
            </a:r>
            <a:r>
              <a:rPr lang="en-US" dirty="0" err="1" smtClean="0"/>
              <a:t>pg</a:t>
            </a:r>
            <a:r>
              <a:rPr lang="en-US" dirty="0" smtClean="0"/>
              <a:t> 324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0" y="1295400"/>
            <a:ext cx="84582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7" y="1295400"/>
            <a:ext cx="8944027" cy="1093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743200"/>
            <a:ext cx="2794507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5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margin property – </a:t>
            </a:r>
            <a:r>
              <a:rPr lang="en-US" dirty="0" err="1" smtClean="0"/>
              <a:t>pg</a:t>
            </a:r>
            <a:r>
              <a:rPr lang="en-US" smtClean="0"/>
              <a:t> 328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181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100" dirty="0" smtClean="0">
                <a:solidFill>
                  <a:schemeClr val="tx1"/>
                </a:solidFill>
              </a:rPr>
              <a:t>The space between the block elements / containers</a:t>
            </a:r>
          </a:p>
          <a:p>
            <a:r>
              <a:rPr lang="en-US" sz="2400" dirty="0" smtClean="0"/>
              <a:t>You cannot set a top or bottom margin for an inline element </a:t>
            </a:r>
            <a:br>
              <a:rPr lang="en-US" sz="2400" dirty="0" smtClean="0"/>
            </a:br>
            <a:r>
              <a:rPr lang="en-US" sz="2400" dirty="0" smtClean="0"/>
              <a:t>but you can set padding and border</a:t>
            </a:r>
          </a:p>
          <a:p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pPr marL="0" indent="0">
              <a:buNone/>
            </a:pPr>
            <a:r>
              <a:rPr lang="en-US" sz="3200" dirty="0" smtClean="0"/>
              <a:t>p, </a:t>
            </a:r>
            <a:r>
              <a:rPr lang="en-US" sz="3200" dirty="0" err="1" smtClean="0"/>
              <a:t>em</a:t>
            </a:r>
            <a:r>
              <a:rPr lang="en-US" sz="3200" dirty="0" smtClean="0"/>
              <a:t> </a:t>
            </a:r>
            <a:r>
              <a:rPr lang="en-US" sz="3200" dirty="0" smtClean="0"/>
              <a:t>{ margin: 50px;  }</a:t>
            </a:r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12282"/>
            <a:ext cx="3411961" cy="20574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912282"/>
            <a:ext cx="4648200" cy="330399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16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margin property – </a:t>
            </a:r>
            <a:r>
              <a:rPr lang="en-US" dirty="0" err="1" smtClean="0"/>
              <a:t>pg</a:t>
            </a:r>
            <a:r>
              <a:rPr lang="en-US" dirty="0" smtClean="0"/>
              <a:t> 328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143000"/>
            <a:ext cx="8915400" cy="5181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100" b="1" dirty="0" smtClean="0">
                <a:solidFill>
                  <a:srgbClr val="0000CC"/>
                </a:solidFill>
              </a:rPr>
              <a:t>Individual sides</a:t>
            </a:r>
          </a:p>
          <a:p>
            <a:r>
              <a:rPr lang="en-US" sz="4000" dirty="0" smtClean="0"/>
              <a:t>margin-top:  </a:t>
            </a:r>
            <a:r>
              <a:rPr lang="en-US" sz="4000" dirty="0"/>
              <a:t>value</a:t>
            </a:r>
            <a:r>
              <a:rPr lang="en-US" sz="4000" dirty="0" smtClean="0"/>
              <a:t>;  </a:t>
            </a:r>
          </a:p>
          <a:p>
            <a:r>
              <a:rPr lang="en-US" sz="4000" dirty="0" smtClean="0"/>
              <a:t>margin-bottom: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margin-right: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</a:p>
          <a:p>
            <a:r>
              <a:rPr lang="en-US" sz="4000" dirty="0" smtClean="0"/>
              <a:t>margin-left:  </a:t>
            </a:r>
            <a:r>
              <a:rPr lang="en-US" sz="4000" dirty="0"/>
              <a:t>value</a:t>
            </a:r>
            <a:r>
              <a:rPr lang="en-US" sz="4000" dirty="0" smtClean="0"/>
              <a:t>;</a:t>
            </a:r>
            <a:br>
              <a:rPr lang="en-US" sz="4000" dirty="0" smtClean="0"/>
            </a:br>
            <a:endParaRPr lang="en-US" sz="4000" dirty="0" smtClean="0"/>
          </a:p>
          <a:p>
            <a:pPr marL="0" indent="0">
              <a:buNone/>
            </a:pPr>
            <a:r>
              <a:rPr lang="en-US" sz="3100" b="1" dirty="0">
                <a:solidFill>
                  <a:srgbClr val="0000CC"/>
                </a:solidFill>
              </a:rPr>
              <a:t>Multiple </a:t>
            </a:r>
            <a:r>
              <a:rPr lang="en-US" sz="3100" b="1" dirty="0" smtClean="0">
                <a:solidFill>
                  <a:srgbClr val="0000CC"/>
                </a:solidFill>
              </a:rPr>
              <a:t>sides / shorthand</a:t>
            </a:r>
            <a:endParaRPr lang="en-US" sz="3100" b="1" dirty="0">
              <a:solidFill>
                <a:srgbClr val="0000CC"/>
              </a:solidFill>
            </a:endParaRPr>
          </a:p>
          <a:p>
            <a:r>
              <a:rPr lang="en-US" sz="4000" dirty="0"/>
              <a:t>margin</a:t>
            </a:r>
            <a:r>
              <a:rPr lang="en-US" sz="4000" dirty="0" smtClean="0"/>
              <a:t>:  value;   </a:t>
            </a:r>
            <a:r>
              <a:rPr lang="en-US" sz="3300" dirty="0" smtClean="0"/>
              <a:t>(all 4 sides)</a:t>
            </a:r>
          </a:p>
          <a:p>
            <a:r>
              <a:rPr lang="en-US" sz="4000" dirty="0"/>
              <a:t>margin</a:t>
            </a:r>
            <a:r>
              <a:rPr lang="en-US" sz="4000" dirty="0" smtClean="0"/>
              <a:t>:  value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(top / bottom)</a:t>
            </a:r>
            <a:endParaRPr lang="en-US" sz="3300" dirty="0"/>
          </a:p>
          <a:p>
            <a:r>
              <a:rPr lang="en-US" sz="4000" dirty="0"/>
              <a:t>margin</a:t>
            </a:r>
            <a:r>
              <a:rPr lang="en-US" sz="4000" dirty="0" smtClean="0"/>
              <a:t>:  value </a:t>
            </a:r>
            <a:r>
              <a:rPr lang="en-US" sz="4000" dirty="0" err="1" smtClean="0"/>
              <a:t>value</a:t>
            </a:r>
            <a:r>
              <a:rPr lang="en-US" sz="4000" dirty="0" smtClean="0"/>
              <a:t> </a:t>
            </a:r>
            <a:r>
              <a:rPr lang="en-US" sz="4000" dirty="0" err="1"/>
              <a:t>value</a:t>
            </a:r>
            <a:r>
              <a:rPr lang="en-US" sz="4000" dirty="0" smtClean="0"/>
              <a:t>;   </a:t>
            </a:r>
            <a:r>
              <a:rPr lang="en-US" sz="3300" dirty="0" smtClean="0"/>
              <a:t>(</a:t>
            </a:r>
            <a:r>
              <a:rPr lang="en-US" sz="3300" dirty="0"/>
              <a:t>top </a:t>
            </a:r>
            <a:r>
              <a:rPr lang="en-US" sz="3300" dirty="0" smtClean="0"/>
              <a:t>/ </a:t>
            </a:r>
            <a:r>
              <a:rPr lang="en-US" sz="3300" dirty="0" err="1" smtClean="0"/>
              <a:t>rl</a:t>
            </a:r>
            <a:r>
              <a:rPr lang="en-US" sz="3300" dirty="0" smtClean="0"/>
              <a:t> / </a:t>
            </a:r>
            <a:r>
              <a:rPr lang="en-US" sz="3300" dirty="0"/>
              <a:t>bottom</a:t>
            </a:r>
            <a:r>
              <a:rPr lang="en-US" sz="3300" dirty="0" smtClean="0"/>
              <a:t>)</a:t>
            </a:r>
          </a:p>
          <a:p>
            <a:r>
              <a:rPr lang="en-US" sz="3600" dirty="0"/>
              <a:t>margin</a:t>
            </a:r>
            <a:r>
              <a:rPr lang="en-US" sz="3600" dirty="0" smtClean="0"/>
              <a:t>:  </a:t>
            </a:r>
            <a:r>
              <a:rPr lang="en-US" sz="3600" dirty="0"/>
              <a:t>value </a:t>
            </a:r>
            <a:r>
              <a:rPr lang="en-US" sz="3600" dirty="0" err="1"/>
              <a:t>value</a:t>
            </a:r>
            <a:r>
              <a:rPr lang="en-US" sz="3600" dirty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 </a:t>
            </a:r>
            <a:r>
              <a:rPr lang="en-US" sz="3600" dirty="0" err="1" smtClean="0"/>
              <a:t>value</a:t>
            </a:r>
            <a:r>
              <a:rPr lang="en-US" sz="3600" dirty="0" smtClean="0"/>
              <a:t>; </a:t>
            </a:r>
            <a:r>
              <a:rPr lang="en-US" sz="3100" dirty="0"/>
              <a:t>(</a:t>
            </a:r>
            <a:r>
              <a:rPr lang="en-US" sz="3100" dirty="0" smtClean="0"/>
              <a:t>t / r / b / l = clockwise)</a:t>
            </a:r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324600" y="1524000"/>
            <a:ext cx="22098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</a:t>
            </a:r>
            <a:r>
              <a:rPr lang="en-US" sz="2400" dirty="0" smtClean="0"/>
              <a:t>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auto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81600" y="1905000"/>
            <a:ext cx="1028700" cy="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62544" y="-356245"/>
            <a:ext cx="742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auto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0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margin property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066800"/>
            <a:ext cx="8915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rgbClr val="0000CC"/>
                </a:solidFill>
              </a:rPr>
              <a:t>C</a:t>
            </a:r>
            <a:r>
              <a:rPr lang="en-US" sz="4000" dirty="0" smtClean="0">
                <a:solidFill>
                  <a:srgbClr val="0000CC"/>
                </a:solidFill>
              </a:rPr>
              <a:t>enter a block level container</a:t>
            </a:r>
          </a:p>
          <a:p>
            <a:pPr marL="0" indent="0">
              <a:buNone/>
            </a:pPr>
            <a:r>
              <a:rPr lang="en-US" sz="3200" dirty="0" smtClean="0"/>
              <a:t>p { width: 200px;</a:t>
            </a:r>
            <a:br>
              <a:rPr lang="en-US" sz="3200" dirty="0" smtClean="0"/>
            </a:br>
            <a:r>
              <a:rPr lang="en-US" sz="3200" dirty="0" smtClean="0"/>
              <a:t>     margin-right:  </a:t>
            </a:r>
            <a:r>
              <a:rPr lang="en-US" sz="3200" dirty="0" smtClean="0">
                <a:solidFill>
                  <a:srgbClr val="FF0000"/>
                </a:solidFill>
              </a:rPr>
              <a:t>auto</a:t>
            </a:r>
            <a:r>
              <a:rPr lang="en-US" sz="3200" dirty="0" smtClean="0"/>
              <a:t>;  margin-left:  </a:t>
            </a:r>
            <a:r>
              <a:rPr lang="en-US" sz="3200" dirty="0" smtClean="0">
                <a:solidFill>
                  <a:srgbClr val="FF0000"/>
                </a:solidFill>
              </a:rPr>
              <a:t>auto</a:t>
            </a:r>
            <a:r>
              <a:rPr lang="en-US" sz="3200" dirty="0" smtClean="0"/>
              <a:t>; }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3362544" y="-356245"/>
            <a:ext cx="742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auto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049539"/>
            <a:ext cx="4648200" cy="34274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4177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</a:t>
            </a:r>
            <a:r>
              <a:rPr lang="en-US" dirty="0" smtClean="0"/>
              <a:t>text-align </a:t>
            </a:r>
            <a:r>
              <a:rPr lang="en-US" dirty="0" smtClean="0"/>
              <a:t>property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066800"/>
            <a:ext cx="8915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0000CC"/>
                </a:solidFill>
              </a:rPr>
              <a:t>C</a:t>
            </a:r>
            <a:r>
              <a:rPr lang="en-US" sz="3600" b="1" dirty="0" smtClean="0">
                <a:solidFill>
                  <a:srgbClr val="0000CC"/>
                </a:solidFill>
              </a:rPr>
              <a:t>enter content </a:t>
            </a:r>
            <a:r>
              <a:rPr lang="en-US" sz="3600" b="1" u="sng" dirty="0" smtClean="0">
                <a:solidFill>
                  <a:srgbClr val="0000CC"/>
                </a:solidFill>
              </a:rPr>
              <a:t>inside</a:t>
            </a:r>
            <a:r>
              <a:rPr lang="en-US" sz="3600" b="1" dirty="0" smtClean="0">
                <a:solidFill>
                  <a:srgbClr val="0000CC"/>
                </a:solidFill>
              </a:rPr>
              <a:t> a block container</a:t>
            </a:r>
          </a:p>
          <a:p>
            <a:pPr marL="0" indent="0">
              <a:buNone/>
            </a:pPr>
            <a:r>
              <a:rPr lang="en-US" sz="3200" dirty="0" smtClean="0"/>
              <a:t>p { </a:t>
            </a:r>
            <a:r>
              <a:rPr lang="en-US" sz="2800" dirty="0" smtClean="0"/>
              <a:t>width: 200px;  margin-right:  auto;  margin-left:  auto;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</a:t>
            </a:r>
            <a:r>
              <a:rPr lang="en-US" sz="2800" dirty="0" smtClean="0">
                <a:solidFill>
                  <a:srgbClr val="FF0000"/>
                </a:solidFill>
              </a:rPr>
              <a:t>text-align: center</a:t>
            </a:r>
            <a:r>
              <a:rPr lang="en-US" sz="2800" dirty="0" smtClean="0"/>
              <a:t>;  </a:t>
            </a:r>
            <a:r>
              <a:rPr lang="en-US" sz="3200" dirty="0" smtClean="0"/>
              <a:t>}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3362544" y="-356245"/>
            <a:ext cx="742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auto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634" y="3049539"/>
            <a:ext cx="4573731" cy="34274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6073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CSS </a:t>
            </a:r>
            <a:r>
              <a:rPr lang="en-US" sz="3600" dirty="0" smtClean="0"/>
              <a:t>inherit value </a:t>
            </a:r>
            <a:r>
              <a:rPr lang="en-US" sz="2400" dirty="0" smtClean="0"/>
              <a:t>(children inherit from parents)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143000"/>
            <a:ext cx="8915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CC"/>
                </a:solidFill>
              </a:rPr>
              <a:t>Box model properties are </a:t>
            </a:r>
            <a:r>
              <a:rPr lang="en-US" sz="3200" b="1" dirty="0" smtClean="0">
                <a:solidFill>
                  <a:srgbClr val="0000CC"/>
                </a:solidFill>
              </a:rPr>
              <a:t>not inherited </a:t>
            </a:r>
            <a:r>
              <a:rPr lang="en-US" sz="3200" dirty="0" smtClean="0">
                <a:solidFill>
                  <a:srgbClr val="0000CC"/>
                </a:solidFill>
              </a:rPr>
              <a:t>by default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 </a:t>
            </a:r>
            <a:r>
              <a:rPr lang="en-US" sz="2400" b="1" dirty="0"/>
              <a:t>section</a:t>
            </a:r>
            <a:r>
              <a:rPr lang="en-US" sz="2400" dirty="0"/>
              <a:t> </a:t>
            </a:r>
            <a:r>
              <a:rPr lang="en-US" sz="2400" dirty="0" smtClean="0"/>
              <a:t>{ background-color</a:t>
            </a:r>
            <a:r>
              <a:rPr lang="en-US" sz="2400" dirty="0"/>
              <a:t>: aqua</a:t>
            </a:r>
            <a:r>
              <a:rPr lang="en-US" sz="2400" dirty="0" smtClean="0"/>
              <a:t>;  </a:t>
            </a:r>
            <a:r>
              <a:rPr lang="en-US" sz="2400" dirty="0"/>
              <a:t>width: 200px;</a:t>
            </a:r>
          </a:p>
          <a:p>
            <a:pPr marL="0" indent="0">
              <a:buNone/>
            </a:pPr>
            <a:r>
              <a:rPr lang="en-US" sz="2400" dirty="0"/>
              <a:t>           </a:t>
            </a:r>
            <a:r>
              <a:rPr lang="en-US" sz="2400" dirty="0">
                <a:solidFill>
                  <a:srgbClr val="FF0000"/>
                </a:solidFill>
              </a:rPr>
              <a:t>margin</a:t>
            </a:r>
            <a:r>
              <a:rPr lang="en-US" sz="2400" dirty="0"/>
              <a:t>: 20px;</a:t>
            </a:r>
          </a:p>
          <a:p>
            <a:pPr marL="0" indent="0">
              <a:buNone/>
            </a:pPr>
            <a:r>
              <a:rPr lang="en-US" sz="2400" dirty="0"/>
              <a:t>           </a:t>
            </a:r>
            <a:r>
              <a:rPr lang="en-US" sz="2400" dirty="0">
                <a:solidFill>
                  <a:srgbClr val="FF0000"/>
                </a:solidFill>
              </a:rPr>
              <a:t>border</a:t>
            </a:r>
            <a:r>
              <a:rPr lang="en-US" sz="2400" dirty="0"/>
              <a:t>: 1px solid red;</a:t>
            </a:r>
          </a:p>
          <a:p>
            <a:pPr marL="0" indent="0">
              <a:buNone/>
            </a:pPr>
            <a:r>
              <a:rPr lang="en-US" sz="2400" dirty="0"/>
              <a:t>           </a:t>
            </a:r>
            <a:r>
              <a:rPr lang="en-US" sz="2400" dirty="0">
                <a:solidFill>
                  <a:srgbClr val="FF0000"/>
                </a:solidFill>
              </a:rPr>
              <a:t>padding</a:t>
            </a:r>
            <a:r>
              <a:rPr lang="en-US" sz="2400" dirty="0"/>
              <a:t>: 20px</a:t>
            </a:r>
            <a:r>
              <a:rPr lang="en-US" sz="2400" dirty="0" smtClean="0"/>
              <a:t>; </a:t>
            </a:r>
            <a:r>
              <a:rPr lang="en-US" sz="2400" dirty="0"/>
              <a:t>}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b="1" dirty="0" err="1" smtClean="0"/>
              <a:t>em</a:t>
            </a:r>
            <a:r>
              <a:rPr lang="en-US" sz="2400" dirty="0" smtClean="0"/>
              <a:t> { background-color</a:t>
            </a:r>
            <a:r>
              <a:rPr lang="en-US" sz="2400" dirty="0"/>
              <a:t>: yellow</a:t>
            </a:r>
            <a:r>
              <a:rPr lang="en-US" sz="2400" dirty="0" smtClean="0"/>
              <a:t>; }</a:t>
            </a:r>
            <a:endParaRPr lang="en-US" sz="2400" dirty="0"/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b="1" dirty="0"/>
              <a:t>section</a:t>
            </a:r>
            <a:r>
              <a:rPr lang="en-US" sz="2800" dirty="0"/>
              <a:t>&gt;&lt;</a:t>
            </a:r>
            <a:r>
              <a:rPr lang="en-US" sz="2800" b="1" dirty="0" err="1"/>
              <a:t>em</a:t>
            </a:r>
            <a:r>
              <a:rPr lang="en-US" sz="2800" dirty="0"/>
              <a:t>&gt;this is text here&lt;/</a:t>
            </a:r>
            <a:r>
              <a:rPr lang="en-US" sz="2800" b="1" dirty="0" err="1"/>
              <a:t>em</a:t>
            </a:r>
            <a:r>
              <a:rPr lang="en-US" sz="2800" dirty="0"/>
              <a:t>&gt;&lt;/</a:t>
            </a:r>
            <a:r>
              <a:rPr lang="en-US" sz="2800" b="1" dirty="0"/>
              <a:t>section</a:t>
            </a:r>
            <a:r>
              <a:rPr lang="en-US" sz="2800" dirty="0"/>
              <a:t>&gt; </a:t>
            </a:r>
            <a:endParaRPr lang="en-US" sz="2800" dirty="0" smtClean="0"/>
          </a:p>
          <a:p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4" b="41303"/>
          <a:stretch/>
        </p:blipFill>
        <p:spPr>
          <a:xfrm>
            <a:off x="914400" y="4572000"/>
            <a:ext cx="5898144" cy="1600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3561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dimensions – width / height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Width  - default</a:t>
            </a:r>
          </a:p>
          <a:p>
            <a:pPr lvl="1"/>
            <a:r>
              <a:rPr lang="en-US" sz="2900" b="1" dirty="0" smtClean="0">
                <a:solidFill>
                  <a:srgbClr val="FF0000"/>
                </a:solidFill>
              </a:rPr>
              <a:t>Block</a:t>
            </a:r>
            <a:r>
              <a:rPr lang="en-US" sz="2900" b="1" dirty="0" smtClean="0"/>
              <a:t> level element – as wide as the </a:t>
            </a:r>
            <a:r>
              <a:rPr lang="en-US" sz="2900" b="1" dirty="0" smtClean="0">
                <a:solidFill>
                  <a:srgbClr val="FF0000"/>
                </a:solidFill>
              </a:rPr>
              <a:t>container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>
                <a:solidFill>
                  <a:srgbClr val="FF0000"/>
                </a:solidFill>
              </a:rPr>
              <a:t>                                  </a:t>
            </a:r>
            <a:r>
              <a:rPr lang="en-US" sz="2900" b="1" dirty="0"/>
              <a:t>- 100% unless specified</a:t>
            </a:r>
          </a:p>
          <a:p>
            <a:pPr lvl="1"/>
            <a:r>
              <a:rPr lang="en-US" sz="2900" b="1" dirty="0" smtClean="0">
                <a:solidFill>
                  <a:srgbClr val="0000CC"/>
                </a:solidFill>
              </a:rPr>
              <a:t>Inline</a:t>
            </a:r>
            <a:r>
              <a:rPr lang="en-US" sz="2900" b="1" dirty="0" smtClean="0"/>
              <a:t> element – as wide as the </a:t>
            </a:r>
            <a:r>
              <a:rPr lang="en-US" sz="2900" b="1" dirty="0" smtClean="0">
                <a:solidFill>
                  <a:srgbClr val="0000CC"/>
                </a:solidFill>
              </a:rPr>
              <a:t>content</a:t>
            </a:r>
            <a:br>
              <a:rPr lang="en-US" sz="2900" b="1" dirty="0" smtClean="0">
                <a:solidFill>
                  <a:srgbClr val="0000CC"/>
                </a:solidFill>
              </a:rPr>
            </a:br>
            <a:endParaRPr lang="en-US" sz="2900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/>
              <a:t>Height - default</a:t>
            </a:r>
            <a:endParaRPr lang="en-US" sz="3200" b="1" dirty="0"/>
          </a:p>
          <a:p>
            <a:pPr lvl="1"/>
            <a:r>
              <a:rPr lang="en-US" sz="2900" b="1" dirty="0"/>
              <a:t>Block level element – as </a:t>
            </a:r>
            <a:r>
              <a:rPr lang="en-US" sz="2900" b="1" dirty="0" smtClean="0"/>
              <a:t>high as </a:t>
            </a:r>
            <a:r>
              <a:rPr lang="en-US" sz="2900" b="1" dirty="0"/>
              <a:t>the </a:t>
            </a:r>
            <a:r>
              <a:rPr lang="en-US" sz="2900" b="1" dirty="0" smtClean="0"/>
              <a:t>content</a:t>
            </a:r>
            <a:endParaRPr lang="en-US" sz="2900" b="1" dirty="0" smtClean="0"/>
          </a:p>
          <a:p>
            <a:pPr lvl="1"/>
            <a:r>
              <a:rPr lang="en-US" sz="2900" b="1" dirty="0" smtClean="0"/>
              <a:t>Inline element </a:t>
            </a:r>
            <a:r>
              <a:rPr lang="en-US" sz="2900" b="1" dirty="0"/>
              <a:t>– as high as the content</a:t>
            </a:r>
          </a:p>
          <a:p>
            <a:pPr lvl="1"/>
            <a:endParaRPr lang="en-US" sz="29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CSS </a:t>
            </a:r>
            <a:r>
              <a:rPr lang="en-US" sz="3600" dirty="0" smtClean="0"/>
              <a:t>inherit value </a:t>
            </a:r>
            <a:r>
              <a:rPr lang="en-US" sz="2400" dirty="0" smtClean="0"/>
              <a:t>(children inherit from parents)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143000"/>
            <a:ext cx="8915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CC"/>
                </a:solidFill>
              </a:rPr>
              <a:t>Box model properties are </a:t>
            </a:r>
            <a:r>
              <a:rPr lang="en-US" sz="3200" b="1" dirty="0" smtClean="0">
                <a:solidFill>
                  <a:srgbClr val="0000CC"/>
                </a:solidFill>
              </a:rPr>
              <a:t>not inherited </a:t>
            </a:r>
            <a:r>
              <a:rPr lang="en-US" sz="3200" dirty="0" smtClean="0">
                <a:solidFill>
                  <a:srgbClr val="0000CC"/>
                </a:solidFill>
              </a:rPr>
              <a:t>by default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/>
              <a:t> </a:t>
            </a:r>
            <a:r>
              <a:rPr lang="en-US" sz="2400" b="1" dirty="0"/>
              <a:t>section</a:t>
            </a:r>
            <a:r>
              <a:rPr lang="en-US" sz="2400" dirty="0"/>
              <a:t> </a:t>
            </a:r>
            <a:r>
              <a:rPr lang="en-US" sz="2400" dirty="0" smtClean="0"/>
              <a:t>{ background-color</a:t>
            </a:r>
            <a:r>
              <a:rPr lang="en-US" sz="2400" dirty="0"/>
              <a:t>: aqua</a:t>
            </a:r>
            <a:r>
              <a:rPr lang="en-US" sz="2400" dirty="0" smtClean="0"/>
              <a:t>;  </a:t>
            </a:r>
            <a:r>
              <a:rPr lang="en-US" sz="2400" dirty="0"/>
              <a:t>width: 200px;</a:t>
            </a:r>
          </a:p>
          <a:p>
            <a:pPr marL="0" indent="0">
              <a:buNone/>
            </a:pPr>
            <a:r>
              <a:rPr lang="en-US" sz="2400" dirty="0"/>
              <a:t>           </a:t>
            </a:r>
            <a:r>
              <a:rPr lang="en-US" sz="2400" dirty="0">
                <a:solidFill>
                  <a:srgbClr val="FF0000"/>
                </a:solidFill>
              </a:rPr>
              <a:t>margin</a:t>
            </a:r>
            <a:r>
              <a:rPr lang="en-US" sz="2400" dirty="0"/>
              <a:t>: 20px</a:t>
            </a:r>
            <a:r>
              <a:rPr lang="en-US" sz="2400" dirty="0" smtClean="0"/>
              <a:t>;  </a:t>
            </a:r>
            <a:r>
              <a:rPr lang="en-US" sz="2400" dirty="0">
                <a:solidFill>
                  <a:srgbClr val="FF0000"/>
                </a:solidFill>
              </a:rPr>
              <a:t>border</a:t>
            </a:r>
            <a:r>
              <a:rPr lang="en-US" sz="2400" dirty="0"/>
              <a:t>: 1px solid red</a:t>
            </a:r>
            <a:r>
              <a:rPr lang="en-US" sz="2400" dirty="0" smtClean="0"/>
              <a:t>;   </a:t>
            </a:r>
            <a:r>
              <a:rPr lang="en-US" sz="2400" dirty="0">
                <a:solidFill>
                  <a:srgbClr val="FF0000"/>
                </a:solidFill>
              </a:rPr>
              <a:t>padding</a:t>
            </a:r>
            <a:r>
              <a:rPr lang="en-US" sz="2400" dirty="0"/>
              <a:t>: 20px</a:t>
            </a:r>
            <a:r>
              <a:rPr lang="en-US" sz="2400" dirty="0" smtClean="0"/>
              <a:t>; </a:t>
            </a:r>
            <a:r>
              <a:rPr lang="en-US" sz="2400" dirty="0"/>
              <a:t>}</a:t>
            </a:r>
          </a:p>
          <a:p>
            <a:pPr marL="0" indent="0">
              <a:buNone/>
            </a:pPr>
            <a:r>
              <a:rPr lang="en-US" sz="2400" b="1" dirty="0" smtClean="0"/>
              <a:t>  </a:t>
            </a:r>
            <a:r>
              <a:rPr lang="en-US" sz="2400" b="1" dirty="0" err="1" smtClean="0"/>
              <a:t>em</a:t>
            </a:r>
            <a:r>
              <a:rPr lang="en-US" sz="2400" dirty="0" smtClean="0"/>
              <a:t> { background-color</a:t>
            </a:r>
            <a:r>
              <a:rPr lang="en-US" sz="2400" dirty="0"/>
              <a:t>: yellow</a:t>
            </a:r>
            <a:r>
              <a:rPr lang="en-US" sz="2400" dirty="0" smtClean="0"/>
              <a:t>;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</a:t>
            </a:r>
            <a:r>
              <a:rPr lang="en-US" sz="2400" dirty="0" smtClean="0">
                <a:solidFill>
                  <a:srgbClr val="FF0000"/>
                </a:solidFill>
              </a:rPr>
              <a:t>margin</a:t>
            </a:r>
            <a:r>
              <a:rPr lang="en-US" sz="2400" dirty="0" smtClean="0"/>
              <a:t>:  </a:t>
            </a:r>
            <a:r>
              <a:rPr lang="en-US" sz="2400" b="1" dirty="0" smtClean="0">
                <a:solidFill>
                  <a:srgbClr val="0000CC"/>
                </a:solidFill>
              </a:rPr>
              <a:t>inherit</a:t>
            </a:r>
            <a:r>
              <a:rPr lang="en-US" sz="2400" dirty="0" smtClean="0"/>
              <a:t>;   </a:t>
            </a:r>
            <a:r>
              <a:rPr lang="en-US" sz="2400" dirty="0" smtClean="0">
                <a:solidFill>
                  <a:srgbClr val="FF0000"/>
                </a:solidFill>
              </a:rPr>
              <a:t>border</a:t>
            </a:r>
            <a:r>
              <a:rPr lang="en-US" sz="2400" dirty="0" smtClean="0"/>
              <a:t>:  </a:t>
            </a:r>
            <a:r>
              <a:rPr lang="en-US" sz="2400" b="1" dirty="0" smtClean="0">
                <a:solidFill>
                  <a:srgbClr val="0000CC"/>
                </a:solidFill>
              </a:rPr>
              <a:t>inherit</a:t>
            </a:r>
            <a:r>
              <a:rPr lang="en-US" sz="2400" dirty="0" smtClean="0"/>
              <a:t>;  </a:t>
            </a:r>
            <a:r>
              <a:rPr lang="en-US" sz="2400" dirty="0" smtClean="0">
                <a:solidFill>
                  <a:srgbClr val="FF0000"/>
                </a:solidFill>
              </a:rPr>
              <a:t>padding</a:t>
            </a:r>
            <a:r>
              <a:rPr lang="en-US" sz="2400" dirty="0" smtClean="0"/>
              <a:t>:  </a:t>
            </a:r>
            <a:r>
              <a:rPr lang="en-US" sz="2400" b="1" dirty="0">
                <a:solidFill>
                  <a:srgbClr val="0000CC"/>
                </a:solidFill>
              </a:rPr>
              <a:t>inherit</a:t>
            </a:r>
            <a:r>
              <a:rPr lang="en-US" sz="2400" dirty="0" smtClean="0"/>
              <a:t>;  }</a:t>
            </a:r>
            <a:endParaRPr lang="en-US" sz="2400" dirty="0"/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b="1" dirty="0"/>
              <a:t>section</a:t>
            </a:r>
            <a:r>
              <a:rPr lang="en-US" sz="2800" dirty="0"/>
              <a:t>&gt;&lt;</a:t>
            </a:r>
            <a:r>
              <a:rPr lang="en-US" sz="2800" b="1" dirty="0" err="1"/>
              <a:t>em</a:t>
            </a:r>
            <a:r>
              <a:rPr lang="en-US" sz="2800" dirty="0"/>
              <a:t>&gt;this is text here&lt;/</a:t>
            </a:r>
            <a:r>
              <a:rPr lang="en-US" sz="2800" b="1" dirty="0" err="1"/>
              <a:t>em</a:t>
            </a:r>
            <a:r>
              <a:rPr lang="en-US" sz="2800" dirty="0"/>
              <a:t>&gt;&lt;/</a:t>
            </a:r>
            <a:r>
              <a:rPr lang="en-US" sz="2800" b="1" dirty="0"/>
              <a:t>section</a:t>
            </a:r>
            <a:r>
              <a:rPr lang="en-US" sz="2800" dirty="0"/>
              <a:t>&gt; </a:t>
            </a:r>
            <a:endParaRPr lang="en-US" sz="2800" dirty="0" smtClean="0"/>
          </a:p>
          <a:p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0" b="29514"/>
          <a:stretch/>
        </p:blipFill>
        <p:spPr>
          <a:xfrm>
            <a:off x="1143000" y="4267200"/>
            <a:ext cx="6681015" cy="20574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98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display property – </a:t>
            </a:r>
            <a:r>
              <a:rPr lang="en-US" dirty="0" err="1" smtClean="0"/>
              <a:t>pg</a:t>
            </a:r>
            <a:r>
              <a:rPr lang="en-US" dirty="0" smtClean="0"/>
              <a:t> 334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143000"/>
            <a:ext cx="8915400" cy="518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display:  inline;  </a:t>
            </a:r>
          </a:p>
          <a:p>
            <a:r>
              <a:rPr lang="en-US" sz="4000" dirty="0" smtClean="0"/>
              <a:t>display:  block;</a:t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>Used in navigation</a:t>
            </a:r>
          </a:p>
          <a:p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61612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avigation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143000"/>
            <a:ext cx="8915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smtClean="0"/>
              <a:t>&lt;nav </a:t>
            </a:r>
            <a:r>
              <a:rPr lang="it-IT" sz="2400" dirty="0"/>
              <a:t>id="nav"&gt;</a:t>
            </a:r>
          </a:p>
          <a:p>
            <a:pPr marL="0" indent="0">
              <a:buNone/>
            </a:pPr>
            <a:r>
              <a:rPr lang="it-IT" sz="2400" dirty="0"/>
              <a:t>&lt;ul&gt;</a:t>
            </a:r>
          </a:p>
          <a:p>
            <a:pPr marL="0" indent="0">
              <a:buNone/>
            </a:pPr>
            <a:r>
              <a:rPr lang="it-IT" sz="2400" dirty="0" smtClean="0"/>
              <a:t>   &lt;</a:t>
            </a:r>
            <a:r>
              <a:rPr lang="it-IT" sz="2400" dirty="0"/>
              <a:t>li&gt;&lt;a href</a:t>
            </a:r>
            <a:r>
              <a:rPr lang="it-IT" sz="2400" dirty="0" smtClean="0"/>
              <a:t>=""&gt;</a:t>
            </a:r>
            <a:r>
              <a:rPr lang="it-IT" sz="2400" dirty="0"/>
              <a:t>House&lt;/a&gt;&lt;/li&gt;</a:t>
            </a:r>
          </a:p>
          <a:p>
            <a:pPr marL="0" indent="0">
              <a:buNone/>
            </a:pPr>
            <a:r>
              <a:rPr lang="it-IT" sz="2400" dirty="0" smtClean="0"/>
              <a:t>   &lt;</a:t>
            </a:r>
            <a:r>
              <a:rPr lang="it-IT" sz="2400" dirty="0"/>
              <a:t>li&gt;&lt;a href=""&gt;Baby&lt;/a&gt;&lt;/li&gt;</a:t>
            </a:r>
          </a:p>
          <a:p>
            <a:pPr marL="0" indent="0">
              <a:buNone/>
            </a:pPr>
            <a:r>
              <a:rPr lang="it-IT" sz="2400" dirty="0" smtClean="0"/>
              <a:t>   &lt;</a:t>
            </a:r>
            <a:r>
              <a:rPr lang="it-IT" sz="2400" dirty="0"/>
              <a:t>li&gt;&lt;a href=""&gt;More&lt;/a&gt;&lt;/li&gt;</a:t>
            </a:r>
          </a:p>
          <a:p>
            <a:pPr marL="0" indent="0">
              <a:buNone/>
            </a:pPr>
            <a:r>
              <a:rPr lang="it-IT" sz="2400" dirty="0" smtClean="0"/>
              <a:t>   &lt;</a:t>
            </a:r>
            <a:r>
              <a:rPr lang="it-IT" sz="2400" dirty="0"/>
              <a:t>li&gt;&lt;a href=""&gt;About&lt;/a&gt;&lt;/li&gt;</a:t>
            </a:r>
          </a:p>
          <a:p>
            <a:pPr marL="0" indent="0">
              <a:buNone/>
            </a:pPr>
            <a:r>
              <a:rPr lang="it-IT" sz="2400" dirty="0"/>
              <a:t>&lt;/ul&gt;</a:t>
            </a:r>
          </a:p>
          <a:p>
            <a:pPr marL="0" indent="0">
              <a:buNone/>
            </a:pPr>
            <a:r>
              <a:rPr lang="it-IT" sz="2400" dirty="0" smtClean="0"/>
              <a:t>&lt;/nav&gt;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400" dirty="0"/>
              <a:t>#</a:t>
            </a:r>
            <a:r>
              <a:rPr lang="en-US" sz="2400" dirty="0" err="1"/>
              <a:t>nav</a:t>
            </a:r>
            <a:r>
              <a:rPr lang="en-US" sz="2400" dirty="0"/>
              <a:t> </a:t>
            </a:r>
            <a:r>
              <a:rPr lang="en-US" sz="2400" dirty="0" err="1"/>
              <a:t>ul</a:t>
            </a:r>
            <a:r>
              <a:rPr lang="en-US" sz="2400" dirty="0"/>
              <a:t> </a:t>
            </a:r>
            <a:r>
              <a:rPr lang="en-US" sz="2400" dirty="0" smtClean="0"/>
              <a:t>{ list-style-type: none;  padding-left: 0px;}</a:t>
            </a:r>
          </a:p>
          <a:p>
            <a:pPr marL="0" indent="0">
              <a:buNone/>
            </a:pPr>
            <a:r>
              <a:rPr lang="en-US" sz="2400" dirty="0"/>
              <a:t>#</a:t>
            </a:r>
            <a:r>
              <a:rPr lang="en-US" sz="2400" dirty="0" err="1"/>
              <a:t>nav</a:t>
            </a:r>
            <a:r>
              <a:rPr lang="en-US" sz="2400" dirty="0"/>
              <a:t> </a:t>
            </a:r>
            <a:r>
              <a:rPr lang="en-US" sz="2400" dirty="0" smtClean="0"/>
              <a:t>a </a:t>
            </a:r>
            <a:r>
              <a:rPr lang="en-US" sz="2400" dirty="0"/>
              <a:t>{ </a:t>
            </a:r>
            <a:r>
              <a:rPr lang="en-US" sz="2400" dirty="0" smtClean="0">
                <a:solidFill>
                  <a:srgbClr val="FF0000"/>
                </a:solidFill>
              </a:rPr>
              <a:t>display: block;</a:t>
            </a:r>
            <a:r>
              <a:rPr lang="en-US" sz="2400" dirty="0" smtClean="0"/>
              <a:t>   padding: 10px;  border: 1px solid #</a:t>
            </a:r>
            <a:r>
              <a:rPr lang="en-US" sz="2400" dirty="0" err="1" smtClean="0"/>
              <a:t>fff</a:t>
            </a:r>
            <a:r>
              <a:rPr lang="en-US" sz="2400" dirty="0" smtClean="0"/>
              <a:t>; }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0"/>
            <a:ext cx="5342897" cy="1171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539" y="2209800"/>
            <a:ext cx="3547957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23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box-shadow property – </a:t>
            </a:r>
            <a:r>
              <a:rPr lang="en-US" dirty="0" err="1" smtClean="0"/>
              <a:t>pg</a:t>
            </a:r>
            <a:r>
              <a:rPr lang="en-US" dirty="0" smtClean="0"/>
              <a:t> 335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14300" y="1143000"/>
            <a:ext cx="8915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100" dirty="0"/>
          </a:p>
          <a:p>
            <a:endParaRPr lang="en-US" sz="33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dirty="0">
              <a:solidFill>
                <a:srgbClr val="FF0000"/>
              </a:solidFill>
            </a:endParaRPr>
          </a:p>
          <a:p>
            <a:endParaRPr lang="en-US" sz="31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8080288" cy="223837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981200" y="3429000"/>
            <a:ext cx="0" cy="10668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590800" y="3429000"/>
            <a:ext cx="0" cy="10668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048000" y="3327400"/>
            <a:ext cx="152400" cy="11684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3429000"/>
            <a:ext cx="2057400" cy="10668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95400" y="4419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orizontal vertical blur (optional spread) color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dimensions – default width / height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&lt;style&gt;</a:t>
            </a:r>
          </a:p>
          <a:p>
            <a:pPr marL="274320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       </a:t>
            </a:r>
            <a:r>
              <a:rPr lang="en-US" sz="2400" dirty="0" err="1">
                <a:solidFill>
                  <a:schemeClr val="tx1"/>
                </a:solidFill>
              </a:rPr>
              <a:t>em</a:t>
            </a:r>
            <a:r>
              <a:rPr lang="en-US" sz="2400" dirty="0">
                <a:solidFill>
                  <a:schemeClr val="tx1"/>
                </a:solidFill>
              </a:rPr>
              <a:t> {background-color: yellow;}</a:t>
            </a:r>
          </a:p>
          <a:p>
            <a:pPr marL="274320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       p {background-color: aqua;}</a:t>
            </a:r>
          </a:p>
          <a:p>
            <a:pPr marL="274320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   &lt;/style</a:t>
            </a:r>
            <a:r>
              <a:rPr lang="en-US" sz="2400" dirty="0" smtClean="0">
                <a:solidFill>
                  <a:schemeClr val="tx1"/>
                </a:solidFill>
              </a:rPr>
              <a:t>&gt;</a:t>
            </a:r>
          </a:p>
          <a:p>
            <a:pPr marL="274320" lvl="1" indent="0">
              <a:buNone/>
            </a:pPr>
            <a:endParaRPr lang="en-US" sz="2900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2900" dirty="0" smtClean="0">
                <a:solidFill>
                  <a:schemeClr val="tx1"/>
                </a:solidFill>
              </a:rPr>
              <a:t>&lt;</a:t>
            </a:r>
            <a:r>
              <a:rPr lang="en-US" sz="2900" dirty="0">
                <a:solidFill>
                  <a:schemeClr val="tx1"/>
                </a:solidFill>
              </a:rPr>
              <a:t>p&gt;&lt;</a:t>
            </a:r>
            <a:r>
              <a:rPr lang="en-US" sz="2900" dirty="0" err="1">
                <a:solidFill>
                  <a:schemeClr val="tx1"/>
                </a:solidFill>
              </a:rPr>
              <a:t>em</a:t>
            </a:r>
            <a:r>
              <a:rPr lang="en-US" sz="2900" dirty="0">
                <a:solidFill>
                  <a:schemeClr val="tx1"/>
                </a:solidFill>
              </a:rPr>
              <a:t>&gt;this is text here&lt;/</a:t>
            </a:r>
            <a:r>
              <a:rPr lang="en-US" sz="2900" dirty="0" err="1">
                <a:solidFill>
                  <a:schemeClr val="tx1"/>
                </a:solidFill>
              </a:rPr>
              <a:t>em</a:t>
            </a:r>
            <a:r>
              <a:rPr lang="en-US" sz="2900" dirty="0">
                <a:solidFill>
                  <a:schemeClr val="tx1"/>
                </a:solidFill>
              </a:rPr>
              <a:t>&gt;&lt;/p</a:t>
            </a:r>
            <a:r>
              <a:rPr lang="en-US" sz="2900" dirty="0" smtClean="0">
                <a:solidFill>
                  <a:schemeClr val="tx1"/>
                </a:solidFill>
              </a:rPr>
              <a:t>&gt;</a:t>
            </a:r>
          </a:p>
          <a:p>
            <a:pPr marL="274320" lvl="1" indent="0">
              <a:buNone/>
            </a:pPr>
            <a:endParaRPr lang="en-US" sz="2900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en-US" sz="2900" dirty="0">
              <a:solidFill>
                <a:schemeClr val="tx1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305795"/>
            <a:ext cx="6220580" cy="171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dimensions – Setting width / height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0678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Width  </a:t>
            </a:r>
          </a:p>
          <a:p>
            <a:pPr lvl="1"/>
            <a:r>
              <a:rPr lang="en-US" sz="2900" b="1" dirty="0" smtClean="0">
                <a:solidFill>
                  <a:srgbClr val="FF0000"/>
                </a:solidFill>
              </a:rPr>
              <a:t>Block</a:t>
            </a:r>
            <a:r>
              <a:rPr lang="en-US" sz="2900" b="1" dirty="0" smtClean="0"/>
              <a:t> level element – </a:t>
            </a:r>
            <a:r>
              <a:rPr lang="en-US" sz="2900" b="1" dirty="0" smtClean="0">
                <a:solidFill>
                  <a:srgbClr val="FF0000"/>
                </a:solidFill>
              </a:rPr>
              <a:t>can set</a:t>
            </a:r>
          </a:p>
          <a:p>
            <a:pPr lvl="1"/>
            <a:r>
              <a:rPr lang="en-US" sz="2900" b="1" dirty="0" smtClean="0">
                <a:solidFill>
                  <a:srgbClr val="0000CC"/>
                </a:solidFill>
              </a:rPr>
              <a:t>Inline</a:t>
            </a:r>
            <a:r>
              <a:rPr lang="en-US" sz="2900" b="1" dirty="0" smtClean="0"/>
              <a:t> element – </a:t>
            </a:r>
            <a:r>
              <a:rPr lang="en-US" sz="2900" b="1" dirty="0" smtClean="0">
                <a:solidFill>
                  <a:srgbClr val="0000CC"/>
                </a:solidFill>
              </a:rPr>
              <a:t>cannot set</a:t>
            </a:r>
            <a:br>
              <a:rPr lang="en-US" sz="2900" b="1" dirty="0" smtClean="0">
                <a:solidFill>
                  <a:srgbClr val="0000CC"/>
                </a:solidFill>
              </a:rPr>
            </a:br>
            <a:endParaRPr lang="en-US" sz="2900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/>
              <a:t>Height </a:t>
            </a:r>
            <a:endParaRPr lang="en-US" sz="3200" b="1" dirty="0"/>
          </a:p>
          <a:p>
            <a:pPr lvl="1"/>
            <a:r>
              <a:rPr lang="en-US" sz="2900" b="1" dirty="0">
                <a:solidFill>
                  <a:srgbClr val="FF0000"/>
                </a:solidFill>
              </a:rPr>
              <a:t>Block</a:t>
            </a:r>
            <a:r>
              <a:rPr lang="en-US" sz="2900" b="1" dirty="0"/>
              <a:t> level element – </a:t>
            </a:r>
            <a:r>
              <a:rPr lang="en-US" sz="2900" b="1" dirty="0">
                <a:solidFill>
                  <a:srgbClr val="FF0000"/>
                </a:solidFill>
              </a:rPr>
              <a:t>can </a:t>
            </a:r>
            <a:r>
              <a:rPr lang="en-US" sz="2900" b="1" dirty="0" smtClean="0">
                <a:solidFill>
                  <a:srgbClr val="FF0000"/>
                </a:solidFill>
              </a:rPr>
              <a:t>set 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/>
              <a:t>– </a:t>
            </a:r>
            <a:r>
              <a:rPr lang="en-US" sz="2900" dirty="0" smtClean="0"/>
              <a:t>usually no need to set height</a:t>
            </a:r>
            <a:endParaRPr lang="en-US" sz="2900" dirty="0"/>
          </a:p>
          <a:p>
            <a:pPr lvl="1"/>
            <a:r>
              <a:rPr lang="en-US" sz="2900" b="1" dirty="0" smtClean="0">
                <a:solidFill>
                  <a:srgbClr val="0000CC"/>
                </a:solidFill>
              </a:rPr>
              <a:t>Inline</a:t>
            </a:r>
            <a:r>
              <a:rPr lang="en-US" sz="2900" b="1" dirty="0" smtClean="0"/>
              <a:t> element </a:t>
            </a:r>
            <a:r>
              <a:rPr lang="en-US" sz="2900" b="1" dirty="0"/>
              <a:t>– </a:t>
            </a:r>
            <a:r>
              <a:rPr lang="en-US" sz="2900" b="1" dirty="0">
                <a:solidFill>
                  <a:srgbClr val="0000CC"/>
                </a:solidFill>
              </a:rPr>
              <a:t>cannot set</a:t>
            </a:r>
            <a:br>
              <a:rPr lang="en-US" sz="2900" b="1" dirty="0">
                <a:solidFill>
                  <a:srgbClr val="0000CC"/>
                </a:solidFill>
              </a:rPr>
            </a:br>
            <a:endParaRPr lang="en-US" sz="2900" b="1" dirty="0"/>
          </a:p>
          <a:p>
            <a:pPr lvl="1"/>
            <a:endParaRPr lang="en-US" sz="29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88170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dimensions – Setting width / height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2900" b="1" dirty="0" smtClean="0">
                <a:solidFill>
                  <a:schemeClr val="tx1"/>
                </a:solidFill>
              </a:rPr>
              <a:t>Calculations </a:t>
            </a:r>
          </a:p>
          <a:p>
            <a:pPr marL="274320" lvl="1" indent="0">
              <a:buNone/>
            </a:pPr>
            <a:r>
              <a:rPr lang="en-US" sz="2900" dirty="0" smtClean="0">
                <a:solidFill>
                  <a:schemeClr val="tx1"/>
                </a:solidFill>
              </a:rPr>
              <a:t>– </a:t>
            </a:r>
            <a:r>
              <a:rPr lang="en-US" sz="2900" dirty="0" smtClean="0">
                <a:solidFill>
                  <a:srgbClr val="FF0000"/>
                </a:solidFill>
              </a:rPr>
              <a:t>padding</a:t>
            </a:r>
            <a:r>
              <a:rPr lang="en-US" sz="2900" dirty="0" smtClean="0">
                <a:solidFill>
                  <a:schemeClr val="tx1"/>
                </a:solidFill>
              </a:rPr>
              <a:t> and </a:t>
            </a:r>
            <a:r>
              <a:rPr lang="en-US" sz="2900" dirty="0" smtClean="0">
                <a:solidFill>
                  <a:srgbClr val="FF0000"/>
                </a:solidFill>
              </a:rPr>
              <a:t>border</a:t>
            </a:r>
            <a:r>
              <a:rPr lang="en-US" sz="2900" dirty="0" smtClean="0">
                <a:solidFill>
                  <a:schemeClr val="tx1"/>
                </a:solidFill>
              </a:rPr>
              <a:t> are </a:t>
            </a:r>
            <a:r>
              <a:rPr lang="en-US" sz="2900" b="1" dirty="0" smtClean="0">
                <a:solidFill>
                  <a:srgbClr val="FF0000"/>
                </a:solidFill>
              </a:rPr>
              <a:t>added</a:t>
            </a:r>
            <a:r>
              <a:rPr lang="en-US" sz="2900" dirty="0" smtClean="0">
                <a:solidFill>
                  <a:srgbClr val="FF0000"/>
                </a:solidFill>
              </a:rPr>
              <a:t> </a:t>
            </a:r>
            <a:r>
              <a:rPr lang="en-US" sz="2900" dirty="0" smtClean="0">
                <a:solidFill>
                  <a:schemeClr val="tx1"/>
                </a:solidFill>
              </a:rPr>
              <a:t>to the width</a:t>
            </a: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</a:t>
            </a:r>
            <a:r>
              <a:rPr lang="en-US" sz="2000" dirty="0">
                <a:solidFill>
                  <a:schemeClr val="tx1"/>
                </a:solidFill>
              </a:rPr>
              <a:t>style&gt;</a:t>
            </a: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    </a:t>
            </a:r>
            <a:r>
              <a:rPr lang="en-US" sz="2000" dirty="0" err="1">
                <a:solidFill>
                  <a:schemeClr val="tx1"/>
                </a:solidFill>
              </a:rPr>
              <a:t>em</a:t>
            </a:r>
            <a:r>
              <a:rPr lang="en-US" sz="2000" dirty="0">
                <a:solidFill>
                  <a:schemeClr val="tx1"/>
                </a:solidFill>
              </a:rPr>
              <a:t> {background-color: yellow;}</a:t>
            </a: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    p {background-color: aqua</a:t>
            </a:r>
            <a:r>
              <a:rPr lang="en-US" sz="2000" dirty="0" smtClean="0">
                <a:solidFill>
                  <a:schemeClr val="tx1"/>
                </a:solidFill>
              </a:rPr>
              <a:t>;  </a:t>
            </a:r>
            <a:r>
              <a:rPr lang="en-US" sz="2000" b="1" dirty="0" smtClean="0">
                <a:solidFill>
                  <a:srgbClr val="FF0000"/>
                </a:solidFill>
              </a:rPr>
              <a:t>width</a:t>
            </a:r>
            <a:r>
              <a:rPr lang="en-US" sz="2000" dirty="0" smtClean="0">
                <a:solidFill>
                  <a:srgbClr val="FF0000"/>
                </a:solidFill>
              </a:rPr>
              <a:t>: 200px</a:t>
            </a:r>
            <a:r>
              <a:rPr lang="en-US" sz="2000" dirty="0" smtClean="0">
                <a:solidFill>
                  <a:schemeClr val="tx1"/>
                </a:solidFill>
              </a:rPr>
              <a:t>;   </a:t>
            </a:r>
            <a:r>
              <a:rPr lang="en-US" sz="2000" b="1" dirty="0">
                <a:solidFill>
                  <a:srgbClr val="FF0000"/>
                </a:solidFill>
              </a:rPr>
              <a:t>padding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10px</a:t>
            </a:r>
            <a:r>
              <a:rPr lang="en-US" sz="2000" dirty="0" smtClean="0">
                <a:solidFill>
                  <a:schemeClr val="tx1"/>
                </a:solidFill>
              </a:rPr>
              <a:t>; </a:t>
            </a: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        </a:t>
            </a:r>
            <a:r>
              <a:rPr lang="en-US" sz="2000" b="1" dirty="0">
                <a:solidFill>
                  <a:srgbClr val="FF0000"/>
                </a:solidFill>
              </a:rPr>
              <a:t>border</a:t>
            </a:r>
            <a:r>
              <a:rPr lang="en-US" sz="2000" dirty="0">
                <a:solidFill>
                  <a:schemeClr val="tx1"/>
                </a:solidFill>
              </a:rPr>
              <a:t>: </a:t>
            </a:r>
            <a:r>
              <a:rPr lang="en-US" sz="2000" dirty="0">
                <a:solidFill>
                  <a:srgbClr val="FF0000"/>
                </a:solidFill>
              </a:rPr>
              <a:t>2px</a:t>
            </a:r>
            <a:r>
              <a:rPr lang="en-US" sz="2000" dirty="0">
                <a:solidFill>
                  <a:schemeClr val="tx1"/>
                </a:solidFill>
              </a:rPr>
              <a:t> solid red; </a:t>
            </a:r>
            <a:r>
              <a:rPr lang="en-US" sz="2000" dirty="0" smtClean="0">
                <a:solidFill>
                  <a:schemeClr val="tx1"/>
                </a:solidFill>
              </a:rPr>
              <a:t>}</a:t>
            </a:r>
            <a:endParaRPr lang="en-US" sz="2000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&lt;/style&gt;</a:t>
            </a:r>
          </a:p>
          <a:p>
            <a:pPr marL="274320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</a:t>
            </a:r>
            <a:r>
              <a:rPr lang="en-US" sz="2000" dirty="0">
                <a:solidFill>
                  <a:schemeClr val="tx1"/>
                </a:solidFill>
              </a:rPr>
              <a:t>p&gt;&lt;</a:t>
            </a:r>
            <a:r>
              <a:rPr lang="en-US" sz="2000" dirty="0" err="1">
                <a:solidFill>
                  <a:schemeClr val="tx1"/>
                </a:solidFill>
              </a:rPr>
              <a:t>em</a:t>
            </a:r>
            <a:r>
              <a:rPr lang="en-US" sz="2000" dirty="0">
                <a:solidFill>
                  <a:schemeClr val="tx1"/>
                </a:solidFill>
              </a:rPr>
              <a:t>&gt;this is text here&lt;/</a:t>
            </a:r>
            <a:r>
              <a:rPr lang="en-US" sz="2000" dirty="0" err="1">
                <a:solidFill>
                  <a:schemeClr val="tx1"/>
                </a:solidFill>
              </a:rPr>
              <a:t>em</a:t>
            </a:r>
            <a:r>
              <a:rPr lang="en-US" sz="2000" dirty="0">
                <a:solidFill>
                  <a:schemeClr val="tx1"/>
                </a:solidFill>
              </a:rPr>
              <a:t>&gt;&lt;/p&gt;</a:t>
            </a:r>
          </a:p>
          <a:p>
            <a:pPr marL="274320" lvl="1" indent="0">
              <a:buNone/>
            </a:pPr>
            <a:endParaRPr lang="en-US" sz="2900" dirty="0">
              <a:solidFill>
                <a:schemeClr val="tx1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7619999" y="1624344"/>
            <a:ext cx="1104401" cy="754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334000"/>
            <a:ext cx="7410200" cy="121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9287" y="4825425"/>
            <a:ext cx="40386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What is real width</a:t>
            </a:r>
            <a:r>
              <a:rPr lang="en-US" sz="3600" b="1" dirty="0" smtClean="0"/>
              <a:t>?</a:t>
            </a:r>
            <a:endParaRPr lang="en-US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7162800" y="5293245"/>
            <a:ext cx="952002" cy="65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2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box-sizing Property – </a:t>
            </a:r>
            <a:r>
              <a:rPr lang="en-US" dirty="0" err="1" smtClean="0"/>
              <a:t>pg</a:t>
            </a:r>
            <a:r>
              <a:rPr lang="en-US" dirty="0" smtClean="0"/>
              <a:t> 307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 lnSpcReduction="10000"/>
          </a:bodyPr>
          <a:lstStyle/>
          <a:p>
            <a:pPr marL="274320" lvl="1" indent="0">
              <a:buNone/>
            </a:pPr>
            <a:r>
              <a:rPr lang="en-US" sz="2900" b="1" dirty="0" smtClean="0">
                <a:solidFill>
                  <a:schemeClr val="tx1"/>
                </a:solidFill>
              </a:rPr>
              <a:t>box-sizing </a:t>
            </a:r>
          </a:p>
          <a:p>
            <a:pPr marL="274320" lvl="1" indent="0">
              <a:buNone/>
            </a:pPr>
            <a:r>
              <a:rPr lang="en-US" sz="2900" dirty="0" smtClean="0">
                <a:solidFill>
                  <a:schemeClr val="tx1"/>
                </a:solidFill>
              </a:rPr>
              <a:t>– specifies if the width / height should include the border and padding (the default)</a:t>
            </a:r>
          </a:p>
          <a:p>
            <a:pPr marL="27432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/>
            <a:r>
              <a:rPr lang="en-US" sz="2900" b="1" dirty="0" smtClean="0">
                <a:solidFill>
                  <a:schemeClr val="tx1"/>
                </a:solidFill>
              </a:rPr>
              <a:t>box-sizing:  </a:t>
            </a:r>
            <a:r>
              <a:rPr lang="en-US" sz="2900" b="1" dirty="0" smtClean="0">
                <a:solidFill>
                  <a:srgbClr val="0000CC"/>
                </a:solidFill>
              </a:rPr>
              <a:t>content-box</a:t>
            </a:r>
            <a:r>
              <a:rPr lang="en-US" sz="2900" b="1" dirty="0" smtClean="0">
                <a:solidFill>
                  <a:schemeClr val="tx1"/>
                </a:solidFill>
              </a:rPr>
              <a:t>;</a:t>
            </a:r>
          </a:p>
          <a:p>
            <a:pPr lvl="2"/>
            <a:r>
              <a:rPr lang="en-US" sz="2600" dirty="0" smtClean="0">
                <a:solidFill>
                  <a:schemeClr val="tx1"/>
                </a:solidFill>
              </a:rPr>
              <a:t> width/ height </a:t>
            </a:r>
            <a:r>
              <a:rPr lang="en-US" sz="2600" dirty="0" smtClean="0">
                <a:solidFill>
                  <a:srgbClr val="FF0000"/>
                </a:solidFill>
              </a:rPr>
              <a:t>does not include </a:t>
            </a:r>
            <a:r>
              <a:rPr lang="en-US" sz="2600" dirty="0" smtClean="0">
                <a:solidFill>
                  <a:schemeClr val="tx1"/>
                </a:solidFill>
              </a:rPr>
              <a:t>the border and padding</a:t>
            </a:r>
            <a:br>
              <a:rPr lang="en-US" sz="2600" dirty="0" smtClean="0">
                <a:solidFill>
                  <a:schemeClr val="tx1"/>
                </a:solidFill>
              </a:rPr>
            </a:br>
            <a:endParaRPr lang="en-US" sz="2600" dirty="0" smtClean="0">
              <a:solidFill>
                <a:schemeClr val="tx1"/>
              </a:solidFill>
            </a:endParaRPr>
          </a:p>
          <a:p>
            <a:pPr lvl="1"/>
            <a:r>
              <a:rPr lang="en-US" sz="2900" b="1" dirty="0">
                <a:solidFill>
                  <a:schemeClr val="tx1"/>
                </a:solidFill>
              </a:rPr>
              <a:t>box-sizing:  </a:t>
            </a:r>
            <a:r>
              <a:rPr lang="en-US" sz="2900" b="1" dirty="0" smtClean="0">
                <a:solidFill>
                  <a:srgbClr val="0000CC"/>
                </a:solidFill>
              </a:rPr>
              <a:t>border-box</a:t>
            </a:r>
            <a:r>
              <a:rPr lang="en-US" sz="2900" b="1" dirty="0">
                <a:solidFill>
                  <a:schemeClr val="tx1"/>
                </a:solidFill>
              </a:rPr>
              <a:t>;</a:t>
            </a:r>
          </a:p>
          <a:p>
            <a:pPr lvl="2"/>
            <a:r>
              <a:rPr lang="en-US" sz="2600" dirty="0"/>
              <a:t> width/ height </a:t>
            </a:r>
            <a:r>
              <a:rPr lang="en-US" sz="2600" dirty="0" smtClean="0">
                <a:solidFill>
                  <a:srgbClr val="FF0000"/>
                </a:solidFill>
              </a:rPr>
              <a:t>includes</a:t>
            </a:r>
            <a:r>
              <a:rPr lang="en-US" sz="2600" dirty="0" smtClean="0"/>
              <a:t> </a:t>
            </a:r>
            <a:r>
              <a:rPr lang="en-US" sz="2600" dirty="0"/>
              <a:t>the border and </a:t>
            </a:r>
            <a:r>
              <a:rPr lang="en-US" sz="2600" dirty="0" smtClean="0"/>
              <a:t>padding</a:t>
            </a:r>
          </a:p>
          <a:p>
            <a:pPr lvl="2"/>
            <a:endParaRPr lang="en-US" sz="2600" dirty="0"/>
          </a:p>
          <a:p>
            <a:pPr lvl="1"/>
            <a:r>
              <a:rPr lang="en-US" sz="2900" b="1" dirty="0">
                <a:solidFill>
                  <a:schemeClr val="tx1"/>
                </a:solidFill>
              </a:rPr>
              <a:t>m</a:t>
            </a:r>
            <a:r>
              <a:rPr lang="en-US" sz="2900" b="1" dirty="0" smtClean="0">
                <a:solidFill>
                  <a:schemeClr val="tx1"/>
                </a:solidFill>
              </a:rPr>
              <a:t>argin</a:t>
            </a:r>
            <a:r>
              <a:rPr lang="en-US" sz="2900" dirty="0" smtClean="0">
                <a:solidFill>
                  <a:schemeClr val="tx1"/>
                </a:solidFill>
              </a:rPr>
              <a:t> is on the outside and is never included</a:t>
            </a:r>
            <a:endParaRPr lang="en-US" sz="2900" dirty="0">
              <a:solidFill>
                <a:schemeClr val="tx1"/>
              </a:solidFill>
            </a:endParaRPr>
          </a:p>
          <a:p>
            <a:pPr lvl="2"/>
            <a:endParaRPr lang="en-US" sz="26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7467600" y="4263432"/>
            <a:ext cx="1104401" cy="7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6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box-sizing Property – </a:t>
            </a:r>
            <a:r>
              <a:rPr lang="en-US" dirty="0" err="1" smtClean="0"/>
              <a:t>pg</a:t>
            </a:r>
            <a:r>
              <a:rPr lang="en-US" dirty="0" smtClean="0"/>
              <a:t> 309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3999"/>
            <a:ext cx="8310033" cy="31242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57201" y="4866382"/>
            <a:ext cx="808143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border-box – retains specified width</a:t>
            </a:r>
          </a:p>
          <a:p>
            <a:r>
              <a:rPr lang="en-US" sz="3200" dirty="0" smtClean="0"/>
              <a:t>content-box – padding /border added to width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92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box-sizing Property – </a:t>
            </a:r>
            <a:r>
              <a:rPr lang="en-US" dirty="0" err="1" smtClean="0"/>
              <a:t>pg</a:t>
            </a:r>
            <a:r>
              <a:rPr lang="en-US" dirty="0" smtClean="0"/>
              <a:t> 309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587500"/>
            <a:ext cx="6096000" cy="3048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422400" y="4940300"/>
            <a:ext cx="64262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need Vendor / Browser prefixes</a:t>
            </a:r>
          </a:p>
          <a:p>
            <a:r>
              <a:rPr lang="en-US" sz="3200" dirty="0" smtClean="0"/>
              <a:t>use Progressive Enhancement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379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2125</TotalTime>
  <Words>932</Words>
  <Application>Microsoft Office PowerPoint</Application>
  <PresentationFormat>On-screen Show (4:3)</PresentationFormat>
  <Paragraphs>404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Origin</vt:lpstr>
      <vt:lpstr>WEBD 162</vt:lpstr>
      <vt:lpstr>Box model</vt:lpstr>
      <vt:lpstr>Box dimensions – width / height</vt:lpstr>
      <vt:lpstr>Box dimensions – default width / height</vt:lpstr>
      <vt:lpstr>Box dimensions – Setting width / height</vt:lpstr>
      <vt:lpstr>Box dimensions – Setting width / height</vt:lpstr>
      <vt:lpstr>CSS3 box-sizing Property – pg 307</vt:lpstr>
      <vt:lpstr>CSS3 box-sizing Property – pg 309</vt:lpstr>
      <vt:lpstr>CSS3 box-sizing Property – pg 309</vt:lpstr>
      <vt:lpstr>max/min  width/height – pg 309</vt:lpstr>
      <vt:lpstr>CSS overflow Property – pg 312</vt:lpstr>
      <vt:lpstr>CSS overflow Property – pg 312</vt:lpstr>
      <vt:lpstr>CSS padding property – pg 313</vt:lpstr>
      <vt:lpstr>CSS padding property – pg 313</vt:lpstr>
      <vt:lpstr>CSS border property – pg 316</vt:lpstr>
      <vt:lpstr>CSS border-style property – pg 317</vt:lpstr>
      <vt:lpstr>CSS border styles</vt:lpstr>
      <vt:lpstr>CSS border-width property – pg 318</vt:lpstr>
      <vt:lpstr>CSS border-width</vt:lpstr>
      <vt:lpstr>CSS border-color property – pg 320</vt:lpstr>
      <vt:lpstr>CSS border shorthand</vt:lpstr>
      <vt:lpstr>CSS3 border-radius – pg 322</vt:lpstr>
      <vt:lpstr>CSS3 border-radius  – pg 322</vt:lpstr>
      <vt:lpstr>CSS3 border-image – pg 324</vt:lpstr>
      <vt:lpstr>CSS margin property – pg 328</vt:lpstr>
      <vt:lpstr>CSS margin property – pg 328</vt:lpstr>
      <vt:lpstr>CSS margin property </vt:lpstr>
      <vt:lpstr>CSS text-align property </vt:lpstr>
      <vt:lpstr>CSS inherit value (children inherit from parents)</vt:lpstr>
      <vt:lpstr>CSS inherit value (children inherit from parents)</vt:lpstr>
      <vt:lpstr>CSS display property – pg 334</vt:lpstr>
      <vt:lpstr>Navigation</vt:lpstr>
      <vt:lpstr>CSS3 box-shadow property – pg 335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200</cp:revision>
  <cp:lastPrinted>2015-03-01T01:52:46Z</cp:lastPrinted>
  <dcterms:created xsi:type="dcterms:W3CDTF">2012-07-06T23:37:50Z</dcterms:created>
  <dcterms:modified xsi:type="dcterms:W3CDTF">2015-03-24T03:23:41Z</dcterms:modified>
</cp:coreProperties>
</file>