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410" r:id="rId3"/>
    <p:sldId id="399" r:id="rId4"/>
    <p:sldId id="411" r:id="rId5"/>
    <p:sldId id="414" r:id="rId6"/>
    <p:sldId id="418" r:id="rId7"/>
    <p:sldId id="413" r:id="rId8"/>
    <p:sldId id="412" r:id="rId9"/>
    <p:sldId id="415" r:id="rId10"/>
    <p:sldId id="416" r:id="rId11"/>
    <p:sldId id="417" r:id="rId12"/>
    <p:sldId id="426" r:id="rId13"/>
    <p:sldId id="419" r:id="rId14"/>
    <p:sldId id="420" r:id="rId15"/>
    <p:sldId id="421" r:id="rId16"/>
    <p:sldId id="424" r:id="rId17"/>
    <p:sldId id="422" r:id="rId18"/>
    <p:sldId id="423" r:id="rId19"/>
    <p:sldId id="427" r:id="rId20"/>
    <p:sldId id="425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3/28/2015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3/28/2015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10</a:t>
            </a:r>
          </a:p>
          <a:p>
            <a:pPr algn="ctr"/>
            <a:r>
              <a:rPr lang="en-US" sz="1600" b="1" dirty="0" smtClean="0"/>
              <a:t>Chapter 15 -  Floating and Positioning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a </a:t>
            </a:r>
            <a:r>
              <a:rPr lang="en-US" sz="4400" b="1" dirty="0"/>
              <a:t>block </a:t>
            </a:r>
            <a:r>
              <a:rPr lang="en-US" dirty="0"/>
              <a:t>element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How to fix the previous slide</a:t>
            </a:r>
            <a:endParaRPr lang="en-US" sz="2400" b="1" dirty="0"/>
          </a:p>
          <a:p>
            <a:r>
              <a:rPr lang="en-US" sz="2800" dirty="0" smtClean="0"/>
              <a:t>set </a:t>
            </a:r>
            <a:r>
              <a:rPr lang="en-US" sz="2800" dirty="0" smtClean="0">
                <a:solidFill>
                  <a:srgbClr val="FF0000"/>
                </a:solidFill>
              </a:rPr>
              <a:t>width</a:t>
            </a:r>
            <a:r>
              <a:rPr lang="en-US" sz="2800" dirty="0" smtClean="0"/>
              <a:t> on both containers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float</a:t>
            </a:r>
            <a:r>
              <a:rPr lang="en-US" sz="2800" dirty="0" smtClean="0"/>
              <a:t> both container to </a:t>
            </a:r>
            <a:r>
              <a:rPr lang="en-US" sz="2800" dirty="0" smtClean="0">
                <a:solidFill>
                  <a:srgbClr val="0000CC"/>
                </a:solidFill>
              </a:rPr>
              <a:t>left</a:t>
            </a:r>
            <a:endParaRPr lang="en-US" sz="2800" b="1" dirty="0" smtClean="0">
              <a:solidFill>
                <a:srgbClr val="0000CC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 smtClean="0"/>
              <a:t>&lt;</a:t>
            </a:r>
            <a:r>
              <a:rPr lang="en-US" sz="1800" dirty="0"/>
              <a:t>div id=“d1”&gt;This is para 1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id=“d2”&gt;This is para 2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id=“d3”&gt;This is para 3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chemeClr val="tx2"/>
                </a:solidFill>
              </a:rPr>
              <a:t>#d2</a:t>
            </a:r>
            <a:r>
              <a:rPr lang="en-US" sz="1800" b="1" dirty="0"/>
              <a:t>  { width: 200px; 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float</a:t>
            </a:r>
            <a:r>
              <a:rPr lang="en-US" sz="1800" b="1" dirty="0"/>
              <a:t>:  </a:t>
            </a:r>
            <a:r>
              <a:rPr lang="en-US" sz="1800" b="1" dirty="0">
                <a:solidFill>
                  <a:srgbClr val="0000CC"/>
                </a:solidFill>
              </a:rPr>
              <a:t>left</a:t>
            </a:r>
            <a:r>
              <a:rPr lang="en-US" sz="1800" b="1" dirty="0"/>
              <a:t>; }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#d3</a:t>
            </a:r>
            <a:r>
              <a:rPr lang="en-US" sz="2800" b="1" dirty="0" smtClean="0"/>
              <a:t> </a:t>
            </a:r>
            <a:r>
              <a:rPr lang="en-US" sz="2400" b="1" dirty="0"/>
              <a:t>{ </a:t>
            </a:r>
            <a:r>
              <a:rPr lang="en-US" sz="2400" b="1" dirty="0" smtClean="0"/>
              <a:t>width: 300px; </a:t>
            </a:r>
            <a:r>
              <a:rPr lang="en-US" sz="2400" b="1" dirty="0" smtClean="0">
                <a:solidFill>
                  <a:srgbClr val="FF0000"/>
                </a:solidFill>
              </a:rPr>
              <a:t>float</a:t>
            </a:r>
            <a:r>
              <a:rPr lang="en-US" sz="2400" b="1" dirty="0" smtClean="0"/>
              <a:t>:  </a:t>
            </a:r>
            <a:r>
              <a:rPr lang="en-US" sz="2400" b="1" dirty="0" smtClean="0">
                <a:solidFill>
                  <a:srgbClr val="0000CC"/>
                </a:solidFill>
              </a:rPr>
              <a:t>left</a:t>
            </a:r>
            <a:r>
              <a:rPr lang="en-US" sz="2400" b="1" dirty="0" smtClean="0"/>
              <a:t>; </a:t>
            </a:r>
            <a:r>
              <a:rPr lang="en-US" sz="2400" b="1" dirty="0"/>
              <a:t>}</a:t>
            </a:r>
          </a:p>
          <a:p>
            <a:endParaRPr lang="en-US" sz="2900" dirty="0"/>
          </a:p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28800"/>
            <a:ext cx="4163559" cy="47614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516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Floating a </a:t>
            </a:r>
            <a:r>
              <a:rPr lang="en-US" sz="4400" b="1" dirty="0"/>
              <a:t>block </a:t>
            </a:r>
            <a:r>
              <a:rPr lang="en-US" dirty="0" smtClean="0"/>
              <a:t>element – </a:t>
            </a:r>
            <a:r>
              <a:rPr lang="en-US" b="1" dirty="0" smtClean="0"/>
              <a:t>right and left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How to fix the previous slide</a:t>
            </a:r>
            <a:endParaRPr lang="en-US" sz="2400" b="1" dirty="0"/>
          </a:p>
          <a:p>
            <a:r>
              <a:rPr lang="en-US" sz="2800" dirty="0" smtClean="0"/>
              <a:t>set </a:t>
            </a:r>
            <a:r>
              <a:rPr lang="en-US" sz="2800" dirty="0" smtClean="0">
                <a:solidFill>
                  <a:srgbClr val="FF0000"/>
                </a:solidFill>
              </a:rPr>
              <a:t>width</a:t>
            </a:r>
            <a:r>
              <a:rPr lang="en-US" sz="2800" dirty="0" smtClean="0"/>
              <a:t> on both containers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et </a:t>
            </a:r>
            <a:r>
              <a:rPr lang="en-US" sz="2800" dirty="0" smtClean="0">
                <a:solidFill>
                  <a:srgbClr val="FF0000"/>
                </a:solidFill>
              </a:rPr>
              <a:t>float</a:t>
            </a:r>
            <a:r>
              <a:rPr lang="en-US" sz="2800" dirty="0" smtClean="0"/>
              <a:t> both container</a:t>
            </a:r>
            <a:endParaRPr lang="en-US" sz="2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 smtClean="0"/>
              <a:t>&lt;div id=“d1”&gt;This is para 1 </a:t>
            </a:r>
            <a:r>
              <a:rPr lang="en-US" sz="1800" dirty="0" err="1" smtClean="0"/>
              <a:t>etc</a:t>
            </a:r>
            <a:r>
              <a:rPr lang="en-US" sz="1800" dirty="0" smtClean="0"/>
              <a:t>&lt;/div&gt;</a:t>
            </a:r>
          </a:p>
          <a:p>
            <a:pPr marL="0" indent="0">
              <a:buNone/>
            </a:pPr>
            <a:r>
              <a:rPr lang="en-US" sz="1800" dirty="0" smtClean="0"/>
              <a:t>&lt;</a:t>
            </a:r>
            <a:r>
              <a:rPr lang="en-US" sz="1800" dirty="0"/>
              <a:t>div id=“d2”&gt;This is para 2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id=“d3”&gt;This is para 3 </a:t>
            </a:r>
            <a:r>
              <a:rPr lang="en-US" sz="1800" dirty="0" err="1"/>
              <a:t>etc</a:t>
            </a:r>
            <a:r>
              <a:rPr lang="en-US" sz="1800" dirty="0"/>
              <a:t>&lt;/div</a:t>
            </a:r>
            <a:r>
              <a:rPr lang="en-US" sz="1800" dirty="0" smtClean="0"/>
              <a:t>&gt;</a:t>
            </a:r>
          </a:p>
          <a:p>
            <a:pPr marL="0" indent="0">
              <a:buNone/>
            </a:pPr>
            <a:r>
              <a:rPr lang="en-US" sz="1800" dirty="0"/>
              <a:t>&lt;p&gt;This is underneath…&lt;/p&gt;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 b="1" dirty="0" smtClean="0">
                <a:solidFill>
                  <a:schemeClr val="tx2"/>
                </a:solidFill>
              </a:rPr>
              <a:t>#</a:t>
            </a:r>
            <a:r>
              <a:rPr lang="en-US" sz="1800" b="1" dirty="0">
                <a:solidFill>
                  <a:schemeClr val="tx2"/>
                </a:solidFill>
              </a:rPr>
              <a:t>d2</a:t>
            </a:r>
            <a:r>
              <a:rPr lang="en-US" sz="1800" b="1" dirty="0"/>
              <a:t>  { width: 200px; 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float</a:t>
            </a:r>
            <a:r>
              <a:rPr lang="en-US" sz="1800" b="1" dirty="0"/>
              <a:t>:  </a:t>
            </a:r>
            <a:r>
              <a:rPr lang="en-US" sz="1800" b="1" dirty="0">
                <a:solidFill>
                  <a:srgbClr val="0000CC"/>
                </a:solidFill>
              </a:rPr>
              <a:t>left</a:t>
            </a:r>
            <a:r>
              <a:rPr lang="en-US" sz="1800" b="1" dirty="0"/>
              <a:t>; }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#d3 </a:t>
            </a:r>
            <a:r>
              <a:rPr lang="en-US" sz="2400" b="1" dirty="0" smtClean="0"/>
              <a:t>{ width: 300px; </a:t>
            </a:r>
            <a:r>
              <a:rPr lang="en-US" sz="2400" b="1" dirty="0" smtClean="0">
                <a:solidFill>
                  <a:srgbClr val="FF0000"/>
                </a:solidFill>
              </a:rPr>
              <a:t>float</a:t>
            </a:r>
            <a:r>
              <a:rPr lang="en-US" sz="2400" b="1" dirty="0" smtClean="0"/>
              <a:t>:  </a:t>
            </a:r>
            <a:r>
              <a:rPr lang="en-US" sz="2400" b="1" dirty="0" smtClean="0">
                <a:solidFill>
                  <a:srgbClr val="0000CC"/>
                </a:solidFill>
              </a:rPr>
              <a:t>right</a:t>
            </a:r>
            <a:r>
              <a:rPr lang="en-US" sz="2400" b="1" dirty="0" smtClean="0"/>
              <a:t>; </a:t>
            </a:r>
            <a:r>
              <a:rPr lang="en-US" sz="2400" b="1" dirty="0"/>
              <a:t>}</a:t>
            </a:r>
            <a:endParaRPr lang="en-US" sz="2800" b="1" dirty="0"/>
          </a:p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41" y="1981200"/>
            <a:ext cx="4163559" cy="4343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ight Arrow Callout 5"/>
          <p:cNvSpPr/>
          <p:nvPr/>
        </p:nvSpPr>
        <p:spPr>
          <a:xfrm>
            <a:off x="2209800" y="5338704"/>
            <a:ext cx="3732780" cy="752591"/>
          </a:xfrm>
          <a:prstGeom prst="rightArrowCallout">
            <a:avLst>
              <a:gd name="adj1" fmla="val 29348"/>
              <a:gd name="adj2" fmla="val 25000"/>
              <a:gd name="adj3" fmla="val 25000"/>
              <a:gd name="adj4" fmla="val 809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Need to clear the float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Clearing a float – </a:t>
            </a:r>
            <a:r>
              <a:rPr lang="en-US" b="1" dirty="0" smtClean="0"/>
              <a:t>clear fix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How to </a:t>
            </a:r>
            <a:r>
              <a:rPr lang="en-US" sz="2800" b="1" dirty="0" smtClean="0"/>
              <a:t>clear the float on previous slide</a:t>
            </a:r>
            <a:endParaRPr lang="en-US" sz="2400" b="1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 smtClean="0"/>
              <a:t>&lt;</a:t>
            </a:r>
            <a:r>
              <a:rPr lang="en-US" sz="1800" dirty="0" smtClean="0"/>
              <a:t>div id=“d1”&gt;This is para 1 </a:t>
            </a:r>
            <a:r>
              <a:rPr lang="en-US" sz="1800" dirty="0" err="1" smtClean="0"/>
              <a:t>etc</a:t>
            </a:r>
            <a:r>
              <a:rPr lang="en-US" sz="1800" dirty="0" smtClean="0"/>
              <a:t>&lt;/div&gt;</a:t>
            </a:r>
          </a:p>
          <a:p>
            <a:pPr marL="0" indent="0">
              <a:buNone/>
            </a:pPr>
            <a:r>
              <a:rPr lang="en-US" sz="1800" dirty="0" smtClean="0"/>
              <a:t>&lt;</a:t>
            </a:r>
            <a:r>
              <a:rPr lang="en-US" sz="1800" dirty="0"/>
              <a:t>div id=“d2”&gt;This is para 2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id=“d3”&gt;This is para 3 </a:t>
            </a:r>
            <a:r>
              <a:rPr lang="en-US" sz="1800" dirty="0" err="1"/>
              <a:t>etc</a:t>
            </a:r>
            <a:r>
              <a:rPr lang="en-US" sz="1800" dirty="0"/>
              <a:t>&lt;/div</a:t>
            </a:r>
            <a:r>
              <a:rPr lang="en-US" sz="1800" dirty="0" smtClean="0"/>
              <a:t>&gt;</a:t>
            </a:r>
          </a:p>
          <a:p>
            <a:pPr marL="0" indent="0">
              <a:buNone/>
            </a:pPr>
            <a:r>
              <a:rPr lang="en-US" sz="1800" dirty="0"/>
              <a:t>&lt;</a:t>
            </a:r>
            <a:r>
              <a:rPr lang="en-US" sz="1800" dirty="0" smtClean="0"/>
              <a:t>p </a:t>
            </a:r>
            <a:r>
              <a:rPr lang="en-US" sz="1800" b="1" dirty="0" smtClean="0"/>
              <a:t>class=“</a:t>
            </a:r>
            <a:r>
              <a:rPr lang="en-US" sz="1800" b="1" dirty="0" err="1" smtClean="0"/>
              <a:t>clearfix</a:t>
            </a:r>
            <a:r>
              <a:rPr lang="en-US" sz="1800" b="1" dirty="0" smtClean="0"/>
              <a:t>”</a:t>
            </a:r>
            <a:r>
              <a:rPr lang="en-US" sz="1800" dirty="0" smtClean="0"/>
              <a:t>&gt;This </a:t>
            </a:r>
            <a:r>
              <a:rPr lang="en-US" sz="1800" dirty="0"/>
              <a:t>is underneath…&lt;/p</a:t>
            </a:r>
            <a:r>
              <a:rPr lang="en-US" sz="1800" dirty="0" smtClean="0"/>
              <a:t>&gt;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.</a:t>
            </a:r>
            <a:r>
              <a:rPr lang="en-US" sz="2000" b="1" dirty="0" err="1" smtClean="0">
                <a:solidFill>
                  <a:schemeClr val="tx2"/>
                </a:solidFill>
              </a:rPr>
              <a:t>clearfix</a:t>
            </a:r>
            <a:r>
              <a:rPr lang="en-US" sz="2000" b="1" dirty="0" err="1" smtClean="0">
                <a:solidFill>
                  <a:srgbClr val="FF0000"/>
                </a:solidFill>
              </a:rPr>
              <a:t>:after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/>
              <a:t>{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     </a:t>
            </a:r>
            <a:r>
              <a:rPr lang="en-US" sz="2000" b="1" dirty="0" smtClean="0">
                <a:solidFill>
                  <a:srgbClr val="FF0000"/>
                </a:solidFill>
              </a:rPr>
              <a:t>content</a:t>
            </a:r>
            <a:r>
              <a:rPr lang="en-US" sz="2000" b="1" dirty="0"/>
              <a:t>: "";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            display: block;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            clear: both;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 smtClean="0"/>
              <a:t>                </a:t>
            </a:r>
            <a:r>
              <a:rPr lang="en-US" sz="2800" b="1" dirty="0" smtClean="0"/>
              <a:t>}</a:t>
            </a:r>
            <a:endParaRPr lang="en-US" sz="3200" b="1" dirty="0"/>
          </a:p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4163559" cy="4495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8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667000"/>
            <a:ext cx="7543800" cy="340787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Floating </a:t>
            </a:r>
            <a:r>
              <a:rPr lang="en-US" sz="3600" b="1" dirty="0" smtClean="0"/>
              <a:t>multiple </a:t>
            </a:r>
            <a:r>
              <a:rPr lang="en-US" sz="2800" dirty="0" smtClean="0"/>
              <a:t>elements – </a:t>
            </a:r>
            <a:r>
              <a:rPr lang="en-US" sz="2800" b="1" dirty="0" smtClean="0"/>
              <a:t>navigation </a:t>
            </a:r>
            <a:r>
              <a:rPr lang="en-US" sz="1600" b="1" dirty="0" err="1" smtClean="0"/>
              <a:t>pg</a:t>
            </a:r>
            <a:r>
              <a:rPr lang="en-US" sz="1600" b="1" dirty="0" smtClean="0"/>
              <a:t> 351</a:t>
            </a:r>
            <a:endParaRPr lang="en-US" sz="1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3453319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8"/>
          <a:stretch/>
        </p:blipFill>
        <p:spPr>
          <a:xfrm>
            <a:off x="5486400" y="3124200"/>
            <a:ext cx="1852147" cy="90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>
            <a:normAutofit/>
          </a:bodyPr>
          <a:lstStyle/>
          <a:p>
            <a:r>
              <a:rPr lang="en-US" dirty="0"/>
              <a:t>Floating </a:t>
            </a:r>
            <a:r>
              <a:rPr lang="en-US" dirty="0" smtClean="0"/>
              <a:t> - containing floats – </a:t>
            </a:r>
            <a:r>
              <a:rPr lang="en-US" dirty="0" err="1" smtClean="0"/>
              <a:t>pg</a:t>
            </a:r>
            <a:r>
              <a:rPr lang="en-US" dirty="0" smtClean="0"/>
              <a:t> 352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5649012" cy="1295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06600"/>
            <a:ext cx="3124200" cy="157123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"/>
          <a:stretch/>
        </p:blipFill>
        <p:spPr>
          <a:xfrm>
            <a:off x="533400" y="3886200"/>
            <a:ext cx="7493000" cy="20471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2743200" y="2006600"/>
            <a:ext cx="0" cy="508000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81400" y="4655782"/>
            <a:ext cx="0" cy="983018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6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– </a:t>
            </a:r>
            <a:r>
              <a:rPr lang="en-US" dirty="0" err="1" smtClean="0"/>
              <a:t>pg</a:t>
            </a:r>
            <a:r>
              <a:rPr lang="en-US" dirty="0" smtClean="0"/>
              <a:t> 356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Static</a:t>
            </a:r>
          </a:p>
          <a:p>
            <a:pPr lvl="1"/>
            <a:r>
              <a:rPr lang="en-US" sz="2300" b="1" dirty="0" smtClean="0"/>
              <a:t>Default</a:t>
            </a:r>
          </a:p>
          <a:p>
            <a:pPr lvl="1"/>
            <a:r>
              <a:rPr lang="en-US" b="1" dirty="0" smtClean="0"/>
              <a:t>No positioning</a:t>
            </a:r>
          </a:p>
          <a:p>
            <a:r>
              <a:rPr lang="en-US" sz="3200" b="1" dirty="0" smtClean="0"/>
              <a:t>Relative</a:t>
            </a:r>
            <a:endParaRPr lang="en-US" sz="3200" b="1" dirty="0"/>
          </a:p>
          <a:p>
            <a:pPr lvl="1"/>
            <a:r>
              <a:rPr lang="en-US" b="1" dirty="0" smtClean="0"/>
              <a:t>Relative to it’s original position</a:t>
            </a:r>
          </a:p>
          <a:p>
            <a:r>
              <a:rPr lang="en-US" sz="3200" b="1" dirty="0" smtClean="0"/>
              <a:t>Absolute</a:t>
            </a:r>
            <a:endParaRPr lang="en-US" sz="3200" b="1" dirty="0"/>
          </a:p>
          <a:p>
            <a:pPr lvl="1"/>
            <a:r>
              <a:rPr lang="en-US" b="1" dirty="0" smtClean="0"/>
              <a:t>Removed from the default flow</a:t>
            </a:r>
          </a:p>
          <a:p>
            <a:pPr lvl="1"/>
            <a:r>
              <a:rPr lang="en-US" b="1" dirty="0" smtClean="0"/>
              <a:t>Positioned to the browser window or parent container (parent must have positioning to do this)</a:t>
            </a:r>
          </a:p>
          <a:p>
            <a:r>
              <a:rPr lang="en-US" sz="3200" b="1" dirty="0" smtClean="0"/>
              <a:t>Fixed</a:t>
            </a:r>
            <a:endParaRPr lang="en-US" sz="3200" b="1" dirty="0"/>
          </a:p>
          <a:p>
            <a:pPr lvl="1"/>
            <a:r>
              <a:rPr lang="en-US" b="1" dirty="0" smtClean="0"/>
              <a:t>Stays in one place when the page scrolls</a:t>
            </a:r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98789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– </a:t>
            </a:r>
            <a:r>
              <a:rPr lang="en-US" dirty="0" err="1" smtClean="0"/>
              <a:t>pg</a:t>
            </a:r>
            <a:r>
              <a:rPr lang="en-US" dirty="0" smtClean="0"/>
              <a:t> 356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top:  value;</a:t>
            </a:r>
            <a:br>
              <a:rPr lang="en-US" sz="3200" b="1" dirty="0" smtClean="0">
                <a:solidFill>
                  <a:srgbClr val="FF0000"/>
                </a:solidFill>
              </a:rPr>
            </a:br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bottom:  value;</a:t>
            </a:r>
            <a:endParaRPr lang="en-US" sz="3200" b="1" dirty="0">
              <a:solidFill>
                <a:srgbClr val="FF0000"/>
              </a:solidFill>
            </a:endParaRPr>
          </a:p>
          <a:p>
            <a:endParaRPr lang="en-US" sz="3200" b="1" dirty="0" smtClean="0"/>
          </a:p>
          <a:p>
            <a:r>
              <a:rPr lang="en-US" sz="3200" b="1" dirty="0" smtClean="0">
                <a:solidFill>
                  <a:srgbClr val="0000CC"/>
                </a:solidFill>
              </a:rPr>
              <a:t>right:  value;</a:t>
            </a:r>
            <a:endParaRPr lang="en-US" sz="3200" b="1" dirty="0">
              <a:solidFill>
                <a:srgbClr val="0000CC"/>
              </a:solidFill>
            </a:endParaRPr>
          </a:p>
          <a:p>
            <a:endParaRPr lang="en-US" sz="32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>
                <a:solidFill>
                  <a:srgbClr val="0000CC"/>
                </a:solidFill>
              </a:rPr>
              <a:t>left:  value;</a:t>
            </a:r>
          </a:p>
          <a:p>
            <a:endParaRPr lang="en-US" sz="3200" b="1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3762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Containing blocks – </a:t>
            </a:r>
            <a:r>
              <a:rPr lang="en-US" dirty="0" err="1" smtClean="0"/>
              <a:t>pg</a:t>
            </a:r>
            <a:r>
              <a:rPr lang="en-US" dirty="0" smtClean="0"/>
              <a:t> 360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Containing block element</a:t>
            </a:r>
            <a:br>
              <a:rPr lang="en-US" sz="3200" b="1" dirty="0" smtClean="0"/>
            </a:br>
            <a:endParaRPr lang="en-US" sz="3200" b="1" dirty="0" smtClean="0"/>
          </a:p>
          <a:p>
            <a:pPr lvl="1"/>
            <a:r>
              <a:rPr lang="en-US" b="1" dirty="0" smtClean="0"/>
              <a:t>If the element is positioned within an containing (parent) element has positioning, then that element is positioned to the container block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dirty="0" smtClean="0"/>
              <a:t>If not, the element is positioned to it’s parent</a:t>
            </a:r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1222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use of Positioning – </a:t>
            </a:r>
            <a:r>
              <a:rPr lang="en-US" dirty="0" err="1" smtClean="0"/>
              <a:t>pg</a:t>
            </a:r>
            <a:r>
              <a:rPr lang="en-US" dirty="0" smtClean="0"/>
              <a:t> 363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8001000" cy="52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use of Positioning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400" dirty="0" smtClean="0"/>
              <a:t>– drop down navigation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741" y="1219200"/>
            <a:ext cx="7447117" cy="52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Flow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9067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 id=“p1”&gt;This is para 1 </a:t>
            </a:r>
            <a:r>
              <a:rPr lang="en-US" sz="2400" dirty="0" err="1" smtClean="0">
                <a:solidFill>
                  <a:schemeClr val="tx1"/>
                </a:solidFill>
              </a:rPr>
              <a:t>etc</a:t>
            </a:r>
            <a:r>
              <a:rPr lang="en-US" sz="2400" dirty="0" smtClean="0">
                <a:solidFill>
                  <a:schemeClr val="tx1"/>
                </a:solidFill>
              </a:rPr>
              <a:t>&lt;/p&gt;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 id=“p2”&gt;This </a:t>
            </a:r>
            <a:r>
              <a:rPr lang="en-US" sz="2400" dirty="0">
                <a:solidFill>
                  <a:schemeClr val="tx1"/>
                </a:solidFill>
              </a:rPr>
              <a:t>is para </a:t>
            </a:r>
            <a:r>
              <a:rPr lang="en-US" sz="2400" dirty="0" smtClean="0">
                <a:solidFill>
                  <a:schemeClr val="tx1"/>
                </a:solidFill>
              </a:rPr>
              <a:t>2 </a:t>
            </a:r>
            <a:r>
              <a:rPr lang="en-US" sz="2400" dirty="0" err="1">
                <a:solidFill>
                  <a:schemeClr val="tx1"/>
                </a:solidFill>
              </a:rPr>
              <a:t>etc</a:t>
            </a:r>
            <a:r>
              <a:rPr lang="en-US" sz="2400" dirty="0">
                <a:solidFill>
                  <a:schemeClr val="tx1"/>
                </a:solidFill>
              </a:rPr>
              <a:t>&lt;/p&gt;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 id=“p3”&gt;This </a:t>
            </a:r>
            <a:r>
              <a:rPr lang="en-US" sz="2400" dirty="0">
                <a:solidFill>
                  <a:schemeClr val="tx1"/>
                </a:solidFill>
              </a:rPr>
              <a:t>is para </a:t>
            </a:r>
            <a:r>
              <a:rPr lang="en-US" sz="2400" dirty="0" smtClean="0">
                <a:solidFill>
                  <a:schemeClr val="tx1"/>
                </a:solidFill>
              </a:rPr>
              <a:t>3 </a:t>
            </a:r>
            <a:r>
              <a:rPr lang="en-US" sz="2400" dirty="0" err="1">
                <a:solidFill>
                  <a:schemeClr val="tx1"/>
                </a:solidFill>
              </a:rPr>
              <a:t>etc</a:t>
            </a:r>
            <a:r>
              <a:rPr lang="en-US" sz="2400" dirty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4419600" cy="5029200"/>
          </a:xfrm>
          <a:prstGeom prst="rect">
            <a:avLst/>
          </a:prstGeom>
        </p:spPr>
      </p:pic>
      <p:sp>
        <p:nvSpPr>
          <p:cNvPr id="6" name="Right Arrow Callout 5"/>
          <p:cNvSpPr/>
          <p:nvPr/>
        </p:nvSpPr>
        <p:spPr>
          <a:xfrm>
            <a:off x="1828800" y="3784600"/>
            <a:ext cx="2438400" cy="10668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Block elements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 rot="1176432">
            <a:off x="4514948" y="461454"/>
            <a:ext cx="1998016" cy="90308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Inline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element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0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Stacking order – z-index– </a:t>
            </a:r>
            <a:r>
              <a:rPr lang="en-US" dirty="0" err="1" smtClean="0"/>
              <a:t>pg</a:t>
            </a:r>
            <a:r>
              <a:rPr lang="en-US" dirty="0" smtClean="0"/>
              <a:t> 368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9906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z-index:   numeric-value;</a:t>
            </a:r>
            <a:br>
              <a:rPr lang="en-US" sz="3200" b="1" dirty="0" smtClean="0"/>
            </a:br>
            <a:endParaRPr lang="en-US" sz="3200" b="1" dirty="0" smtClean="0"/>
          </a:p>
          <a:p>
            <a:pPr marL="274320" lvl="1" indent="0">
              <a:buNone/>
            </a:pPr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/>
          </a:p>
          <a:p>
            <a:pPr lvl="1"/>
            <a:endParaRPr lang="en-US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0"/>
            <a:ext cx="7315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– Place elements Side by Side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 smtClean="0"/>
              <a:t>float property</a:t>
            </a:r>
          </a:p>
          <a:p>
            <a:pPr lvl="1"/>
            <a:r>
              <a:rPr lang="en-US" sz="2900" b="1" dirty="0" smtClean="0"/>
              <a:t>left</a:t>
            </a:r>
          </a:p>
          <a:p>
            <a:pPr lvl="2"/>
            <a:r>
              <a:rPr lang="en-US" sz="2600" dirty="0" smtClean="0"/>
              <a:t>Places element on left most side</a:t>
            </a:r>
            <a:endParaRPr lang="en-US" sz="2600" dirty="0"/>
          </a:p>
          <a:p>
            <a:pPr lvl="1"/>
            <a:r>
              <a:rPr lang="en-US" sz="2900" b="1" dirty="0" smtClean="0"/>
              <a:t>right</a:t>
            </a:r>
          </a:p>
          <a:p>
            <a:pPr lvl="2"/>
            <a:r>
              <a:rPr lang="en-US" sz="2600" dirty="0"/>
              <a:t>Places element on </a:t>
            </a:r>
            <a:r>
              <a:rPr lang="en-US" sz="2600" dirty="0" smtClean="0"/>
              <a:t>right most </a:t>
            </a:r>
            <a:r>
              <a:rPr lang="en-US" sz="2600" dirty="0"/>
              <a:t>side</a:t>
            </a:r>
          </a:p>
          <a:p>
            <a:pPr lvl="1"/>
            <a:r>
              <a:rPr lang="en-US" sz="2900" b="1" dirty="0" smtClean="0"/>
              <a:t>none</a:t>
            </a:r>
          </a:p>
          <a:p>
            <a:pPr lvl="2"/>
            <a:r>
              <a:rPr lang="en-US" sz="2600" dirty="0" smtClean="0"/>
              <a:t>Removes the float</a:t>
            </a:r>
            <a:endParaRPr lang="en-US" sz="2600" dirty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/>
              <a:t>clear property </a:t>
            </a:r>
            <a:r>
              <a:rPr lang="en-US" sz="3200" dirty="0" smtClean="0"/>
              <a:t>– to stop the floating action</a:t>
            </a:r>
            <a:endParaRPr lang="en-US" sz="3200" dirty="0"/>
          </a:p>
          <a:p>
            <a:pPr lvl="1"/>
            <a:r>
              <a:rPr lang="en-US" sz="2900" b="1" dirty="0"/>
              <a:t>left</a:t>
            </a:r>
          </a:p>
          <a:p>
            <a:pPr lvl="1"/>
            <a:r>
              <a:rPr lang="en-US" sz="2900" b="1" dirty="0"/>
              <a:t>right</a:t>
            </a:r>
          </a:p>
          <a:p>
            <a:pPr lvl="1"/>
            <a:r>
              <a:rPr lang="en-US" sz="2900" b="1" dirty="0"/>
              <a:t>both</a:t>
            </a: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an </a:t>
            </a:r>
            <a:r>
              <a:rPr lang="en-US" sz="4400" b="1" dirty="0" smtClean="0"/>
              <a:t>inline</a:t>
            </a:r>
            <a:r>
              <a:rPr lang="en-US" sz="4400" dirty="0" smtClean="0"/>
              <a:t> </a:t>
            </a:r>
            <a:r>
              <a:rPr lang="en-US" dirty="0" smtClean="0"/>
              <a:t>element – </a:t>
            </a:r>
            <a:r>
              <a:rPr lang="en-US" dirty="0" err="1" smtClean="0"/>
              <a:t>pg</a:t>
            </a:r>
            <a:r>
              <a:rPr lang="en-US" dirty="0" smtClean="0"/>
              <a:t> 343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9067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&lt;p&gt; &lt;</a:t>
            </a:r>
            <a:r>
              <a:rPr lang="en-US" sz="2400" dirty="0" err="1" smtClean="0">
                <a:solidFill>
                  <a:schemeClr val="tx1"/>
                </a:solidFill>
              </a:rPr>
              <a:t>img</a:t>
            </a:r>
            <a:r>
              <a:rPr lang="en-US" sz="2400" dirty="0" smtClean="0">
                <a:solidFill>
                  <a:schemeClr val="tx1"/>
                </a:solidFill>
              </a:rPr>
              <a:t> src=“crown.jpg”&gt; They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    went down, down, down …</a:t>
            </a:r>
          </a:p>
          <a:p>
            <a:pPr marL="0" indent="0">
              <a:buNone/>
            </a:pPr>
            <a:r>
              <a:rPr lang="en-US" sz="2400" dirty="0" smtClean="0"/>
              <a:t>&lt;/p&gt;</a:t>
            </a:r>
            <a:endParaRPr lang="en-US" sz="2400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err="1" smtClean="0">
                <a:solidFill>
                  <a:schemeClr val="tx1"/>
                </a:solidFill>
              </a:rPr>
              <a:t>img</a:t>
            </a:r>
            <a:r>
              <a:rPr lang="en-US" sz="2900" b="1" dirty="0" smtClean="0">
                <a:solidFill>
                  <a:schemeClr val="tx1"/>
                </a:solidFill>
              </a:rPr>
              <a:t>  { </a:t>
            </a:r>
            <a:r>
              <a:rPr lang="en-US" sz="2900" b="1" dirty="0" smtClean="0">
                <a:solidFill>
                  <a:srgbClr val="FF0000"/>
                </a:solidFill>
              </a:rPr>
              <a:t>float</a:t>
            </a:r>
            <a:r>
              <a:rPr lang="en-US" sz="2900" b="1" dirty="0" smtClean="0">
                <a:solidFill>
                  <a:schemeClr val="tx1"/>
                </a:solidFill>
              </a:rPr>
              <a:t>:   </a:t>
            </a:r>
            <a:r>
              <a:rPr lang="en-US" sz="2900" b="1" dirty="0" smtClean="0">
                <a:solidFill>
                  <a:srgbClr val="0000CC"/>
                </a:solidFill>
              </a:rPr>
              <a:t>right</a:t>
            </a:r>
            <a:r>
              <a:rPr lang="en-US" sz="2900" b="1" dirty="0" smtClean="0">
                <a:solidFill>
                  <a:schemeClr val="tx1"/>
                </a:solidFill>
              </a:rPr>
              <a:t>; }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371600"/>
            <a:ext cx="4876800" cy="1945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886200"/>
            <a:ext cx="4910400" cy="2286000"/>
          </a:xfrm>
          <a:prstGeom prst="rect">
            <a:avLst/>
          </a:prstGeom>
        </p:spPr>
      </p:pic>
      <p:sp>
        <p:nvSpPr>
          <p:cNvPr id="9" name="Right Arrow Callout 8"/>
          <p:cNvSpPr/>
          <p:nvPr/>
        </p:nvSpPr>
        <p:spPr>
          <a:xfrm>
            <a:off x="533400" y="4724400"/>
            <a:ext cx="3352800" cy="1752600"/>
          </a:xfrm>
          <a:prstGeom prst="rightArrowCallout">
            <a:avLst>
              <a:gd name="adj1" fmla="val 29348"/>
              <a:gd name="adj2" fmla="val 25000"/>
              <a:gd name="adj3" fmla="val 25000"/>
              <a:gd name="adj4" fmla="val 770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image could use some space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float breaks naturally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0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Clearing a float – </a:t>
            </a:r>
            <a:r>
              <a:rPr lang="en-US" dirty="0" err="1" smtClean="0"/>
              <a:t>pg</a:t>
            </a:r>
            <a:r>
              <a:rPr lang="en-US" dirty="0" smtClean="0"/>
              <a:t> 347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9067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&lt;p&gt;&lt;</a:t>
            </a:r>
            <a:r>
              <a:rPr lang="en-US" sz="2400" dirty="0" err="1" smtClean="0">
                <a:solidFill>
                  <a:schemeClr val="tx1"/>
                </a:solidFill>
              </a:rPr>
              <a:t>img</a:t>
            </a:r>
            <a:r>
              <a:rPr lang="en-US" sz="2400" dirty="0" smtClean="0">
                <a:solidFill>
                  <a:schemeClr val="tx1"/>
                </a:solidFill>
              </a:rPr>
              <a:t>&gt; the following day…</a:t>
            </a:r>
            <a:r>
              <a:rPr lang="en-US" sz="2400" dirty="0" smtClean="0"/>
              <a:t>&lt;/p&gt;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&lt;h2&gt;The Star Gazer ..&lt;/h2&gt;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3200" dirty="0" err="1" smtClean="0">
                <a:solidFill>
                  <a:schemeClr val="tx1"/>
                </a:solidFill>
              </a:rPr>
              <a:t>img</a:t>
            </a:r>
            <a:r>
              <a:rPr lang="en-US" sz="3200" dirty="0" smtClean="0">
                <a:solidFill>
                  <a:schemeClr val="tx1"/>
                </a:solidFill>
              </a:rPr>
              <a:t> { </a:t>
            </a:r>
            <a:r>
              <a:rPr lang="en-US" sz="3200" dirty="0" smtClean="0">
                <a:solidFill>
                  <a:srgbClr val="FF0000"/>
                </a:solidFill>
              </a:rPr>
              <a:t>float</a:t>
            </a:r>
            <a:r>
              <a:rPr lang="en-US" sz="3200" dirty="0" smtClean="0">
                <a:solidFill>
                  <a:schemeClr val="tx1"/>
                </a:solidFill>
              </a:rPr>
              <a:t>:  </a:t>
            </a:r>
            <a:r>
              <a:rPr lang="en-US" sz="3200" dirty="0" smtClean="0">
                <a:solidFill>
                  <a:srgbClr val="0000CC"/>
                </a:solidFill>
              </a:rPr>
              <a:t>left</a:t>
            </a:r>
            <a:r>
              <a:rPr lang="en-US" sz="3200" dirty="0" smtClean="0">
                <a:solidFill>
                  <a:schemeClr val="tx1"/>
                </a:solidFill>
              </a:rPr>
              <a:t>; }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h2  { </a:t>
            </a:r>
            <a:r>
              <a:rPr lang="en-US" sz="3200" dirty="0" smtClean="0">
                <a:solidFill>
                  <a:srgbClr val="FF0000"/>
                </a:solidFill>
              </a:rPr>
              <a:t>clear</a:t>
            </a:r>
            <a:r>
              <a:rPr lang="en-US" sz="3200" dirty="0" smtClean="0"/>
              <a:t>:  </a:t>
            </a:r>
            <a:r>
              <a:rPr lang="en-US" sz="3200" dirty="0" smtClean="0">
                <a:solidFill>
                  <a:srgbClr val="0000CC"/>
                </a:solidFill>
              </a:rPr>
              <a:t>left</a:t>
            </a:r>
            <a:r>
              <a:rPr lang="en-US" sz="3200" dirty="0" smtClean="0"/>
              <a:t>;  }</a:t>
            </a:r>
            <a:endParaRPr lang="en-US" sz="3600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676400"/>
            <a:ext cx="4800600" cy="44958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0" name="Right Arrow Callout 9"/>
          <p:cNvSpPr/>
          <p:nvPr/>
        </p:nvSpPr>
        <p:spPr>
          <a:xfrm rot="20587580">
            <a:off x="441424" y="4444422"/>
            <a:ext cx="3352800" cy="1613213"/>
          </a:xfrm>
          <a:prstGeom prst="rightArrowCallout">
            <a:avLst>
              <a:gd name="adj1" fmla="val 29348"/>
              <a:gd name="adj2" fmla="val 25000"/>
              <a:gd name="adj3" fmla="val 25000"/>
              <a:gd name="adj4" fmla="val 770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Float will continue unless it is cleared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06537" flipH="1">
            <a:off x="2117824" y="3924300"/>
            <a:ext cx="1018308" cy="70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Clearing a Float – </a:t>
            </a:r>
            <a:r>
              <a:rPr lang="en-US" dirty="0" err="1" smtClean="0"/>
              <a:t>pg</a:t>
            </a:r>
            <a:r>
              <a:rPr lang="en-US" dirty="0" smtClean="0"/>
              <a:t> 348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46" y="1371600"/>
            <a:ext cx="7258254" cy="4876800"/>
          </a:xfrm>
          <a:ln w="3175">
            <a:solidFill>
              <a:schemeClr val="tx1"/>
            </a:solidFill>
          </a:ln>
        </p:spPr>
      </p:pic>
      <p:sp>
        <p:nvSpPr>
          <p:cNvPr id="10" name="Right Arrow Callout 9"/>
          <p:cNvSpPr/>
          <p:nvPr/>
        </p:nvSpPr>
        <p:spPr>
          <a:xfrm>
            <a:off x="131932" y="1905000"/>
            <a:ext cx="2479336" cy="1007569"/>
          </a:xfrm>
          <a:prstGeom prst="rightArrowCallout">
            <a:avLst>
              <a:gd name="adj1" fmla="val 29348"/>
              <a:gd name="adj2" fmla="val 25000"/>
              <a:gd name="adj3" fmla="val 48949"/>
              <a:gd name="adj4" fmla="val 770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Float is set on image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ight Arrow Callout 10"/>
          <p:cNvSpPr/>
          <p:nvPr/>
        </p:nvSpPr>
        <p:spPr>
          <a:xfrm>
            <a:off x="131932" y="3200400"/>
            <a:ext cx="2479336" cy="1007569"/>
          </a:xfrm>
          <a:prstGeom prst="rightArrowCallout">
            <a:avLst>
              <a:gd name="adj1" fmla="val 26827"/>
              <a:gd name="adj2" fmla="val 23740"/>
              <a:gd name="adj3" fmla="val 46428"/>
              <a:gd name="adj4" fmla="val 770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Float is cleared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3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a </a:t>
            </a:r>
            <a:r>
              <a:rPr lang="en-US" sz="4400" b="1" dirty="0"/>
              <a:t>block </a:t>
            </a:r>
            <a:r>
              <a:rPr lang="en-US" dirty="0"/>
              <a:t>element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9154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Need a </a:t>
            </a:r>
            <a:r>
              <a:rPr lang="en-US" sz="3200" b="1" dirty="0" smtClean="0"/>
              <a:t>width</a:t>
            </a:r>
            <a:r>
              <a:rPr lang="en-US" sz="3200" dirty="0" smtClean="0"/>
              <a:t> on at least one element</a:t>
            </a:r>
            <a:endParaRPr lang="en-US" sz="2600" dirty="0"/>
          </a:p>
          <a:p>
            <a:pPr lvl="2"/>
            <a:endParaRPr lang="en-US" sz="2600" dirty="0"/>
          </a:p>
          <a:p>
            <a:r>
              <a:rPr lang="en-US" sz="3200" dirty="0"/>
              <a:t>Vertical margins </a:t>
            </a:r>
            <a:r>
              <a:rPr lang="en-US" sz="3200" dirty="0" smtClean="0"/>
              <a:t>are collapsed </a:t>
            </a:r>
            <a:br>
              <a:rPr lang="en-US" sz="3200" dirty="0" smtClean="0"/>
            </a:br>
            <a:r>
              <a:rPr lang="en-US" sz="3200" dirty="0" smtClean="0"/>
              <a:t>  – you can’t add </a:t>
            </a:r>
            <a:r>
              <a:rPr lang="en-US" sz="3200" b="1" dirty="0" smtClean="0"/>
              <a:t>top/bottom margin </a:t>
            </a:r>
          </a:p>
          <a:p>
            <a:endParaRPr lang="en-US" sz="2900" dirty="0"/>
          </a:p>
          <a:p>
            <a:r>
              <a:rPr lang="en-US" sz="3200" dirty="0" smtClean="0"/>
              <a:t>May need to </a:t>
            </a:r>
            <a:r>
              <a:rPr lang="en-US" sz="3200" b="1" dirty="0" smtClean="0"/>
              <a:t>clear</a:t>
            </a:r>
            <a:r>
              <a:rPr lang="en-US" sz="3200" dirty="0" smtClean="0"/>
              <a:t> / stop the float, depending on the layout</a:t>
            </a:r>
          </a:p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6249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a </a:t>
            </a:r>
            <a:r>
              <a:rPr lang="en-US" sz="4400" b="1" dirty="0" smtClean="0"/>
              <a:t>block </a:t>
            </a:r>
            <a:r>
              <a:rPr lang="en-US" dirty="0" smtClean="0"/>
              <a:t>element – </a:t>
            </a:r>
            <a:r>
              <a:rPr lang="en-US" dirty="0" err="1" smtClean="0"/>
              <a:t>pg</a:t>
            </a:r>
            <a:r>
              <a:rPr lang="en-US" dirty="0" smtClean="0"/>
              <a:t> 346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066800"/>
            <a:ext cx="9067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&lt;div </a:t>
            </a:r>
            <a:r>
              <a:rPr lang="en-US" sz="2400" dirty="0"/>
              <a:t>id</a:t>
            </a:r>
            <a:r>
              <a:rPr lang="en-US" sz="2400" dirty="0" smtClean="0"/>
              <a:t>=“d1</a:t>
            </a:r>
            <a:r>
              <a:rPr lang="en-US" sz="2400" dirty="0"/>
              <a:t>”&gt;This is para 1 </a:t>
            </a:r>
            <a:r>
              <a:rPr lang="en-US" sz="2400" dirty="0" err="1"/>
              <a:t>etc</a:t>
            </a:r>
            <a:r>
              <a:rPr lang="en-US" sz="2400" dirty="0" smtClean="0"/>
              <a:t>&lt;/div&gt;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&lt;div </a:t>
            </a:r>
            <a:r>
              <a:rPr lang="en-US" sz="2400" dirty="0"/>
              <a:t>id</a:t>
            </a:r>
            <a:r>
              <a:rPr lang="en-US" sz="2400" dirty="0" smtClean="0"/>
              <a:t>=“d2</a:t>
            </a:r>
            <a:r>
              <a:rPr lang="en-US" sz="2400" dirty="0"/>
              <a:t>”&gt;This is para 2 </a:t>
            </a:r>
            <a:r>
              <a:rPr lang="en-US" sz="2400" dirty="0" err="1"/>
              <a:t>etc</a:t>
            </a:r>
            <a:r>
              <a:rPr lang="en-US" sz="2400" dirty="0" smtClean="0"/>
              <a:t>&lt;/div&gt;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&lt;div </a:t>
            </a:r>
            <a:r>
              <a:rPr lang="en-US" sz="2400" dirty="0"/>
              <a:t>id</a:t>
            </a:r>
            <a:r>
              <a:rPr lang="en-US" sz="2400" dirty="0" smtClean="0"/>
              <a:t>=“d3</a:t>
            </a:r>
            <a:r>
              <a:rPr lang="en-US" sz="2400" dirty="0"/>
              <a:t>”&gt;This is para 3 </a:t>
            </a:r>
            <a:r>
              <a:rPr lang="en-US" sz="2400" dirty="0" err="1"/>
              <a:t>etc</a:t>
            </a:r>
            <a:r>
              <a:rPr lang="en-US" sz="2400" dirty="0" smtClean="0"/>
              <a:t>&lt;/div&gt;</a:t>
            </a:r>
            <a:endParaRPr lang="en-US" sz="24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>
                <a:solidFill>
                  <a:schemeClr val="tx2"/>
                </a:solidFill>
              </a:rPr>
              <a:t>#d2</a:t>
            </a:r>
            <a:r>
              <a:rPr lang="en-US" sz="3200" b="1" dirty="0" smtClean="0">
                <a:solidFill>
                  <a:schemeClr val="tx1"/>
                </a:solidFill>
              </a:rPr>
              <a:t>  { width: 200px;  </a:t>
            </a:r>
            <a:r>
              <a:rPr lang="en-US" sz="3200" b="1" dirty="0" smtClean="0">
                <a:solidFill>
                  <a:srgbClr val="FF0000"/>
                </a:solidFill>
              </a:rPr>
              <a:t>float</a:t>
            </a:r>
            <a:r>
              <a:rPr lang="en-US" sz="3200" b="1" dirty="0" smtClean="0">
                <a:solidFill>
                  <a:schemeClr val="tx1"/>
                </a:solidFill>
              </a:rPr>
              <a:t>:  </a:t>
            </a:r>
            <a:r>
              <a:rPr lang="en-US" sz="3200" b="1" dirty="0" smtClean="0">
                <a:solidFill>
                  <a:srgbClr val="0000CC"/>
                </a:solidFill>
              </a:rPr>
              <a:t>left</a:t>
            </a:r>
            <a:r>
              <a:rPr lang="en-US" sz="3200" b="1" dirty="0" smtClean="0">
                <a:solidFill>
                  <a:schemeClr val="tx1"/>
                </a:solidFill>
              </a:rPr>
              <a:t>; }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522" y="3455817"/>
            <a:ext cx="5972479" cy="2589105"/>
          </a:xfrm>
          <a:prstGeom prst="rect">
            <a:avLst/>
          </a:prstGeom>
        </p:spPr>
      </p:pic>
      <p:sp>
        <p:nvSpPr>
          <p:cNvPr id="10" name="Right Arrow Callout 9"/>
          <p:cNvSpPr/>
          <p:nvPr/>
        </p:nvSpPr>
        <p:spPr>
          <a:xfrm>
            <a:off x="152400" y="4648200"/>
            <a:ext cx="2590800" cy="1143000"/>
          </a:xfrm>
          <a:prstGeom prst="rightArrowCallout">
            <a:avLst>
              <a:gd name="adj1" fmla="val 29348"/>
              <a:gd name="adj2" fmla="val 25000"/>
              <a:gd name="adj3" fmla="val 25000"/>
              <a:gd name="adj4" fmla="val 809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unwanted effect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6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 a </a:t>
            </a:r>
            <a:r>
              <a:rPr lang="en-US" sz="4400" b="1" dirty="0"/>
              <a:t>block </a:t>
            </a:r>
            <a:r>
              <a:rPr lang="en-US" dirty="0"/>
              <a:t>element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0668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How to fix the previous slide</a:t>
            </a:r>
            <a:endParaRPr lang="en-US" sz="2400" b="1" dirty="0"/>
          </a:p>
          <a:p>
            <a:r>
              <a:rPr lang="en-US" sz="2800" dirty="0" smtClean="0"/>
              <a:t>Set a </a:t>
            </a:r>
            <a:r>
              <a:rPr lang="en-US" sz="2800" dirty="0" smtClean="0">
                <a:solidFill>
                  <a:srgbClr val="FF0000"/>
                </a:solidFill>
              </a:rPr>
              <a:t>left margin </a:t>
            </a:r>
            <a:r>
              <a:rPr lang="en-US" sz="2800" dirty="0" smtClean="0"/>
              <a:t>on the right element that is at </a:t>
            </a:r>
            <a:br>
              <a:rPr lang="en-US" sz="2800" dirty="0" smtClean="0"/>
            </a:br>
            <a:r>
              <a:rPr lang="en-US" sz="2800" dirty="0" smtClean="0"/>
              <a:t>least as </a:t>
            </a:r>
            <a:r>
              <a:rPr lang="en-US" sz="2800" dirty="0" smtClean="0">
                <a:solidFill>
                  <a:srgbClr val="0000CC"/>
                </a:solidFill>
              </a:rPr>
              <a:t>wide</a:t>
            </a:r>
            <a:r>
              <a:rPr lang="en-US" sz="2800" dirty="0" smtClean="0"/>
              <a:t> as the left container</a:t>
            </a:r>
            <a:endParaRPr lang="en-US" sz="2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 smtClean="0"/>
              <a:t>&lt;</a:t>
            </a:r>
            <a:r>
              <a:rPr lang="en-US" sz="1800" dirty="0"/>
              <a:t>div id=“d1”&gt;This is para 1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id=“d2”&gt;This is para 2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buNone/>
            </a:pPr>
            <a:r>
              <a:rPr lang="en-US" sz="1800" dirty="0"/>
              <a:t>&lt;div id=“d3”&gt;This is para 3 </a:t>
            </a:r>
            <a:r>
              <a:rPr lang="en-US" sz="1800" dirty="0" err="1"/>
              <a:t>etc</a:t>
            </a:r>
            <a:r>
              <a:rPr lang="en-US" sz="1800" dirty="0"/>
              <a:t>&lt;/div&gt;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chemeClr val="tx2"/>
                </a:solidFill>
              </a:rPr>
              <a:t>#d2</a:t>
            </a:r>
            <a:r>
              <a:rPr lang="en-US" sz="1800" b="1" dirty="0"/>
              <a:t>  { width: 200px; 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float</a:t>
            </a:r>
            <a:r>
              <a:rPr lang="en-US" sz="1800" b="1" dirty="0"/>
              <a:t>:  </a:t>
            </a:r>
            <a:r>
              <a:rPr lang="en-US" sz="1800" b="1" dirty="0">
                <a:solidFill>
                  <a:srgbClr val="0000CC"/>
                </a:solidFill>
              </a:rPr>
              <a:t>left</a:t>
            </a:r>
            <a:r>
              <a:rPr lang="en-US" sz="1800" b="1" dirty="0"/>
              <a:t>; }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#d3</a:t>
            </a:r>
            <a:r>
              <a:rPr lang="en-US" sz="2800" b="1" dirty="0" smtClean="0"/>
              <a:t> </a:t>
            </a:r>
            <a:r>
              <a:rPr lang="en-US" sz="2400" b="1" dirty="0"/>
              <a:t>{ </a:t>
            </a:r>
            <a:r>
              <a:rPr lang="en-US" sz="2400" b="1" dirty="0" smtClean="0">
                <a:solidFill>
                  <a:srgbClr val="FF0000"/>
                </a:solidFill>
              </a:rPr>
              <a:t>margin-left</a:t>
            </a:r>
            <a:r>
              <a:rPr lang="en-US" sz="2400" b="1" dirty="0" smtClean="0"/>
              <a:t>:  </a:t>
            </a:r>
            <a:r>
              <a:rPr lang="en-US" sz="2400" b="1" dirty="0" smtClean="0">
                <a:solidFill>
                  <a:srgbClr val="0000CC"/>
                </a:solidFill>
              </a:rPr>
              <a:t>200px</a:t>
            </a:r>
            <a:r>
              <a:rPr lang="en-US" sz="2400" b="1" dirty="0" smtClean="0"/>
              <a:t>; </a:t>
            </a:r>
            <a:r>
              <a:rPr lang="en-US" sz="2400" b="1" dirty="0"/>
              <a:t>}</a:t>
            </a:r>
          </a:p>
          <a:p>
            <a:endParaRPr lang="en-US" sz="2900" dirty="0"/>
          </a:p>
          <a:p>
            <a:endParaRPr lang="en-US" sz="3200" b="1" dirty="0"/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743200"/>
            <a:ext cx="4876800" cy="36946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060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2351</TotalTime>
  <Words>672</Words>
  <Application>Microsoft Office PowerPoint</Application>
  <PresentationFormat>On-screen Show (4:3)</PresentationFormat>
  <Paragraphs>267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WEBD 162</vt:lpstr>
      <vt:lpstr>Normal Flow</vt:lpstr>
      <vt:lpstr>Floating – Place elements Side by Side</vt:lpstr>
      <vt:lpstr>Floating an inline element – pg 343</vt:lpstr>
      <vt:lpstr>Clearing a float – pg 347 </vt:lpstr>
      <vt:lpstr>Clearing a Float – pg 348</vt:lpstr>
      <vt:lpstr>Floating a block element</vt:lpstr>
      <vt:lpstr>Floating a block element – pg 346</vt:lpstr>
      <vt:lpstr>Floating a block element</vt:lpstr>
      <vt:lpstr>Floating a block element</vt:lpstr>
      <vt:lpstr>Floating a block element – right and left</vt:lpstr>
      <vt:lpstr>Clearing a float – clear fix</vt:lpstr>
      <vt:lpstr>Floating multiple elements – navigation pg 351</vt:lpstr>
      <vt:lpstr>Floating  - containing floats – pg 352</vt:lpstr>
      <vt:lpstr>Positioning – pg 356</vt:lpstr>
      <vt:lpstr>Positioning – pg 356</vt:lpstr>
      <vt:lpstr>Containing blocks – pg 360</vt:lpstr>
      <vt:lpstr>Common use of Positioning – pg 363</vt:lpstr>
      <vt:lpstr>Common use of Positioning   – drop down navigation</vt:lpstr>
      <vt:lpstr>Stacking order – z-index– pg 368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216</cp:revision>
  <cp:lastPrinted>2015-03-01T01:52:46Z</cp:lastPrinted>
  <dcterms:created xsi:type="dcterms:W3CDTF">2012-07-06T23:37:50Z</dcterms:created>
  <dcterms:modified xsi:type="dcterms:W3CDTF">2015-03-28T21:59:43Z</dcterms:modified>
</cp:coreProperties>
</file>