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399" r:id="rId3"/>
    <p:sldId id="410" r:id="rId4"/>
    <p:sldId id="423" r:id="rId5"/>
    <p:sldId id="424" r:id="rId6"/>
    <p:sldId id="425" r:id="rId7"/>
    <p:sldId id="426" r:id="rId8"/>
    <p:sldId id="431" r:id="rId9"/>
    <p:sldId id="427" r:id="rId10"/>
    <p:sldId id="428" r:id="rId11"/>
    <p:sldId id="429" r:id="rId12"/>
    <p:sldId id="430" r:id="rId13"/>
    <p:sldId id="432" r:id="rId14"/>
    <p:sldId id="433" r:id="rId15"/>
    <p:sldId id="434" r:id="rId16"/>
    <p:sldId id="435" r:id="rId17"/>
    <p:sldId id="436" r:id="rId18"/>
    <p:sldId id="437" r:id="rId19"/>
    <p:sldId id="438" r:id="rId2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75" d="100"/>
          <a:sy n="75" d="100"/>
        </p:scale>
        <p:origin x="-1824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4/10/2015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4/10/2015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4/10/2015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4/10/2015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4/10/2015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</a:t>
            </a:r>
            <a:r>
              <a:rPr lang="en-US" b="1" dirty="0" smtClean="0"/>
              <a:t>11</a:t>
            </a:r>
            <a:endParaRPr lang="en-US" b="1" dirty="0" smtClean="0"/>
          </a:p>
          <a:p>
            <a:pPr algn="ctr"/>
            <a:r>
              <a:rPr lang="en-US" sz="1600" b="1" dirty="0" smtClean="0"/>
              <a:t>Chapter </a:t>
            </a:r>
            <a:r>
              <a:rPr lang="en-US" sz="1600" b="1" dirty="0" smtClean="0"/>
              <a:t>16 </a:t>
            </a:r>
            <a:r>
              <a:rPr lang="en-US" sz="1600" b="1" dirty="0" smtClean="0"/>
              <a:t>-  </a:t>
            </a:r>
            <a:r>
              <a:rPr lang="en-US" sz="1600" b="1" dirty="0" smtClean="0"/>
              <a:t>Page Layout w/ CSS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 Layout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65" y="1295400"/>
            <a:ext cx="8423292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Elastic Layout -  Pros and Cons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685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Advantages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041775" cy="685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Disadvantages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228600" y="1600200"/>
            <a:ext cx="4495800" cy="4038600"/>
          </a:xfrm>
        </p:spPr>
        <p:txBody>
          <a:bodyPr/>
          <a:lstStyle/>
          <a:p>
            <a:r>
              <a:rPr lang="en-US" dirty="0" smtClean="0"/>
              <a:t>Uses </a:t>
            </a:r>
            <a:r>
              <a:rPr lang="en-US" dirty="0" err="1" smtClean="0"/>
              <a:t>em</a:t>
            </a:r>
            <a:r>
              <a:rPr lang="en-US" dirty="0" smtClean="0"/>
              <a:t> widths</a:t>
            </a:r>
          </a:p>
          <a:p>
            <a:r>
              <a:rPr lang="en-US" dirty="0" smtClean="0"/>
              <a:t>Text scales with the width</a:t>
            </a:r>
          </a:p>
          <a:p>
            <a:r>
              <a:rPr lang="en-US" dirty="0" smtClean="0"/>
              <a:t>Predictable line height and length</a:t>
            </a:r>
            <a:endParaRPr lang="en-US" dirty="0"/>
          </a:p>
        </p:txBody>
      </p:sp>
      <p:sp>
        <p:nvSpPr>
          <p:cNvPr id="13" name="Content Placeholder 11"/>
          <p:cNvSpPr txBox="1">
            <a:spLocks/>
          </p:cNvSpPr>
          <p:nvPr/>
        </p:nvSpPr>
        <p:spPr>
          <a:xfrm>
            <a:off x="4787900" y="1600200"/>
            <a:ext cx="4038600" cy="4038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Not useful for images and videos</a:t>
            </a:r>
          </a:p>
          <a:p>
            <a:r>
              <a:rPr lang="en-US" dirty="0" smtClean="0"/>
              <a:t>Complicated to do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54" y="3619500"/>
            <a:ext cx="6864046" cy="248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89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Layout -  Pros and Cons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4040188" cy="685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Advantages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3"/>
          </p:nvPr>
        </p:nvSpPr>
        <p:spPr>
          <a:xfrm>
            <a:off x="4648200" y="1066800"/>
            <a:ext cx="4041775" cy="685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Disadvantages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381000" y="1752600"/>
            <a:ext cx="4038600" cy="4038600"/>
          </a:xfrm>
        </p:spPr>
        <p:txBody>
          <a:bodyPr/>
          <a:lstStyle/>
          <a:p>
            <a:r>
              <a:rPr lang="en-US" dirty="0" smtClean="0"/>
              <a:t>Commonly used with fixed width column and a percent column within a percent wrapper</a:t>
            </a:r>
            <a:endParaRPr lang="en-US" dirty="0"/>
          </a:p>
        </p:txBody>
      </p:sp>
      <p:sp>
        <p:nvSpPr>
          <p:cNvPr id="13" name="Content Placeholder 11"/>
          <p:cNvSpPr txBox="1">
            <a:spLocks/>
          </p:cNvSpPr>
          <p:nvPr/>
        </p:nvSpPr>
        <p:spPr>
          <a:xfrm>
            <a:off x="4787900" y="1600200"/>
            <a:ext cx="4038600" cy="4038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Depends on your content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429000"/>
            <a:ext cx="6934200" cy="311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67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Layout -  Pros and Cons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4040188" cy="685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Advantages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3"/>
          </p:nvPr>
        </p:nvSpPr>
        <p:spPr>
          <a:xfrm>
            <a:off x="4648200" y="1066800"/>
            <a:ext cx="4041775" cy="685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Disadvantages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381000" y="1752600"/>
            <a:ext cx="4038600" cy="4038600"/>
          </a:xfrm>
        </p:spPr>
        <p:txBody>
          <a:bodyPr/>
          <a:lstStyle/>
          <a:p>
            <a:r>
              <a:rPr lang="en-US" dirty="0" smtClean="0"/>
              <a:t>Commonly used with fixed width column and a percent column within a percent wrapper</a:t>
            </a:r>
            <a:endParaRPr lang="en-US" dirty="0"/>
          </a:p>
        </p:txBody>
      </p:sp>
      <p:sp>
        <p:nvSpPr>
          <p:cNvPr id="13" name="Content Placeholder 11"/>
          <p:cNvSpPr txBox="1">
            <a:spLocks/>
          </p:cNvSpPr>
          <p:nvPr/>
        </p:nvSpPr>
        <p:spPr>
          <a:xfrm>
            <a:off x="4787900" y="1600200"/>
            <a:ext cx="4038600" cy="4038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Depends on your content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429000"/>
            <a:ext cx="6934200" cy="311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35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Outline Property – </a:t>
            </a:r>
            <a:r>
              <a:rPr lang="en-US" dirty="0" err="1" smtClean="0"/>
              <a:t>pg</a:t>
            </a:r>
            <a:r>
              <a:rPr lang="en-US" dirty="0" smtClean="0"/>
              <a:t> 380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Adds a border but does not add to the width </a:t>
            </a:r>
          </a:p>
          <a:p>
            <a:r>
              <a:rPr lang="en-US" dirty="0" smtClean="0"/>
              <a:t>Use to see your layout structure instead of using the ‘border’ property</a:t>
            </a:r>
          </a:p>
          <a:p>
            <a:endParaRPr lang="en-US" dirty="0"/>
          </a:p>
          <a:p>
            <a:pPr lvl="1"/>
            <a:r>
              <a:rPr lang="en-US" sz="3600" dirty="0" smtClean="0"/>
              <a:t>outline-width: 1px;</a:t>
            </a:r>
          </a:p>
          <a:p>
            <a:pPr lvl="1"/>
            <a:r>
              <a:rPr lang="en-US" sz="3600" dirty="0" smtClean="0"/>
              <a:t>outline-style: solid;</a:t>
            </a:r>
          </a:p>
          <a:p>
            <a:pPr lvl="1"/>
            <a:r>
              <a:rPr lang="en-US" sz="3600" dirty="0" smtClean="0"/>
              <a:t>outline-color: red;</a:t>
            </a:r>
          </a:p>
          <a:p>
            <a:pPr lvl="1"/>
            <a:r>
              <a:rPr lang="en-US" sz="3600" dirty="0" smtClean="0"/>
              <a:t>outline: 1px solid red;</a:t>
            </a:r>
            <a:endParaRPr lang="en-US" sz="36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5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of CSS Layout – </a:t>
            </a:r>
            <a:r>
              <a:rPr lang="en-US" dirty="0" err="1" smtClean="0"/>
              <a:t>pg</a:t>
            </a:r>
            <a:r>
              <a:rPr lang="en-US" dirty="0" smtClean="0"/>
              <a:t> 381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Frameworks that use a grid system – </a:t>
            </a:r>
            <a:r>
              <a:rPr lang="en-US" dirty="0" err="1" smtClean="0"/>
              <a:t>pg</a:t>
            </a:r>
            <a:r>
              <a:rPr lang="en-US" dirty="0" smtClean="0"/>
              <a:t> 375</a:t>
            </a:r>
          </a:p>
          <a:p>
            <a:endParaRPr lang="en-US" dirty="0"/>
          </a:p>
          <a:p>
            <a:r>
              <a:rPr lang="en-US" dirty="0" smtClean="0"/>
              <a:t>Multi-column layouts</a:t>
            </a:r>
          </a:p>
          <a:p>
            <a:endParaRPr lang="en-US" dirty="0"/>
          </a:p>
          <a:p>
            <a:r>
              <a:rPr lang="en-US" dirty="0" err="1" smtClean="0"/>
              <a:t>Flexbox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Grid system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10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column fluid layout – </a:t>
            </a:r>
            <a:r>
              <a:rPr lang="en-US" dirty="0" err="1" smtClean="0"/>
              <a:t>pg</a:t>
            </a:r>
            <a:r>
              <a:rPr lang="en-US" dirty="0" smtClean="0"/>
              <a:t> 387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16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1"/>
            <a:ext cx="5981700" cy="41910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371600"/>
            <a:ext cx="248890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96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Negative margin trick– </a:t>
            </a:r>
            <a:r>
              <a:rPr lang="en-US" dirty="0" err="1" smtClean="0"/>
              <a:t>pg</a:t>
            </a:r>
            <a:r>
              <a:rPr lang="en-US" dirty="0" smtClean="0"/>
              <a:t> 388</a:t>
            </a:r>
            <a:br>
              <a:rPr lang="en-US" dirty="0" smtClean="0"/>
            </a:br>
            <a:r>
              <a:rPr lang="en-US" sz="2000" dirty="0" smtClean="0"/>
              <a:t>(so the main content is read first)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17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200"/>
            <a:ext cx="5981700" cy="375152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092" y="4607388"/>
            <a:ext cx="2488908" cy="18741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19200"/>
            <a:ext cx="28956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4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Background image in columns– </a:t>
            </a:r>
            <a:r>
              <a:rPr lang="en-US" dirty="0" err="1" smtClean="0"/>
              <a:t>pg</a:t>
            </a:r>
            <a:r>
              <a:rPr lang="en-US" dirty="0" smtClean="0"/>
              <a:t> 395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18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30" y="1219200"/>
            <a:ext cx="5121770" cy="5390230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378" y="2438400"/>
            <a:ext cx="3444222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3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Faux columns– </a:t>
            </a:r>
            <a:r>
              <a:rPr lang="en-US" dirty="0" err="1" smtClean="0"/>
              <a:t>pg</a:t>
            </a:r>
            <a:r>
              <a:rPr lang="en-US" dirty="0" smtClean="0"/>
              <a:t> 396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19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08" y="1443172"/>
            <a:ext cx="4387692" cy="2221318"/>
          </a:xfrm>
          <a:ln w="6350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99" y="1447800"/>
            <a:ext cx="3755573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4114800"/>
            <a:ext cx="5791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dirty="0"/>
              <a:t>     </a:t>
            </a:r>
            <a:r>
              <a:rPr lang="en-US" sz="2400" dirty="0">
                <a:solidFill>
                  <a:srgbClr val="FF0000"/>
                </a:solidFill>
              </a:rPr>
              <a:t>&lt;div </a:t>
            </a:r>
            <a:r>
              <a:rPr lang="en-US" sz="2400" b="1" dirty="0">
                <a:solidFill>
                  <a:srgbClr val="FF0000"/>
                </a:solidFill>
              </a:rPr>
              <a:t>id="inner"</a:t>
            </a:r>
            <a:r>
              <a:rPr lang="en-US" sz="2400" dirty="0">
                <a:solidFill>
                  <a:srgbClr val="FF0000"/>
                </a:solidFill>
              </a:rPr>
              <a:t>&gt;   </a:t>
            </a:r>
          </a:p>
          <a:p>
            <a:r>
              <a:rPr lang="en-US" sz="2400" dirty="0"/>
              <a:t>     </a:t>
            </a:r>
            <a:r>
              <a:rPr lang="en-US" sz="2400" dirty="0" smtClean="0"/>
              <a:t>	&lt;</a:t>
            </a:r>
            <a:r>
              <a:rPr lang="en-US" sz="2400" dirty="0"/>
              <a:t>section id="left"&gt;Left&lt;/section&gt;</a:t>
            </a:r>
          </a:p>
          <a:p>
            <a:r>
              <a:rPr lang="en-US" sz="2400" dirty="0"/>
              <a:t>             </a:t>
            </a:r>
          </a:p>
          <a:p>
            <a:r>
              <a:rPr lang="en-US" sz="2400" dirty="0"/>
              <a:t>      </a:t>
            </a:r>
            <a:r>
              <a:rPr lang="en-US" sz="2400" dirty="0" smtClean="0"/>
              <a:t>	&lt;</a:t>
            </a:r>
            <a:r>
              <a:rPr lang="en-US" sz="2400" dirty="0"/>
              <a:t>section id="right"&gt;Right&lt;/section&gt;</a:t>
            </a:r>
          </a:p>
          <a:p>
            <a:r>
              <a:rPr lang="en-US" sz="2400" dirty="0">
                <a:solidFill>
                  <a:srgbClr val="FF0000"/>
                </a:solidFill>
              </a:rPr>
              <a:t>       &lt;/div&gt;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38800" y="41148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#inner </a:t>
            </a:r>
            <a:r>
              <a:rPr lang="en-US" b="1" dirty="0" smtClean="0">
                <a:solidFill>
                  <a:srgbClr val="FF0000"/>
                </a:solidFill>
              </a:rPr>
              <a:t>{</a:t>
            </a: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background-color</a:t>
            </a:r>
            <a:r>
              <a:rPr lang="en-US" b="1" dirty="0">
                <a:solidFill>
                  <a:srgbClr val="FF0000"/>
                </a:solidFill>
              </a:rPr>
              <a:t>: aqua</a:t>
            </a:r>
            <a:r>
              <a:rPr lang="en-US" b="1" dirty="0" smtClean="0">
                <a:solidFill>
                  <a:srgbClr val="FF0000"/>
                </a:solidFill>
              </a:rPr>
              <a:t>;</a:t>
            </a: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}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72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Layout Strategies (desktop)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915400" cy="51054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Fixed layout </a:t>
            </a:r>
            <a:r>
              <a:rPr lang="en-US" sz="3200" dirty="0" smtClean="0"/>
              <a:t> (</a:t>
            </a:r>
            <a:r>
              <a:rPr lang="en-US" sz="3200" dirty="0" err="1" smtClean="0"/>
              <a:t>px</a:t>
            </a:r>
            <a:r>
              <a:rPr lang="en-US" sz="3200" dirty="0" smtClean="0"/>
              <a:t>)</a:t>
            </a:r>
          </a:p>
          <a:p>
            <a:pPr lvl="1">
              <a:spcAft>
                <a:spcPts val="1800"/>
              </a:spcAft>
            </a:pPr>
            <a:r>
              <a:rPr lang="en-US" sz="2900" b="1" dirty="0" smtClean="0"/>
              <a:t>Fixed </a:t>
            </a:r>
            <a:r>
              <a:rPr lang="en-US" sz="2900" b="1" dirty="0" smtClean="0"/>
              <a:t>width regardless of browser size</a:t>
            </a:r>
          </a:p>
          <a:p>
            <a:r>
              <a:rPr lang="en-US" sz="3200" b="1" dirty="0" smtClean="0"/>
              <a:t>Fluid / liquid  layout </a:t>
            </a:r>
            <a:r>
              <a:rPr lang="en-US" sz="3200" dirty="0" smtClean="0"/>
              <a:t>(%)</a:t>
            </a:r>
          </a:p>
          <a:p>
            <a:pPr lvl="1">
              <a:spcAft>
                <a:spcPts val="1800"/>
              </a:spcAft>
            </a:pPr>
            <a:r>
              <a:rPr lang="en-US" sz="2900" b="1" dirty="0" smtClean="0"/>
              <a:t>Resizes proportionally when browser resizes</a:t>
            </a:r>
          </a:p>
          <a:p>
            <a:r>
              <a:rPr lang="en-US" sz="3200" b="1" dirty="0" smtClean="0"/>
              <a:t>Elastic layout</a:t>
            </a:r>
            <a:r>
              <a:rPr lang="en-US" sz="3200" dirty="0" smtClean="0"/>
              <a:t> (</a:t>
            </a:r>
            <a:r>
              <a:rPr lang="en-US" sz="3200" dirty="0" err="1" smtClean="0"/>
              <a:t>em</a:t>
            </a:r>
            <a:r>
              <a:rPr lang="en-US" sz="3200" dirty="0" smtClean="0"/>
              <a:t>)</a:t>
            </a:r>
          </a:p>
          <a:p>
            <a:pPr lvl="1">
              <a:spcAft>
                <a:spcPts val="1800"/>
              </a:spcAft>
            </a:pPr>
            <a:r>
              <a:rPr lang="en-US" sz="2900" b="1" dirty="0" smtClean="0"/>
              <a:t>Resizes proportionally based on the text size</a:t>
            </a:r>
          </a:p>
          <a:p>
            <a:r>
              <a:rPr lang="en-US" sz="3200" b="1" dirty="0" smtClean="0"/>
              <a:t>Hybrid layout</a:t>
            </a:r>
          </a:p>
          <a:p>
            <a:pPr lvl="1"/>
            <a:r>
              <a:rPr lang="en-US" sz="2900" b="1" dirty="0" smtClean="0"/>
              <a:t>Combines fixed and fluid</a:t>
            </a:r>
            <a:endParaRPr lang="en-US" sz="29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7928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Layout – </a:t>
            </a:r>
            <a:r>
              <a:rPr lang="en-US" dirty="0" err="1" smtClean="0"/>
              <a:t>pg</a:t>
            </a:r>
            <a:r>
              <a:rPr lang="en-US" dirty="0" smtClean="0"/>
              <a:t> 374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143000"/>
            <a:ext cx="9067800" cy="4876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900" dirty="0" smtClean="0"/>
              <a:t> </a:t>
            </a:r>
            <a:r>
              <a:rPr lang="en-US" sz="2900" dirty="0" smtClean="0">
                <a:solidFill>
                  <a:srgbClr val="FF0000"/>
                </a:solidFill>
              </a:rPr>
              <a:t>&lt;</a:t>
            </a:r>
            <a:r>
              <a:rPr lang="en-US" sz="2900" dirty="0">
                <a:solidFill>
                  <a:srgbClr val="FF0000"/>
                </a:solidFill>
              </a:rPr>
              <a:t>div id="wrapper</a:t>
            </a:r>
            <a:r>
              <a:rPr lang="en-US" sz="2900" dirty="0" smtClean="0">
                <a:solidFill>
                  <a:srgbClr val="FF0000"/>
                </a:solidFill>
              </a:rPr>
              <a:t>"&gt;</a:t>
            </a:r>
          </a:p>
          <a:p>
            <a:pPr marL="0" indent="0">
              <a:buNone/>
            </a:pPr>
            <a:r>
              <a:rPr lang="en-US" sz="2900" dirty="0"/>
              <a:t>&lt;header id="header"&gt;header&lt;/</a:t>
            </a:r>
            <a:r>
              <a:rPr lang="en-US" sz="2900" dirty="0" smtClean="0"/>
              <a:t>header&gt;</a:t>
            </a:r>
            <a:endParaRPr lang="en-US" sz="29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900" dirty="0"/>
              <a:t>  </a:t>
            </a:r>
            <a:r>
              <a:rPr lang="en-US" sz="2900" dirty="0" smtClean="0"/>
              <a:t>&lt;</a:t>
            </a:r>
            <a:r>
              <a:rPr lang="en-US" sz="2900" dirty="0"/>
              <a:t>section id="left</a:t>
            </a:r>
            <a:r>
              <a:rPr lang="en-US" sz="2900" dirty="0" smtClean="0"/>
              <a:t>"&gt;Left&lt;/</a:t>
            </a:r>
            <a:r>
              <a:rPr lang="en-US" sz="2900" dirty="0"/>
              <a:t>section&gt;   </a:t>
            </a:r>
          </a:p>
          <a:p>
            <a:pPr marL="0" indent="0">
              <a:buNone/>
            </a:pPr>
            <a:r>
              <a:rPr lang="en-US" sz="2900" dirty="0"/>
              <a:t>  </a:t>
            </a:r>
            <a:r>
              <a:rPr lang="en-US" sz="2900" dirty="0" smtClean="0"/>
              <a:t>&lt;</a:t>
            </a:r>
            <a:r>
              <a:rPr lang="en-US" sz="2900" dirty="0"/>
              <a:t>section id="right</a:t>
            </a:r>
            <a:r>
              <a:rPr lang="en-US" sz="2900" dirty="0" smtClean="0"/>
              <a:t>"&gt;Right&lt;/section</a:t>
            </a:r>
            <a:r>
              <a:rPr lang="en-US" sz="2900" dirty="0"/>
              <a:t>&gt;        </a:t>
            </a:r>
          </a:p>
          <a:p>
            <a:pPr marL="0" indent="0">
              <a:buNone/>
            </a:pPr>
            <a:r>
              <a:rPr lang="en-US" sz="2900" dirty="0"/>
              <a:t> </a:t>
            </a:r>
            <a:r>
              <a:rPr lang="en-US" sz="2900" dirty="0" smtClean="0">
                <a:solidFill>
                  <a:srgbClr val="FF0000"/>
                </a:solidFill>
              </a:rPr>
              <a:t>&lt;/</a:t>
            </a:r>
            <a:r>
              <a:rPr lang="en-US" sz="2900" dirty="0">
                <a:solidFill>
                  <a:srgbClr val="FF0000"/>
                </a:solidFill>
              </a:rPr>
              <a:t>div</a:t>
            </a:r>
            <a:r>
              <a:rPr lang="en-US" sz="2900" dirty="0" smtClean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endParaRPr lang="en-US" sz="2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#wrapper </a:t>
            </a:r>
            <a:r>
              <a:rPr lang="en-US" dirty="0"/>
              <a:t>{ width: </a:t>
            </a:r>
            <a:r>
              <a:rPr lang="en-US" dirty="0">
                <a:solidFill>
                  <a:srgbClr val="FF0000"/>
                </a:solidFill>
              </a:rPr>
              <a:t>960px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               margin-left</a:t>
            </a:r>
            <a:r>
              <a:rPr lang="en-US" dirty="0"/>
              <a:t>: auto;</a:t>
            </a:r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smtClean="0"/>
              <a:t>  </a:t>
            </a:r>
            <a:r>
              <a:rPr lang="en-US" dirty="0"/>
              <a:t>margin-right: auto; }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#left  </a:t>
            </a:r>
            <a:r>
              <a:rPr lang="en-US" dirty="0"/>
              <a:t>{ width: 200px;</a:t>
            </a:r>
          </a:p>
          <a:p>
            <a:pPr marL="0" indent="0">
              <a:buNone/>
            </a:pPr>
            <a:r>
              <a:rPr lang="en-US" dirty="0"/>
              <a:t>            float: left;  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#right </a:t>
            </a:r>
            <a:r>
              <a:rPr lang="en-US" dirty="0" smtClean="0"/>
              <a:t> { </a:t>
            </a:r>
            <a:r>
              <a:rPr lang="en-US" dirty="0"/>
              <a:t>margin-left: 200px;  }</a:t>
            </a:r>
            <a:endParaRPr lang="en-US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50" y="1143000"/>
            <a:ext cx="4570250" cy="51054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7" name="Right Arrow Callout 6"/>
          <p:cNvSpPr/>
          <p:nvPr/>
        </p:nvSpPr>
        <p:spPr>
          <a:xfrm rot="1176432">
            <a:off x="5338143" y="698173"/>
            <a:ext cx="2536839" cy="1113076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01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Outer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Container as</a:t>
            </a:r>
            <a:r>
              <a:rPr lang="en-US" sz="2000" dirty="0" smtClean="0">
                <a:solidFill>
                  <a:schemeClr val="tx1"/>
                </a:solidFill>
              </a:rPr>
              <a:t> wrapper - 960px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07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Layout with full width header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-12700" y="1143000"/>
            <a:ext cx="9067800" cy="4876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200" dirty="0"/>
              <a:t>&lt;header id="header</a:t>
            </a:r>
            <a:r>
              <a:rPr lang="en-US" sz="2200" dirty="0" smtClean="0"/>
              <a:t>"&gt;header&lt;/</a:t>
            </a:r>
            <a:r>
              <a:rPr lang="en-US" sz="2200" dirty="0"/>
              <a:t>header&gt;     </a:t>
            </a:r>
          </a:p>
          <a:p>
            <a:pPr marL="0" indent="0">
              <a:buNone/>
            </a:pPr>
            <a:r>
              <a:rPr lang="en-US" sz="2200" dirty="0"/>
              <a:t>   </a:t>
            </a:r>
            <a:r>
              <a:rPr lang="en-US" sz="2200" dirty="0" smtClean="0"/>
              <a:t> </a:t>
            </a:r>
            <a:r>
              <a:rPr lang="en-US" sz="2200" dirty="0">
                <a:solidFill>
                  <a:srgbClr val="FF0000"/>
                </a:solidFill>
              </a:rPr>
              <a:t>&lt;div id="wrapper"&gt;</a:t>
            </a:r>
          </a:p>
          <a:p>
            <a:pPr marL="0" indent="0">
              <a:buNone/>
            </a:pPr>
            <a:r>
              <a:rPr lang="en-US" sz="2200" dirty="0"/>
              <a:t>  </a:t>
            </a:r>
            <a:r>
              <a:rPr lang="en-US" sz="2200" dirty="0" smtClean="0"/>
              <a:t>  </a:t>
            </a:r>
            <a:r>
              <a:rPr lang="en-US" sz="2200" dirty="0"/>
              <a:t>&lt;section id="left</a:t>
            </a:r>
            <a:r>
              <a:rPr lang="en-US" sz="2200" dirty="0" smtClean="0"/>
              <a:t>"&gt;Left&lt;/</a:t>
            </a:r>
            <a:r>
              <a:rPr lang="en-US" sz="2200" dirty="0"/>
              <a:t>section&gt;   </a:t>
            </a:r>
          </a:p>
          <a:p>
            <a:pPr marL="0" indent="0">
              <a:buNone/>
            </a:pPr>
            <a:r>
              <a:rPr lang="en-US" sz="2200" dirty="0"/>
              <a:t>     </a:t>
            </a:r>
            <a:r>
              <a:rPr lang="en-US" sz="2200" dirty="0" smtClean="0"/>
              <a:t>&lt;</a:t>
            </a:r>
            <a:r>
              <a:rPr lang="en-US" sz="2200" dirty="0"/>
              <a:t>section id="right</a:t>
            </a:r>
            <a:r>
              <a:rPr lang="en-US" sz="2200" dirty="0" smtClean="0"/>
              <a:t>"&gt;Right&lt;/section</a:t>
            </a:r>
            <a:r>
              <a:rPr lang="en-US" sz="2200" dirty="0"/>
              <a:t>&gt;        </a:t>
            </a:r>
          </a:p>
          <a:p>
            <a:pPr marL="0" indent="0">
              <a:buNone/>
            </a:pPr>
            <a:r>
              <a:rPr lang="en-US" sz="2200" dirty="0"/>
              <a:t>  </a:t>
            </a:r>
            <a:r>
              <a:rPr lang="en-US" sz="2200" dirty="0" smtClean="0"/>
              <a:t>  </a:t>
            </a:r>
            <a:r>
              <a:rPr lang="en-US" sz="2200" dirty="0">
                <a:solidFill>
                  <a:srgbClr val="FF0000"/>
                </a:solidFill>
              </a:rPr>
              <a:t>&lt;/div&gt;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r>
              <a:rPr lang="en-US" dirty="0">
                <a:solidFill>
                  <a:srgbClr val="0000CC"/>
                </a:solidFill>
              </a:rPr>
              <a:t>b</a:t>
            </a:r>
            <a:r>
              <a:rPr lang="en-US" dirty="0" smtClean="0">
                <a:solidFill>
                  <a:srgbClr val="0000CC"/>
                </a:solidFill>
              </a:rPr>
              <a:t>ody { margin: 0px; }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#wrapper </a:t>
            </a:r>
            <a:r>
              <a:rPr lang="en-US" dirty="0" smtClean="0"/>
              <a:t>{ width: </a:t>
            </a:r>
            <a:r>
              <a:rPr lang="en-US" dirty="0" smtClean="0">
                <a:solidFill>
                  <a:srgbClr val="FF0000"/>
                </a:solidFill>
              </a:rPr>
              <a:t>960px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                 margin-left</a:t>
            </a:r>
            <a:r>
              <a:rPr lang="en-US" dirty="0"/>
              <a:t>: auto;</a:t>
            </a:r>
          </a:p>
          <a:p>
            <a:pPr marL="0" indent="0">
              <a:buNone/>
            </a:pPr>
            <a:r>
              <a:rPr lang="en-US" dirty="0"/>
              <a:t>                 </a:t>
            </a:r>
            <a:r>
              <a:rPr lang="en-US" dirty="0" smtClean="0"/>
              <a:t>margin-right</a:t>
            </a:r>
            <a:r>
              <a:rPr lang="en-US" dirty="0"/>
              <a:t>: auto; }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#left  { width: 200px;</a:t>
            </a:r>
          </a:p>
          <a:p>
            <a:pPr marL="0" indent="0">
              <a:buNone/>
            </a:pPr>
            <a:r>
              <a:rPr lang="en-US" dirty="0"/>
              <a:t>            float: left;  }</a:t>
            </a:r>
          </a:p>
          <a:p>
            <a:pPr marL="0" indent="0">
              <a:buNone/>
            </a:pPr>
            <a:r>
              <a:rPr lang="en-US" dirty="0"/>
              <a:t> #right  { margin-left: 200px;  }</a:t>
            </a:r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437" y="1295400"/>
            <a:ext cx="4570250" cy="48006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7" name="Right Arrow Callout 6"/>
          <p:cNvSpPr/>
          <p:nvPr/>
        </p:nvSpPr>
        <p:spPr>
          <a:xfrm rot="19877439">
            <a:off x="5303481" y="2903090"/>
            <a:ext cx="2536839" cy="1113076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01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Outer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Container as</a:t>
            </a:r>
            <a:r>
              <a:rPr lang="en-US" sz="2000" dirty="0" smtClean="0">
                <a:solidFill>
                  <a:schemeClr val="tx1"/>
                </a:solidFill>
              </a:rPr>
              <a:t> wrapper - 960px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5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Layout -  Pros and Cons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Advantages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Disadvantages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381000" y="2133600"/>
            <a:ext cx="4038600" cy="4038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Easy to do</a:t>
            </a:r>
          </a:p>
          <a:p>
            <a:endParaRPr lang="en-US" dirty="0"/>
          </a:p>
          <a:p>
            <a:r>
              <a:rPr lang="en-US" dirty="0" smtClean="0"/>
              <a:t>Predictable on all screens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Very common approach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Content Placeholder 11"/>
          <p:cNvSpPr txBox="1">
            <a:spLocks/>
          </p:cNvSpPr>
          <p:nvPr/>
        </p:nvSpPr>
        <p:spPr>
          <a:xfrm>
            <a:off x="4648200" y="2057400"/>
            <a:ext cx="4038600" cy="4038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Horizontal scroll on small screens</a:t>
            </a:r>
          </a:p>
          <a:p>
            <a:endParaRPr lang="en-US" dirty="0" smtClean="0"/>
          </a:p>
          <a:p>
            <a:r>
              <a:rPr lang="en-US" dirty="0" smtClean="0"/>
              <a:t>Too much extra space on large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92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 Layout – </a:t>
            </a:r>
            <a:r>
              <a:rPr lang="en-US" dirty="0" err="1" smtClean="0"/>
              <a:t>pg</a:t>
            </a:r>
            <a:r>
              <a:rPr lang="en-US" dirty="0" smtClean="0"/>
              <a:t> 376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143000"/>
            <a:ext cx="9067800" cy="4876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9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&lt;</a:t>
            </a:r>
            <a:r>
              <a:rPr lang="en-US" sz="2200" dirty="0">
                <a:solidFill>
                  <a:srgbClr val="FF0000"/>
                </a:solidFill>
              </a:rPr>
              <a:t>div id="wrapper</a:t>
            </a:r>
            <a:r>
              <a:rPr lang="en-US" sz="2200" dirty="0" smtClean="0">
                <a:solidFill>
                  <a:srgbClr val="FF0000"/>
                </a:solidFill>
              </a:rPr>
              <a:t>"&gt;</a:t>
            </a:r>
          </a:p>
          <a:p>
            <a:pPr marL="0" indent="0">
              <a:buNone/>
            </a:pPr>
            <a:r>
              <a:rPr lang="en-US" sz="2200" dirty="0"/>
              <a:t>&lt;header id="header"&gt;header&lt;/</a:t>
            </a:r>
            <a:r>
              <a:rPr lang="en-US" sz="2200" dirty="0" smtClean="0"/>
              <a:t>header&gt;</a:t>
            </a:r>
            <a:endParaRPr lang="en-US" sz="22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200" dirty="0"/>
              <a:t>  </a:t>
            </a:r>
            <a:r>
              <a:rPr lang="en-US" sz="2200" dirty="0" smtClean="0"/>
              <a:t>&lt;</a:t>
            </a:r>
            <a:r>
              <a:rPr lang="en-US" sz="2200" dirty="0"/>
              <a:t>section id="left</a:t>
            </a:r>
            <a:r>
              <a:rPr lang="en-US" sz="2200" dirty="0" smtClean="0"/>
              <a:t>"&gt;Left&lt;/</a:t>
            </a:r>
            <a:r>
              <a:rPr lang="en-US" sz="2200" dirty="0"/>
              <a:t>section&gt;   </a:t>
            </a:r>
          </a:p>
          <a:p>
            <a:pPr marL="0" indent="0">
              <a:buNone/>
            </a:pPr>
            <a:r>
              <a:rPr lang="en-US" sz="2200" dirty="0"/>
              <a:t>  </a:t>
            </a:r>
            <a:r>
              <a:rPr lang="en-US" sz="2200" dirty="0" smtClean="0"/>
              <a:t>&lt;</a:t>
            </a:r>
            <a:r>
              <a:rPr lang="en-US" sz="2200" dirty="0"/>
              <a:t>section id="right</a:t>
            </a:r>
            <a:r>
              <a:rPr lang="en-US" sz="2200" dirty="0" smtClean="0"/>
              <a:t>"&gt;Right&lt;/section</a:t>
            </a:r>
            <a:r>
              <a:rPr lang="en-US" sz="2200" dirty="0"/>
              <a:t>&gt;       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&lt;/</a:t>
            </a:r>
            <a:r>
              <a:rPr lang="en-US" sz="2200" dirty="0">
                <a:solidFill>
                  <a:srgbClr val="FF0000"/>
                </a:solidFill>
              </a:rPr>
              <a:t>div</a:t>
            </a:r>
            <a:r>
              <a:rPr lang="en-US" sz="2200" dirty="0" smtClean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endParaRPr lang="en-US" sz="2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#wrapper </a:t>
            </a:r>
            <a:r>
              <a:rPr lang="en-US" dirty="0" smtClean="0"/>
              <a:t>{  </a:t>
            </a:r>
            <a:r>
              <a:rPr lang="en-US" dirty="0"/>
              <a:t>}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#left  </a:t>
            </a:r>
            <a:r>
              <a:rPr lang="en-US" dirty="0"/>
              <a:t>{ width: </a:t>
            </a:r>
            <a:r>
              <a:rPr lang="en-US" dirty="0" smtClean="0">
                <a:solidFill>
                  <a:srgbClr val="FF0000"/>
                </a:solidFill>
              </a:rPr>
              <a:t>25%</a:t>
            </a:r>
            <a:r>
              <a:rPr lang="en-US" dirty="0" smtClean="0"/>
              <a:t>;  </a:t>
            </a:r>
            <a:r>
              <a:rPr lang="en-US" dirty="0"/>
              <a:t>float: left;  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#right </a:t>
            </a:r>
            <a:r>
              <a:rPr lang="en-US" dirty="0" smtClean="0"/>
              <a:t> {</a:t>
            </a:r>
            <a:r>
              <a:rPr lang="en-US" dirty="0"/>
              <a:t>width: </a:t>
            </a:r>
            <a:r>
              <a:rPr lang="en-US" dirty="0" smtClean="0">
                <a:solidFill>
                  <a:srgbClr val="FF0000"/>
                </a:solidFill>
              </a:rPr>
              <a:t>75</a:t>
            </a:r>
            <a:r>
              <a:rPr lang="en-US" dirty="0">
                <a:solidFill>
                  <a:srgbClr val="FF0000"/>
                </a:solidFill>
              </a:rPr>
              <a:t>%</a:t>
            </a:r>
            <a:r>
              <a:rPr lang="en-US" dirty="0"/>
              <a:t>;  float: left; </a:t>
            </a:r>
            <a:r>
              <a:rPr lang="en-US" dirty="0" smtClean="0"/>
              <a:t>}</a:t>
            </a:r>
            <a:endParaRPr lang="en-US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50" y="1371600"/>
            <a:ext cx="4570250" cy="4419600"/>
          </a:xfrm>
          <a:prstGeom prst="rect">
            <a:avLst/>
          </a:prstGeom>
          <a:ln w="6350">
            <a:noFill/>
          </a:ln>
        </p:spPr>
      </p:pic>
      <p:sp>
        <p:nvSpPr>
          <p:cNvPr id="7" name="Right Arrow Callout 6"/>
          <p:cNvSpPr/>
          <p:nvPr/>
        </p:nvSpPr>
        <p:spPr>
          <a:xfrm rot="1176432">
            <a:off x="5828207" y="621972"/>
            <a:ext cx="2536839" cy="1113076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01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Outer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Container defaults to 100%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62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 Layout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143000"/>
            <a:ext cx="9067800" cy="4876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9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&lt;</a:t>
            </a:r>
            <a:r>
              <a:rPr lang="en-US" sz="2200" dirty="0">
                <a:solidFill>
                  <a:srgbClr val="FF0000"/>
                </a:solidFill>
              </a:rPr>
              <a:t>div id="wrapper</a:t>
            </a:r>
            <a:r>
              <a:rPr lang="en-US" sz="2200" dirty="0" smtClean="0">
                <a:solidFill>
                  <a:srgbClr val="FF0000"/>
                </a:solidFill>
              </a:rPr>
              <a:t>"&gt;</a:t>
            </a:r>
          </a:p>
          <a:p>
            <a:pPr marL="0" indent="0">
              <a:buNone/>
            </a:pPr>
            <a:r>
              <a:rPr lang="en-US" sz="2200" dirty="0"/>
              <a:t>&lt;header id="header"&gt;header&lt;/</a:t>
            </a:r>
            <a:r>
              <a:rPr lang="en-US" sz="2200" dirty="0" smtClean="0"/>
              <a:t>header&gt;</a:t>
            </a:r>
            <a:endParaRPr lang="en-US" sz="22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200" dirty="0"/>
              <a:t>  </a:t>
            </a:r>
            <a:r>
              <a:rPr lang="en-US" sz="2200" dirty="0" smtClean="0"/>
              <a:t>&lt;</a:t>
            </a:r>
            <a:r>
              <a:rPr lang="en-US" sz="2200" dirty="0"/>
              <a:t>section id="left</a:t>
            </a:r>
            <a:r>
              <a:rPr lang="en-US" sz="2200" dirty="0" smtClean="0"/>
              <a:t>"&gt;Left&lt;/</a:t>
            </a:r>
            <a:r>
              <a:rPr lang="en-US" sz="2200" dirty="0"/>
              <a:t>section&gt;   </a:t>
            </a:r>
          </a:p>
          <a:p>
            <a:pPr marL="0" indent="0">
              <a:buNone/>
            </a:pPr>
            <a:r>
              <a:rPr lang="en-US" sz="2200" dirty="0"/>
              <a:t>  </a:t>
            </a:r>
            <a:r>
              <a:rPr lang="en-US" sz="2200" dirty="0" smtClean="0"/>
              <a:t>&lt;</a:t>
            </a:r>
            <a:r>
              <a:rPr lang="en-US" sz="2200" dirty="0"/>
              <a:t>section id="right</a:t>
            </a:r>
            <a:r>
              <a:rPr lang="en-US" sz="2200" dirty="0" smtClean="0"/>
              <a:t>"&gt;Right&lt;/section</a:t>
            </a:r>
            <a:r>
              <a:rPr lang="en-US" sz="2200" dirty="0"/>
              <a:t>&gt;       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&lt;/</a:t>
            </a:r>
            <a:r>
              <a:rPr lang="en-US" sz="2200" dirty="0">
                <a:solidFill>
                  <a:srgbClr val="FF0000"/>
                </a:solidFill>
              </a:rPr>
              <a:t>div</a:t>
            </a:r>
            <a:r>
              <a:rPr lang="en-US" sz="2200" dirty="0" smtClean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endParaRPr lang="en-US" sz="2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#wrapper </a:t>
            </a:r>
            <a:r>
              <a:rPr lang="en-US" dirty="0" smtClean="0"/>
              <a:t>{ width: </a:t>
            </a:r>
            <a:r>
              <a:rPr lang="en-US" dirty="0" smtClean="0">
                <a:solidFill>
                  <a:srgbClr val="FF0000"/>
                </a:solidFill>
              </a:rPr>
              <a:t>80%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margin-left</a:t>
            </a:r>
            <a:r>
              <a:rPr lang="en-US" dirty="0"/>
              <a:t>: auto;</a:t>
            </a:r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smtClean="0"/>
              <a:t>  </a:t>
            </a:r>
            <a:r>
              <a:rPr lang="en-US" dirty="0"/>
              <a:t>margin-right: auto; }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#left  </a:t>
            </a:r>
            <a:r>
              <a:rPr lang="en-US" dirty="0"/>
              <a:t>{ width: </a:t>
            </a:r>
            <a:r>
              <a:rPr lang="en-US" dirty="0" smtClean="0">
                <a:solidFill>
                  <a:srgbClr val="FF0000"/>
                </a:solidFill>
              </a:rPr>
              <a:t>25%</a:t>
            </a:r>
            <a:r>
              <a:rPr lang="en-US" dirty="0" smtClean="0"/>
              <a:t>;  </a:t>
            </a:r>
            <a:r>
              <a:rPr lang="en-US" dirty="0"/>
              <a:t>float: left;  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#right </a:t>
            </a:r>
            <a:r>
              <a:rPr lang="en-US" dirty="0" smtClean="0"/>
              <a:t> {</a:t>
            </a:r>
            <a:r>
              <a:rPr lang="en-US" dirty="0"/>
              <a:t>width: </a:t>
            </a:r>
            <a:r>
              <a:rPr lang="en-US" dirty="0" smtClean="0">
                <a:solidFill>
                  <a:srgbClr val="FF0000"/>
                </a:solidFill>
              </a:rPr>
              <a:t>75</a:t>
            </a:r>
            <a:r>
              <a:rPr lang="en-US" dirty="0">
                <a:solidFill>
                  <a:srgbClr val="FF0000"/>
                </a:solidFill>
              </a:rPr>
              <a:t>%</a:t>
            </a:r>
            <a:r>
              <a:rPr lang="en-US" dirty="0"/>
              <a:t>;  float: left; </a:t>
            </a:r>
            <a:r>
              <a:rPr lang="en-US" dirty="0" smtClean="0"/>
              <a:t>}</a:t>
            </a:r>
            <a:endParaRPr lang="en-US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50" y="1447800"/>
            <a:ext cx="4570250" cy="449579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7" name="Right Arrow Callout 6"/>
          <p:cNvSpPr/>
          <p:nvPr/>
        </p:nvSpPr>
        <p:spPr>
          <a:xfrm rot="1176432">
            <a:off x="3956514" y="364960"/>
            <a:ext cx="2536839" cy="1113076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01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Outer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Container is 80%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50" y="228600"/>
            <a:ext cx="8610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Fluid </a:t>
            </a:r>
            <a:r>
              <a:rPr lang="en-US" sz="2400" dirty="0" smtClean="0"/>
              <a:t>Layout – using min-width / max-width </a:t>
            </a:r>
            <a:r>
              <a:rPr lang="en-US" sz="2400" dirty="0" err="1" smtClean="0"/>
              <a:t>pg</a:t>
            </a:r>
            <a:r>
              <a:rPr lang="en-US" sz="2400" dirty="0" smtClean="0"/>
              <a:t> 377, 383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143000"/>
            <a:ext cx="9067800" cy="4876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9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&lt;</a:t>
            </a:r>
            <a:r>
              <a:rPr lang="en-US" sz="2200" dirty="0">
                <a:solidFill>
                  <a:srgbClr val="FF0000"/>
                </a:solidFill>
              </a:rPr>
              <a:t>div id="wrapper</a:t>
            </a:r>
            <a:r>
              <a:rPr lang="en-US" sz="2200" dirty="0" smtClean="0">
                <a:solidFill>
                  <a:srgbClr val="FF0000"/>
                </a:solidFill>
              </a:rPr>
              <a:t>"&gt;</a:t>
            </a:r>
          </a:p>
          <a:p>
            <a:pPr marL="0" indent="0">
              <a:buNone/>
            </a:pPr>
            <a:r>
              <a:rPr lang="en-US" sz="2200" dirty="0"/>
              <a:t>&lt;header id="header"&gt;header&lt;/</a:t>
            </a:r>
            <a:r>
              <a:rPr lang="en-US" sz="2200" dirty="0" smtClean="0"/>
              <a:t>header&gt;</a:t>
            </a:r>
            <a:endParaRPr lang="en-US" sz="22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200" dirty="0"/>
              <a:t>  </a:t>
            </a:r>
            <a:r>
              <a:rPr lang="en-US" sz="2200" dirty="0" smtClean="0"/>
              <a:t>&lt;</a:t>
            </a:r>
            <a:r>
              <a:rPr lang="en-US" sz="2200" dirty="0"/>
              <a:t>section id="left</a:t>
            </a:r>
            <a:r>
              <a:rPr lang="en-US" sz="2200" dirty="0" smtClean="0"/>
              <a:t>"&gt;Left&lt;/</a:t>
            </a:r>
            <a:r>
              <a:rPr lang="en-US" sz="2200" dirty="0"/>
              <a:t>section&gt;   </a:t>
            </a:r>
          </a:p>
          <a:p>
            <a:pPr marL="0" indent="0">
              <a:buNone/>
            </a:pPr>
            <a:r>
              <a:rPr lang="en-US" sz="2200" dirty="0"/>
              <a:t>  </a:t>
            </a:r>
            <a:r>
              <a:rPr lang="en-US" sz="2200" dirty="0" smtClean="0"/>
              <a:t>&lt;</a:t>
            </a:r>
            <a:r>
              <a:rPr lang="en-US" sz="2200" dirty="0"/>
              <a:t>section id="right</a:t>
            </a:r>
            <a:r>
              <a:rPr lang="en-US" sz="2200" dirty="0" smtClean="0"/>
              <a:t>"&gt;Right&lt;/section</a:t>
            </a:r>
            <a:r>
              <a:rPr lang="en-US" sz="2200" dirty="0"/>
              <a:t>&gt;       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&lt;/</a:t>
            </a:r>
            <a:r>
              <a:rPr lang="en-US" sz="2200" dirty="0">
                <a:solidFill>
                  <a:srgbClr val="FF0000"/>
                </a:solidFill>
              </a:rPr>
              <a:t>div</a:t>
            </a:r>
            <a:r>
              <a:rPr lang="en-US" sz="2200" dirty="0" smtClean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endParaRPr lang="en-US" sz="2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#wrapper </a:t>
            </a:r>
            <a:r>
              <a:rPr lang="en-US" dirty="0" smtClean="0"/>
              <a:t>{ width: </a:t>
            </a:r>
            <a:r>
              <a:rPr lang="en-US" dirty="0" smtClean="0">
                <a:solidFill>
                  <a:srgbClr val="FF0000"/>
                </a:solidFill>
              </a:rPr>
              <a:t>80%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</a:t>
            </a:r>
            <a:r>
              <a:rPr lang="en-US" dirty="0" smtClean="0">
                <a:solidFill>
                  <a:srgbClr val="0000CC"/>
                </a:solidFill>
              </a:rPr>
              <a:t>min-width: 800px;</a:t>
            </a:r>
          </a:p>
          <a:p>
            <a:pPr marL="0" indent="0">
              <a:buNone/>
            </a:pPr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         max-width: 1600px;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margin-left</a:t>
            </a:r>
            <a:r>
              <a:rPr lang="en-US" dirty="0"/>
              <a:t>: auto;</a:t>
            </a:r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smtClean="0"/>
              <a:t>  </a:t>
            </a:r>
            <a:r>
              <a:rPr lang="en-US" dirty="0"/>
              <a:t>margin-right: auto; }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#left  </a:t>
            </a:r>
            <a:r>
              <a:rPr lang="en-US" dirty="0"/>
              <a:t>{ width: </a:t>
            </a:r>
            <a:r>
              <a:rPr lang="en-US" dirty="0" smtClean="0">
                <a:solidFill>
                  <a:srgbClr val="FF0000"/>
                </a:solidFill>
              </a:rPr>
              <a:t>25%</a:t>
            </a:r>
            <a:r>
              <a:rPr lang="en-US" dirty="0" smtClean="0"/>
              <a:t>;  </a:t>
            </a:r>
            <a:r>
              <a:rPr lang="en-US" dirty="0"/>
              <a:t>float: left;  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#right </a:t>
            </a:r>
            <a:r>
              <a:rPr lang="en-US" dirty="0" smtClean="0"/>
              <a:t> {</a:t>
            </a:r>
            <a:r>
              <a:rPr lang="en-US" dirty="0"/>
              <a:t>width: </a:t>
            </a:r>
            <a:r>
              <a:rPr lang="en-US" dirty="0" smtClean="0">
                <a:solidFill>
                  <a:srgbClr val="FF0000"/>
                </a:solidFill>
              </a:rPr>
              <a:t>75</a:t>
            </a:r>
            <a:r>
              <a:rPr lang="en-US" dirty="0">
                <a:solidFill>
                  <a:srgbClr val="FF0000"/>
                </a:solidFill>
              </a:rPr>
              <a:t>%</a:t>
            </a:r>
            <a:r>
              <a:rPr lang="en-US" dirty="0"/>
              <a:t>;  float: left; </a:t>
            </a:r>
            <a:r>
              <a:rPr lang="en-US" dirty="0" smtClean="0"/>
              <a:t>}</a:t>
            </a:r>
            <a:endParaRPr lang="en-US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50" y="1447800"/>
            <a:ext cx="4570250" cy="449579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5693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 Layout -  Pros and Cons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Advantages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Disadvantages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381000" y="2133600"/>
            <a:ext cx="4038600" cy="4038600"/>
          </a:xfrm>
        </p:spPr>
        <p:txBody>
          <a:bodyPr/>
          <a:lstStyle/>
          <a:p>
            <a:r>
              <a:rPr lang="en-US" dirty="0" smtClean="0"/>
              <a:t>No horizontal scrolling</a:t>
            </a:r>
          </a:p>
          <a:p>
            <a:endParaRPr lang="en-US" dirty="0"/>
          </a:p>
          <a:p>
            <a:r>
              <a:rPr lang="en-US" dirty="0" smtClean="0"/>
              <a:t>Fills the browser window</a:t>
            </a:r>
            <a:endParaRPr lang="en-US" dirty="0"/>
          </a:p>
        </p:txBody>
      </p:sp>
      <p:sp>
        <p:nvSpPr>
          <p:cNvPr id="13" name="Content Placeholder 11"/>
          <p:cNvSpPr txBox="1">
            <a:spLocks/>
          </p:cNvSpPr>
          <p:nvPr/>
        </p:nvSpPr>
        <p:spPr>
          <a:xfrm>
            <a:off x="4787900" y="1981200"/>
            <a:ext cx="4038600" cy="4038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Long lines of text</a:t>
            </a:r>
          </a:p>
          <a:p>
            <a:endParaRPr lang="en-US" dirty="0"/>
          </a:p>
          <a:p>
            <a:r>
              <a:rPr lang="en-US" dirty="0" smtClean="0"/>
              <a:t>Too cramped or too much space</a:t>
            </a:r>
          </a:p>
          <a:p>
            <a:endParaRPr lang="en-US" dirty="0"/>
          </a:p>
          <a:p>
            <a:r>
              <a:rPr lang="en-US" dirty="0" smtClean="0"/>
              <a:t>Less </a:t>
            </a:r>
            <a:r>
              <a:rPr lang="en-US" dirty="0" err="1" smtClean="0"/>
              <a:t>predicatable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21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2544</TotalTime>
  <Words>819</Words>
  <Application>Microsoft Office PowerPoint</Application>
  <PresentationFormat>On-screen Show (4:3)</PresentationFormat>
  <Paragraphs>212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Origin</vt:lpstr>
      <vt:lpstr>WEBD 162</vt:lpstr>
      <vt:lpstr>Page Layout Strategies (desktop)</vt:lpstr>
      <vt:lpstr>Fixed Layout – pg 374</vt:lpstr>
      <vt:lpstr>Fixed Layout with full width header</vt:lpstr>
      <vt:lpstr>Fixed Layout -  Pros and Cons</vt:lpstr>
      <vt:lpstr>Fluid Layout – pg 376</vt:lpstr>
      <vt:lpstr>Fluid Layout</vt:lpstr>
      <vt:lpstr>Fluid Layout – using min-width / max-width pg 377, 383</vt:lpstr>
      <vt:lpstr>Fluid Layout -  Pros and Cons</vt:lpstr>
      <vt:lpstr>Fluid Layout</vt:lpstr>
      <vt:lpstr>Elastic Layout -  Pros and Cons</vt:lpstr>
      <vt:lpstr>Hybrid Layout -  Pros and Cons</vt:lpstr>
      <vt:lpstr>Hybrid Layout -  Pros and Cons</vt:lpstr>
      <vt:lpstr>CSS Outline Property – pg 380</vt:lpstr>
      <vt:lpstr>Future of CSS Layout – pg 381</vt:lpstr>
      <vt:lpstr>Three column fluid layout – pg 387</vt:lpstr>
      <vt:lpstr>Negative margin trick– pg 388 (so the main content is read first)</vt:lpstr>
      <vt:lpstr>Background image in columns– pg 395 </vt:lpstr>
      <vt:lpstr>Faux columns– pg 396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teresa</cp:lastModifiedBy>
  <cp:revision>231</cp:revision>
  <cp:lastPrinted>2015-03-01T01:52:46Z</cp:lastPrinted>
  <dcterms:created xsi:type="dcterms:W3CDTF">2012-07-06T23:37:50Z</dcterms:created>
  <dcterms:modified xsi:type="dcterms:W3CDTF">2015-04-11T02:57:37Z</dcterms:modified>
</cp:coreProperties>
</file>