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399" r:id="rId3"/>
    <p:sldId id="401" r:id="rId4"/>
    <p:sldId id="410" r:id="rId5"/>
    <p:sldId id="400" r:id="rId6"/>
    <p:sldId id="402" r:id="rId7"/>
    <p:sldId id="403" r:id="rId8"/>
    <p:sldId id="404" r:id="rId9"/>
    <p:sldId id="405" r:id="rId10"/>
    <p:sldId id="406" r:id="rId11"/>
    <p:sldId id="407" r:id="rId12"/>
    <p:sldId id="409" r:id="rId13"/>
    <p:sldId id="408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75" d="100"/>
          <a:sy n="75" d="100"/>
        </p:scale>
        <p:origin x="-182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4/24/2015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13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</a:t>
            </a:r>
            <a:r>
              <a:rPr lang="en-US" sz="1600" b="1" dirty="0" smtClean="0"/>
              <a:t>10 </a:t>
            </a:r>
            <a:r>
              <a:rPr lang="en-US" sz="1600" b="1" dirty="0" smtClean="0"/>
              <a:t>-  </a:t>
            </a:r>
            <a:r>
              <a:rPr lang="en-US" sz="1600" b="1" dirty="0" smtClean="0"/>
              <a:t>HTML5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- 194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sz="2900" dirty="0" smtClean="0"/>
              <a:t>ogg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mp3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wav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webm</a:t>
            </a:r>
          </a:p>
          <a:p>
            <a:pPr lvl="1">
              <a:lnSpc>
                <a:spcPct val="110000"/>
              </a:lnSpc>
            </a:pPr>
            <a:endParaRPr lang="en-US" sz="2900" dirty="0"/>
          </a:p>
          <a:p>
            <a:pPr marL="274320" lvl="1" indent="0">
              <a:lnSpc>
                <a:spcPct val="110000"/>
              </a:lnSpc>
              <a:buNone/>
            </a:pPr>
            <a:r>
              <a:rPr lang="en-US" sz="2900" dirty="0" smtClean="0"/>
              <a:t>Encoding tools – page 194</a:t>
            </a:r>
          </a:p>
          <a:p>
            <a:pPr lvl="1">
              <a:lnSpc>
                <a:spcPct val="110000"/>
              </a:lnSpc>
            </a:pPr>
            <a:endParaRPr lang="en-US" sz="29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32320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Video to the web page - 195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FF0000"/>
                </a:solidFill>
              </a:rPr>
              <a:t>&lt;video</a:t>
            </a:r>
            <a:r>
              <a:rPr lang="en-US" sz="3000" dirty="0"/>
              <a:t> width="" height="" controls   </a:t>
            </a:r>
            <a:r>
              <a:rPr lang="en-US" sz="3000" dirty="0" smtClean="0"/>
              <a:t>preload  </a:t>
            </a:r>
          </a:p>
          <a:p>
            <a:pPr marL="0" indent="0">
              <a:buNone/>
            </a:pPr>
            <a:r>
              <a:rPr lang="en-US" sz="3000" dirty="0"/>
              <a:t> </a:t>
            </a:r>
            <a:r>
              <a:rPr lang="en-US" sz="3000" dirty="0" smtClean="0"/>
              <a:t>            </a:t>
            </a:r>
            <a:r>
              <a:rPr lang="en-US" sz="3000" dirty="0" err="1" smtClean="0"/>
              <a:t>autoplay</a:t>
            </a:r>
            <a:r>
              <a:rPr lang="en-US" sz="3000" dirty="0" smtClean="0"/>
              <a:t>   poster=“”  </a:t>
            </a:r>
            <a:r>
              <a:rPr lang="en-US" sz="30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00CC"/>
                </a:solidFill>
              </a:rPr>
              <a:t>&lt;</a:t>
            </a:r>
            <a:r>
              <a:rPr lang="en-US" sz="3400" b="1" dirty="0">
                <a:solidFill>
                  <a:srgbClr val="0000CC"/>
                </a:solidFill>
              </a:rPr>
              <a:t>source</a:t>
            </a:r>
            <a:r>
              <a:rPr lang="en-US" sz="3400" dirty="0">
                <a:solidFill>
                  <a:srgbClr val="0000CC"/>
                </a:solidFill>
              </a:rPr>
              <a:t> </a:t>
            </a:r>
            <a:r>
              <a:rPr lang="en-US" sz="3400" dirty="0"/>
              <a:t>src=“file.mp4" type="video/mp4"</a:t>
            </a:r>
            <a:r>
              <a:rPr lang="en-US" sz="3400" b="1" dirty="0">
                <a:solidFill>
                  <a:srgbClr val="0000CC"/>
                </a:solidFill>
              </a:rPr>
              <a:t>&gt;</a:t>
            </a:r>
            <a:r>
              <a:rPr lang="en-US" sz="3400" dirty="0"/>
              <a:t> </a:t>
            </a:r>
            <a:r>
              <a:rPr lang="en-US" sz="3400" dirty="0" smtClean="0"/>
              <a:t> </a:t>
            </a:r>
            <a:r>
              <a:rPr lang="en-US" sz="2900" dirty="0" smtClean="0">
                <a:solidFill>
                  <a:srgbClr val="0070C0"/>
                </a:solidFill>
              </a:rPr>
              <a:t>(IE </a:t>
            </a:r>
            <a:r>
              <a:rPr lang="en-US" sz="2900" dirty="0">
                <a:solidFill>
                  <a:srgbClr val="0070C0"/>
                </a:solidFill>
              </a:rPr>
              <a:t>/ C / </a:t>
            </a:r>
            <a:r>
              <a:rPr lang="en-US" sz="2900" dirty="0" smtClean="0">
                <a:solidFill>
                  <a:srgbClr val="0070C0"/>
                </a:solidFill>
              </a:rPr>
              <a:t>S)</a:t>
            </a:r>
            <a:endParaRPr lang="en-US" sz="3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3400" dirty="0" smtClean="0"/>
          </a:p>
          <a:p>
            <a:pPr marL="0" indent="0">
              <a:buNone/>
            </a:pPr>
            <a:r>
              <a:rPr lang="en-US" sz="3400" b="1" dirty="0" smtClean="0">
                <a:solidFill>
                  <a:srgbClr val="0000CC"/>
                </a:solidFill>
              </a:rPr>
              <a:t>&lt;</a:t>
            </a:r>
            <a:r>
              <a:rPr lang="en-US" sz="3400" b="1" dirty="0">
                <a:solidFill>
                  <a:srgbClr val="0000CC"/>
                </a:solidFill>
              </a:rPr>
              <a:t>source</a:t>
            </a:r>
            <a:r>
              <a:rPr lang="en-US" sz="3400" dirty="0">
                <a:solidFill>
                  <a:srgbClr val="0000CC"/>
                </a:solidFill>
              </a:rPr>
              <a:t> </a:t>
            </a:r>
            <a:r>
              <a:rPr lang="en-US" sz="3400" dirty="0"/>
              <a:t>src=“file.ogg" type="video/ogg"</a:t>
            </a:r>
            <a:r>
              <a:rPr lang="en-US" sz="3400" b="1" dirty="0">
                <a:solidFill>
                  <a:srgbClr val="0000CC"/>
                </a:solidFill>
              </a:rPr>
              <a:t>&gt;</a:t>
            </a:r>
            <a:r>
              <a:rPr lang="en-US" sz="3400" dirty="0"/>
              <a:t>  </a:t>
            </a:r>
            <a:r>
              <a:rPr lang="en-US" sz="2900" dirty="0">
                <a:solidFill>
                  <a:srgbClr val="0070C0"/>
                </a:solidFill>
              </a:rPr>
              <a:t>(FF </a:t>
            </a:r>
            <a:r>
              <a:rPr lang="en-US" sz="2900" dirty="0">
                <a:solidFill>
                  <a:srgbClr val="0070C0"/>
                </a:solidFill>
              </a:rPr>
              <a:t>/ </a:t>
            </a:r>
            <a:r>
              <a:rPr lang="en-US" sz="2900" dirty="0">
                <a:solidFill>
                  <a:srgbClr val="0070C0"/>
                </a:solidFill>
              </a:rPr>
              <a:t>O</a:t>
            </a:r>
            <a:r>
              <a:rPr lang="en-US" sz="290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US" sz="29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3400" b="1" dirty="0">
                <a:solidFill>
                  <a:srgbClr val="0000CC"/>
                </a:solidFill>
              </a:rPr>
              <a:t>&lt;source</a:t>
            </a:r>
            <a:r>
              <a:rPr lang="en-US" sz="3400" dirty="0">
                <a:solidFill>
                  <a:srgbClr val="0000CC"/>
                </a:solidFill>
              </a:rPr>
              <a:t> </a:t>
            </a:r>
            <a:r>
              <a:rPr lang="en-US" sz="3400" dirty="0"/>
              <a:t>src=“</a:t>
            </a:r>
            <a:r>
              <a:rPr lang="en-US" sz="3400" dirty="0" err="1" smtClean="0"/>
              <a:t>file.webm</a:t>
            </a:r>
            <a:r>
              <a:rPr lang="en-US" sz="3400" dirty="0" smtClean="0"/>
              <a:t>" </a:t>
            </a:r>
            <a:r>
              <a:rPr lang="en-US" sz="3400" dirty="0"/>
              <a:t>type="</a:t>
            </a:r>
            <a:r>
              <a:rPr lang="en-US" sz="3400" dirty="0" smtClean="0"/>
              <a:t>video/webm"</a:t>
            </a:r>
            <a:r>
              <a:rPr lang="en-US" sz="3400" b="1" dirty="0" smtClean="0">
                <a:solidFill>
                  <a:srgbClr val="0000CC"/>
                </a:solidFill>
              </a:rPr>
              <a:t>&gt;</a:t>
            </a:r>
            <a:r>
              <a:rPr lang="en-US" sz="3400" dirty="0" smtClean="0"/>
              <a:t> </a:t>
            </a:r>
            <a:r>
              <a:rPr lang="en-US" sz="3400" dirty="0"/>
              <a:t> </a:t>
            </a:r>
            <a:r>
              <a:rPr lang="en-US" sz="2900" dirty="0">
                <a:solidFill>
                  <a:srgbClr val="0070C0"/>
                </a:solidFill>
              </a:rPr>
              <a:t>(IE / C / </a:t>
            </a:r>
            <a:r>
              <a:rPr lang="en-US" sz="2900" dirty="0" smtClean="0">
                <a:solidFill>
                  <a:srgbClr val="0070C0"/>
                </a:solidFill>
              </a:rPr>
              <a:t>FF)</a:t>
            </a:r>
            <a:endParaRPr lang="en-US" sz="3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      </a:t>
            </a:r>
            <a:r>
              <a:rPr lang="en-US" sz="2200" dirty="0">
                <a:solidFill>
                  <a:srgbClr val="0070C0"/>
                </a:solidFill>
              </a:rPr>
              <a:t>&lt;a </a:t>
            </a:r>
            <a:r>
              <a:rPr lang="en-US" sz="2200" dirty="0" err="1">
                <a:solidFill>
                  <a:srgbClr val="0070C0"/>
                </a:solidFill>
              </a:rPr>
              <a:t>href</a:t>
            </a:r>
            <a:r>
              <a:rPr lang="en-US" sz="2200" dirty="0">
                <a:solidFill>
                  <a:srgbClr val="0070C0"/>
                </a:solidFill>
              </a:rPr>
              <a:t>=“file.mp4"&gt;Download the file&lt;/a&gt; - used for older </a:t>
            </a:r>
            <a:r>
              <a:rPr lang="en-US" sz="2200" dirty="0">
                <a:solidFill>
                  <a:srgbClr val="0070C0"/>
                </a:solidFill>
              </a:rPr>
              <a:t>browsers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&lt;/video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6724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Audio to the web page - 198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&lt;audio</a:t>
            </a:r>
            <a:r>
              <a:rPr lang="en-US" sz="3000" dirty="0" smtClean="0"/>
              <a:t> controls </a:t>
            </a:r>
            <a:r>
              <a:rPr lang="en-US" sz="3000" dirty="0"/>
              <a:t>  </a:t>
            </a:r>
            <a:r>
              <a:rPr lang="en-US" sz="3000" dirty="0" smtClean="0"/>
              <a:t>preload  </a:t>
            </a:r>
            <a:r>
              <a:rPr lang="en-US" sz="3000" dirty="0" err="1" smtClean="0"/>
              <a:t>autoplay</a:t>
            </a:r>
            <a:r>
              <a:rPr lang="en-US" sz="3000" dirty="0" smtClean="0"/>
              <a:t>   loop </a:t>
            </a:r>
            <a:r>
              <a:rPr lang="en-US" sz="30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&lt;</a:t>
            </a:r>
            <a:r>
              <a:rPr lang="en-US" sz="2800" b="1" dirty="0">
                <a:solidFill>
                  <a:srgbClr val="0000CC"/>
                </a:solidFill>
              </a:rPr>
              <a:t>source</a:t>
            </a:r>
            <a:r>
              <a:rPr lang="en-US" sz="2800" dirty="0">
                <a:solidFill>
                  <a:srgbClr val="0000CC"/>
                </a:solidFill>
              </a:rPr>
              <a:t> </a:t>
            </a:r>
            <a:r>
              <a:rPr lang="en-US" sz="2800" dirty="0"/>
              <a:t>src=“file.mp4" type="</a:t>
            </a:r>
            <a:r>
              <a:rPr lang="en-US" sz="2800" dirty="0" smtClean="0"/>
              <a:t>video/mp3"</a:t>
            </a:r>
            <a:r>
              <a:rPr lang="en-US" sz="2800" b="1" dirty="0" smtClean="0">
                <a:solidFill>
                  <a:srgbClr val="0000CC"/>
                </a:solidFill>
              </a:rPr>
              <a:t>&gt;</a:t>
            </a:r>
            <a:r>
              <a:rPr lang="en-US" sz="2800" dirty="0" smtClean="0"/>
              <a:t>  </a:t>
            </a:r>
            <a:r>
              <a:rPr lang="en-US" sz="2400" dirty="0" smtClean="0">
                <a:solidFill>
                  <a:srgbClr val="0070C0"/>
                </a:solidFill>
              </a:rPr>
              <a:t>(IE </a:t>
            </a:r>
            <a:r>
              <a:rPr lang="en-US" sz="2400" dirty="0">
                <a:solidFill>
                  <a:srgbClr val="0070C0"/>
                </a:solidFill>
              </a:rPr>
              <a:t>/ C / </a:t>
            </a:r>
            <a:r>
              <a:rPr lang="en-US" sz="2400" dirty="0" smtClean="0">
                <a:solidFill>
                  <a:srgbClr val="0070C0"/>
                </a:solidFill>
              </a:rPr>
              <a:t>S)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&lt;</a:t>
            </a:r>
            <a:r>
              <a:rPr lang="en-US" sz="2800" b="1" dirty="0">
                <a:solidFill>
                  <a:srgbClr val="0000CC"/>
                </a:solidFill>
              </a:rPr>
              <a:t>source</a:t>
            </a:r>
            <a:r>
              <a:rPr lang="en-US" sz="2800" dirty="0">
                <a:solidFill>
                  <a:srgbClr val="0000CC"/>
                </a:solidFill>
              </a:rPr>
              <a:t> </a:t>
            </a:r>
            <a:r>
              <a:rPr lang="en-US" sz="2800" dirty="0"/>
              <a:t>src=“file.ogg" type="video/ogg"</a:t>
            </a:r>
            <a:r>
              <a:rPr lang="en-US" sz="2800" b="1" dirty="0">
                <a:solidFill>
                  <a:srgbClr val="0000CC"/>
                </a:solidFill>
              </a:rPr>
              <a:t>&gt;</a:t>
            </a:r>
            <a:r>
              <a:rPr lang="en-US" sz="2800" dirty="0"/>
              <a:t>  </a:t>
            </a:r>
            <a:r>
              <a:rPr lang="en-US" sz="2400" dirty="0">
                <a:solidFill>
                  <a:srgbClr val="0070C0"/>
                </a:solidFill>
              </a:rPr>
              <a:t>(FF </a:t>
            </a:r>
            <a:r>
              <a:rPr lang="en-US" sz="2400" dirty="0">
                <a:solidFill>
                  <a:srgbClr val="0070C0"/>
                </a:solidFill>
              </a:rPr>
              <a:t>/ </a:t>
            </a:r>
            <a:r>
              <a:rPr lang="en-US" sz="2400" dirty="0">
                <a:solidFill>
                  <a:srgbClr val="0070C0"/>
                </a:solidFill>
              </a:rPr>
              <a:t>O</a:t>
            </a:r>
            <a:r>
              <a:rPr lang="en-US" sz="240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00CC"/>
                </a:solidFill>
              </a:rPr>
              <a:t>&lt;source</a:t>
            </a:r>
            <a:r>
              <a:rPr lang="en-US" sz="2800" dirty="0">
                <a:solidFill>
                  <a:srgbClr val="0000CC"/>
                </a:solidFill>
              </a:rPr>
              <a:t> </a:t>
            </a:r>
            <a:r>
              <a:rPr lang="en-US" sz="2800" dirty="0"/>
              <a:t>src=“</a:t>
            </a:r>
            <a:r>
              <a:rPr lang="en-US" sz="2800" dirty="0" err="1" smtClean="0"/>
              <a:t>file.webm</a:t>
            </a:r>
            <a:r>
              <a:rPr lang="en-US" sz="2800" dirty="0" smtClean="0"/>
              <a:t>" </a:t>
            </a:r>
            <a:r>
              <a:rPr lang="en-US" sz="2800" dirty="0"/>
              <a:t>type="</a:t>
            </a:r>
            <a:r>
              <a:rPr lang="en-US" sz="2800" dirty="0" smtClean="0"/>
              <a:t>video/webm"</a:t>
            </a:r>
            <a:r>
              <a:rPr lang="en-US" sz="2800" b="1" dirty="0" smtClean="0">
                <a:solidFill>
                  <a:srgbClr val="0000CC"/>
                </a:solidFill>
              </a:rPr>
              <a:t>&gt;</a:t>
            </a:r>
            <a:r>
              <a:rPr lang="en-US" sz="2800" dirty="0" smtClean="0"/>
              <a:t> </a:t>
            </a:r>
            <a:r>
              <a:rPr lang="en-US" sz="2800" dirty="0"/>
              <a:t> </a:t>
            </a:r>
            <a:r>
              <a:rPr lang="en-US" sz="2100" dirty="0">
                <a:solidFill>
                  <a:srgbClr val="0070C0"/>
                </a:solidFill>
              </a:rPr>
              <a:t>(IE / C / </a:t>
            </a:r>
            <a:r>
              <a:rPr lang="en-US" sz="2100" dirty="0" smtClean="0">
                <a:solidFill>
                  <a:srgbClr val="0070C0"/>
                </a:solidFill>
              </a:rPr>
              <a:t>FF)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      </a:t>
            </a:r>
            <a:r>
              <a:rPr lang="en-US" sz="2200" dirty="0">
                <a:solidFill>
                  <a:srgbClr val="0070C0"/>
                </a:solidFill>
              </a:rPr>
              <a:t>&lt;a </a:t>
            </a:r>
            <a:r>
              <a:rPr lang="en-US" sz="2200" dirty="0" err="1">
                <a:solidFill>
                  <a:srgbClr val="0070C0"/>
                </a:solidFill>
              </a:rPr>
              <a:t>href</a:t>
            </a:r>
            <a:r>
              <a:rPr lang="en-US" sz="2200" dirty="0">
                <a:solidFill>
                  <a:srgbClr val="0070C0"/>
                </a:solidFill>
              </a:rPr>
              <a:t>=“</a:t>
            </a:r>
            <a:r>
              <a:rPr lang="en-US" sz="2200" dirty="0" smtClean="0">
                <a:solidFill>
                  <a:srgbClr val="0070C0"/>
                </a:solidFill>
              </a:rPr>
              <a:t>file.mp3"&gt;</a:t>
            </a:r>
            <a:r>
              <a:rPr lang="en-US" sz="2200" dirty="0">
                <a:solidFill>
                  <a:srgbClr val="0070C0"/>
                </a:solidFill>
              </a:rPr>
              <a:t>Download the file&lt;/a&gt; - used for older </a:t>
            </a:r>
            <a:r>
              <a:rPr lang="en-US" sz="2200" dirty="0">
                <a:solidFill>
                  <a:srgbClr val="0070C0"/>
                </a:solidFill>
              </a:rPr>
              <a:t>browsers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&lt;/audio&gt;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sz="29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4707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Video to the web page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0">
              <a:lnSpc>
                <a:spcPct val="110000"/>
              </a:lnSpc>
              <a:buNone/>
            </a:pPr>
            <a:endParaRPr lang="en-US" sz="2900" dirty="0" smtClean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52" y="1524000"/>
            <a:ext cx="792001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HTML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1989</a:t>
            </a:r>
            <a:endParaRPr lang="en-US" sz="3400" dirty="0" smtClean="0"/>
          </a:p>
          <a:p>
            <a:pPr lvl="1">
              <a:spcAft>
                <a:spcPts val="600"/>
              </a:spcAft>
            </a:pPr>
            <a:r>
              <a:rPr lang="en-US" sz="3400" dirty="0" smtClean="0"/>
              <a:t>Tim Berners Lee / text based browser</a:t>
            </a:r>
            <a:endParaRPr lang="en-US" sz="3400" dirty="0" smtClean="0"/>
          </a:p>
          <a:p>
            <a:r>
              <a:rPr lang="en-US" sz="3400" dirty="0" smtClean="0"/>
              <a:t>April 1993 / November 1994</a:t>
            </a:r>
            <a:endParaRPr lang="en-US" sz="3400" dirty="0" smtClean="0"/>
          </a:p>
          <a:p>
            <a:pPr lvl="1">
              <a:spcAft>
                <a:spcPts val="600"/>
              </a:spcAft>
            </a:pPr>
            <a:r>
              <a:rPr lang="en-US" sz="3400" dirty="0" smtClean="0"/>
              <a:t>Mosaic browser / Netscape browser</a:t>
            </a:r>
            <a:endParaRPr lang="en-US" sz="3400" dirty="0" smtClean="0"/>
          </a:p>
          <a:p>
            <a:r>
              <a:rPr lang="en-US" sz="3400" dirty="0" smtClean="0"/>
              <a:t>Late 1994</a:t>
            </a:r>
            <a:endParaRPr lang="en-US" sz="3400" dirty="0" smtClean="0"/>
          </a:p>
          <a:p>
            <a:pPr lvl="1">
              <a:spcAft>
                <a:spcPts val="600"/>
              </a:spcAft>
            </a:pPr>
            <a:r>
              <a:rPr lang="en-US" sz="3400" dirty="0" smtClean="0"/>
              <a:t>W3C forms – HTML 1 (?)</a:t>
            </a:r>
            <a:endParaRPr lang="en-US" sz="3400" dirty="0" smtClean="0"/>
          </a:p>
          <a:p>
            <a:r>
              <a:rPr lang="en-US" sz="3400" dirty="0" smtClean="0"/>
              <a:t>November 1995</a:t>
            </a:r>
            <a:endParaRPr lang="en-US" sz="3400" dirty="0" smtClean="0"/>
          </a:p>
          <a:p>
            <a:pPr lvl="1">
              <a:spcAft>
                <a:spcPts val="600"/>
              </a:spcAft>
            </a:pPr>
            <a:r>
              <a:rPr lang="en-US" sz="3400" dirty="0" smtClean="0"/>
              <a:t>HTML 2</a:t>
            </a:r>
          </a:p>
          <a:p>
            <a:r>
              <a:rPr lang="en-US" sz="3400" dirty="0" smtClean="0"/>
              <a:t>Early 1996</a:t>
            </a:r>
          </a:p>
          <a:p>
            <a:pPr lvl="1">
              <a:spcAft>
                <a:spcPts val="600"/>
              </a:spcAft>
            </a:pPr>
            <a:r>
              <a:rPr lang="en-US" sz="3400" dirty="0" smtClean="0"/>
              <a:t>HTML 3.2</a:t>
            </a:r>
          </a:p>
          <a:p>
            <a:r>
              <a:rPr lang="en-US" sz="3400" dirty="0" smtClean="0"/>
              <a:t>1998 / 1999</a:t>
            </a:r>
          </a:p>
          <a:p>
            <a:pPr lvl="1">
              <a:spcAft>
                <a:spcPts val="600"/>
              </a:spcAft>
            </a:pPr>
            <a:r>
              <a:rPr lang="en-US" sz="3400" dirty="0" smtClean="0"/>
              <a:t>HTML 4 / HTML 4.01</a:t>
            </a:r>
          </a:p>
          <a:p>
            <a:r>
              <a:rPr lang="en-US" sz="3400" dirty="0" smtClean="0"/>
              <a:t>January 2000</a:t>
            </a:r>
          </a:p>
          <a:p>
            <a:pPr lvl="1"/>
            <a:r>
              <a:rPr lang="en-US" sz="3400" dirty="0" smtClean="0"/>
              <a:t>XHTML  (no XHTML 2)</a:t>
            </a:r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HTML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2004</a:t>
            </a:r>
          </a:p>
          <a:p>
            <a:pPr lvl="1"/>
            <a:r>
              <a:rPr lang="en-US" sz="2000" dirty="0" smtClean="0"/>
              <a:t>WHATWG – Web Hypertext Application Technology Working Group</a:t>
            </a:r>
          </a:p>
          <a:p>
            <a:r>
              <a:rPr lang="en-US" sz="3200" dirty="0" smtClean="0"/>
              <a:t>2008</a:t>
            </a:r>
            <a:endParaRPr lang="en-US" sz="3200" dirty="0"/>
          </a:p>
          <a:p>
            <a:pPr lvl="1"/>
            <a:r>
              <a:rPr lang="en-US" sz="2000" dirty="0"/>
              <a:t>WHATWG – </a:t>
            </a:r>
            <a:r>
              <a:rPr lang="en-US" sz="2000" dirty="0" smtClean="0"/>
              <a:t>First Draft HTML5</a:t>
            </a:r>
          </a:p>
          <a:p>
            <a:r>
              <a:rPr lang="en-US" sz="3200" dirty="0" smtClean="0"/>
              <a:t>2009</a:t>
            </a:r>
            <a:endParaRPr lang="en-US" sz="3200" dirty="0"/>
          </a:p>
          <a:p>
            <a:pPr lvl="1"/>
            <a:r>
              <a:rPr lang="en-US" sz="2000" dirty="0"/>
              <a:t>WHATWG – </a:t>
            </a:r>
            <a:r>
              <a:rPr lang="en-US" sz="2000" dirty="0" smtClean="0"/>
              <a:t>joined by W3C</a:t>
            </a:r>
            <a:endParaRPr lang="en-US" sz="2000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sz="4400" dirty="0" smtClean="0">
                <a:solidFill>
                  <a:srgbClr val="FF0000"/>
                </a:solidFill>
              </a:rPr>
              <a:t>October 2014</a:t>
            </a:r>
          </a:p>
          <a:p>
            <a:pPr lvl="1"/>
            <a:r>
              <a:rPr lang="en-US" sz="3600" dirty="0" smtClean="0">
                <a:solidFill>
                  <a:srgbClr val="FF0000"/>
                </a:solidFill>
              </a:rPr>
              <a:t>HTML5</a:t>
            </a:r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13617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52400"/>
            <a:ext cx="8229600" cy="990600"/>
          </a:xfrm>
        </p:spPr>
        <p:txBody>
          <a:bodyPr/>
          <a:lstStyle/>
          <a:p>
            <a:r>
              <a:rPr lang="en-US" dirty="0" smtClean="0"/>
              <a:t>DTDs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04800"/>
            <a:ext cx="7162800" cy="636595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2984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XHTML Markup Requirements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Lower case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Empty elements must be terminated - &lt;</a:t>
            </a:r>
            <a:r>
              <a:rPr lang="en-US" sz="3200" dirty="0" err="1" smtClean="0"/>
              <a:t>br</a:t>
            </a:r>
            <a:r>
              <a:rPr lang="en-US" sz="3200" dirty="0" smtClean="0"/>
              <a:t> /&gt;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Attribute values must be quoted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Attributes must have values: checked=“checked”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Special character must be represented by the entity: &amp; should be $amp;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Use of ‘id’ instead of ‘name’</a:t>
            </a:r>
            <a:endParaRPr lang="en-US" sz="36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3309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HTML5 contributions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891540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/>
              <a:t>Reversion to HTML syntax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New semantic elements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New form elements 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Native audio and video (</a:t>
            </a:r>
            <a:r>
              <a:rPr lang="en-US" sz="4000" dirty="0" err="1" smtClean="0"/>
              <a:t>api</a:t>
            </a:r>
            <a:r>
              <a:rPr lang="en-US" sz="4000" dirty="0" smtClean="0"/>
              <a:t>)</a:t>
            </a:r>
          </a:p>
          <a:p>
            <a:pPr lvl="1">
              <a:lnSpc>
                <a:spcPct val="150000"/>
              </a:lnSpc>
            </a:pPr>
            <a:endParaRPr lang="en-US" sz="33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t="5832" b="6667"/>
          <a:stretch/>
        </p:blipFill>
        <p:spPr>
          <a:xfrm>
            <a:off x="1524000" y="5029200"/>
            <a:ext cx="2511425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HTML5 contributions – page 191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/>
              <a:t>APIs </a:t>
            </a:r>
            <a:r>
              <a:rPr lang="en-US" sz="2400" dirty="0" smtClean="0"/>
              <a:t>(most need </a:t>
            </a:r>
            <a:r>
              <a:rPr lang="en-US" sz="2400" dirty="0"/>
              <a:t>JavaScript)</a:t>
            </a:r>
            <a:endParaRPr lang="en-US" sz="2400" dirty="0" smtClean="0"/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Geolocation </a:t>
            </a:r>
            <a:r>
              <a:rPr lang="en-US" sz="2200" dirty="0" smtClean="0"/>
              <a:t>– find where you are</a:t>
            </a:r>
            <a:endParaRPr lang="en-US" sz="2900" dirty="0"/>
          </a:p>
          <a:p>
            <a:pPr lvl="1">
              <a:lnSpc>
                <a:spcPct val="110000"/>
              </a:lnSpc>
            </a:pPr>
            <a:r>
              <a:rPr lang="en-US" sz="2900" dirty="0"/>
              <a:t>Drag and </a:t>
            </a:r>
            <a:r>
              <a:rPr lang="en-US" sz="2900" dirty="0" smtClean="0"/>
              <a:t>Drop</a:t>
            </a: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sz="2900" dirty="0"/>
              <a:t>Local </a:t>
            </a:r>
            <a:r>
              <a:rPr lang="en-US" sz="2900" dirty="0" smtClean="0"/>
              <a:t>Storage </a:t>
            </a:r>
            <a:r>
              <a:rPr lang="en-US" sz="2200" dirty="0" smtClean="0"/>
              <a:t>– more storage</a:t>
            </a:r>
            <a:endParaRPr lang="en-US" sz="2900" dirty="0"/>
          </a:p>
          <a:p>
            <a:pPr lvl="1">
              <a:lnSpc>
                <a:spcPct val="110000"/>
              </a:lnSpc>
            </a:pPr>
            <a:r>
              <a:rPr lang="en-US" sz="2900" dirty="0"/>
              <a:t>Application </a:t>
            </a:r>
            <a:r>
              <a:rPr lang="en-US" sz="2900" dirty="0" smtClean="0"/>
              <a:t>Cache </a:t>
            </a:r>
            <a:r>
              <a:rPr lang="en-US" sz="2400" dirty="0" smtClean="0"/>
              <a:t>– downloads certain files in case connection is lost</a:t>
            </a: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sz="2900" dirty="0"/>
              <a:t>Web </a:t>
            </a:r>
            <a:r>
              <a:rPr lang="en-US" sz="2900" dirty="0" smtClean="0"/>
              <a:t>Workers </a:t>
            </a:r>
            <a:r>
              <a:rPr lang="en-US" sz="2200" dirty="0" smtClean="0"/>
              <a:t>– run scripts in the background</a:t>
            </a:r>
            <a:endParaRPr lang="en-US" sz="2900" dirty="0" smtClean="0"/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Web Sockets </a:t>
            </a:r>
            <a:r>
              <a:rPr lang="en-US" sz="2400" dirty="0" smtClean="0"/>
              <a:t>– open a connection to server without interrupting the page</a:t>
            </a: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sz="2900" dirty="0"/>
              <a:t>Editing </a:t>
            </a:r>
            <a:r>
              <a:rPr lang="en-US" sz="2200" dirty="0"/>
              <a:t>- </a:t>
            </a:r>
            <a:r>
              <a:rPr lang="en-US" sz="2200" dirty="0" err="1"/>
              <a:t>contenteditable</a:t>
            </a:r>
            <a:r>
              <a:rPr lang="en-US" sz="2200" dirty="0"/>
              <a:t>="true"</a:t>
            </a:r>
            <a:endParaRPr lang="en-US" sz="2900" dirty="0" smtClean="0"/>
          </a:p>
          <a:p>
            <a:pPr lvl="1">
              <a:lnSpc>
                <a:spcPct val="110000"/>
              </a:lnSpc>
            </a:pPr>
            <a:r>
              <a:rPr lang="en-US" sz="2900" dirty="0" smtClean="0">
                <a:solidFill>
                  <a:srgbClr val="FF0000"/>
                </a:solidFill>
              </a:rPr>
              <a:t>Canvas</a:t>
            </a:r>
            <a:r>
              <a:rPr lang="en-US" sz="2900" dirty="0" smtClean="0"/>
              <a:t> – drawing tool</a:t>
            </a:r>
            <a:endParaRPr lang="en-US" sz="33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81188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Formats - 192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3200" y="1143000"/>
            <a:ext cx="8915400" cy="5105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/>
              <a:t>Codec</a:t>
            </a:r>
            <a:r>
              <a:rPr lang="en-US" sz="3200" dirty="0"/>
              <a:t> </a:t>
            </a:r>
            <a:r>
              <a:rPr lang="en-US" sz="3200" dirty="0" smtClean="0"/>
              <a:t>– how media is encoded</a:t>
            </a:r>
            <a:br>
              <a:rPr lang="en-US" sz="3200" dirty="0" smtClean="0"/>
            </a:br>
            <a:r>
              <a:rPr lang="en-US" sz="3200" dirty="0" smtClean="0"/>
              <a:t>           – compression/decompression</a:t>
            </a:r>
            <a:endParaRPr lang="en-US" sz="3200" dirty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>
              <a:lnSpc>
                <a:spcPct val="110000"/>
              </a:lnSpc>
            </a:pPr>
            <a:r>
              <a:rPr lang="en-US" sz="3200" dirty="0" smtClean="0"/>
              <a:t>Container – the container </a:t>
            </a:r>
            <a:r>
              <a:rPr lang="en-US" sz="3200" dirty="0" err="1" smtClean="0"/>
              <a:t>formati</a:t>
            </a:r>
            <a:r>
              <a:rPr lang="en-US" sz="3200" dirty="0" smtClean="0"/>
              <a:t> for the codec and the media (like a zip file)</a:t>
            </a:r>
            <a:endParaRPr lang="en-US" sz="24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42819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- 193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Codec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Container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sz="2900" dirty="0" smtClean="0"/>
              <a:t>H.264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Vorbis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Theora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VP8</a:t>
            </a:r>
          </a:p>
          <a:p>
            <a:pPr lvl="1">
              <a:lnSpc>
                <a:spcPct val="110000"/>
              </a:lnSpc>
            </a:pPr>
            <a:r>
              <a:rPr lang="en-US" sz="2900" dirty="0" err="1" smtClean="0"/>
              <a:t>AAc</a:t>
            </a:r>
            <a:endParaRPr lang="en-US" sz="2900" dirty="0"/>
          </a:p>
          <a:p>
            <a:pPr>
              <a:lnSpc>
                <a:spcPct val="110000"/>
              </a:lnSpc>
            </a:pPr>
            <a:endParaRPr lang="en-US" sz="3200" dirty="0" smtClean="0"/>
          </a:p>
          <a:p>
            <a:pPr marL="0" indent="0">
              <a:buNone/>
            </a:pPr>
            <a:endParaRPr lang="en-US" sz="3200" b="1" dirty="0" smtClean="0"/>
          </a:p>
          <a:p>
            <a:pPr lvl="2"/>
            <a:endParaRPr lang="en-US" sz="2600" b="1" dirty="0"/>
          </a:p>
          <a:p>
            <a:pPr lvl="1"/>
            <a:endParaRPr lang="en-US" sz="2900" b="1" dirty="0" smtClean="0">
              <a:solidFill>
                <a:srgbClr val="0000CC"/>
              </a:solidFill>
            </a:endParaRPr>
          </a:p>
          <a:p>
            <a:pPr lvl="1"/>
            <a:endParaRPr lang="en-US" sz="2900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sz="2900" dirty="0"/>
              <a:t>ogg</a:t>
            </a:r>
          </a:p>
          <a:p>
            <a:pPr lvl="1">
              <a:lnSpc>
                <a:spcPct val="110000"/>
              </a:lnSpc>
            </a:pPr>
            <a:r>
              <a:rPr lang="en-US" sz="2900" dirty="0"/>
              <a:t>Mp4</a:t>
            </a:r>
          </a:p>
          <a:p>
            <a:pPr lvl="1">
              <a:lnSpc>
                <a:spcPct val="110000"/>
              </a:lnSpc>
            </a:pPr>
            <a:r>
              <a:rPr lang="en-US" sz="2900" dirty="0"/>
              <a:t>webm</a:t>
            </a:r>
          </a:p>
          <a:p>
            <a:pPr lvl="1">
              <a:lnSpc>
                <a:spcPct val="110000"/>
              </a:lnSpc>
            </a:pP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5817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2624</TotalTime>
  <Words>307</Words>
  <Application>Microsoft Office PowerPoint</Application>
  <PresentationFormat>On-screen Show (4:3)</PresentationFormat>
  <Paragraphs>228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WEBD 162</vt:lpstr>
      <vt:lpstr>History of HTML</vt:lpstr>
      <vt:lpstr>History of HTML</vt:lpstr>
      <vt:lpstr>DTDs</vt:lpstr>
      <vt:lpstr>XHTML Markup Requirements</vt:lpstr>
      <vt:lpstr>HTML5 contributions</vt:lpstr>
      <vt:lpstr>HTML5 contributions – page 191</vt:lpstr>
      <vt:lpstr>Media Formats - 192</vt:lpstr>
      <vt:lpstr>Video - 193</vt:lpstr>
      <vt:lpstr>Audio - 194</vt:lpstr>
      <vt:lpstr>Adding Video to the web page - 195</vt:lpstr>
      <vt:lpstr>Adding Audio to the web page - 198</vt:lpstr>
      <vt:lpstr>Adding Video to the web page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240</cp:revision>
  <cp:lastPrinted>2015-03-01T01:52:46Z</cp:lastPrinted>
  <dcterms:created xsi:type="dcterms:W3CDTF">2012-07-06T23:37:50Z</dcterms:created>
  <dcterms:modified xsi:type="dcterms:W3CDTF">2015-04-25T00:58:31Z</dcterms:modified>
</cp:coreProperties>
</file>