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2"/>
  </p:notesMasterIdLst>
  <p:sldIdLst>
    <p:sldId id="256" r:id="rId2"/>
    <p:sldId id="402" r:id="rId3"/>
    <p:sldId id="403" r:id="rId4"/>
    <p:sldId id="404" r:id="rId5"/>
    <p:sldId id="405" r:id="rId6"/>
    <p:sldId id="406" r:id="rId7"/>
    <p:sldId id="407" r:id="rId8"/>
    <p:sldId id="408" r:id="rId9"/>
    <p:sldId id="409" r:id="rId10"/>
    <p:sldId id="410" r:id="rId11"/>
    <p:sldId id="411" r:id="rId12"/>
    <p:sldId id="412" r:id="rId13"/>
    <p:sldId id="413" r:id="rId14"/>
    <p:sldId id="414" r:id="rId15"/>
    <p:sldId id="420" r:id="rId16"/>
    <p:sldId id="432" r:id="rId17"/>
    <p:sldId id="430" r:id="rId18"/>
    <p:sldId id="431" r:id="rId19"/>
    <p:sldId id="433" r:id="rId20"/>
    <p:sldId id="434" r:id="rId21"/>
    <p:sldId id="435" r:id="rId22"/>
    <p:sldId id="436" r:id="rId23"/>
    <p:sldId id="437" r:id="rId24"/>
    <p:sldId id="438" r:id="rId25"/>
    <p:sldId id="442" r:id="rId26"/>
    <p:sldId id="439" r:id="rId27"/>
    <p:sldId id="440" r:id="rId28"/>
    <p:sldId id="441" r:id="rId29"/>
    <p:sldId id="443" r:id="rId30"/>
    <p:sldId id="424" r:id="rId31"/>
    <p:sldId id="444" r:id="rId32"/>
    <p:sldId id="445" r:id="rId33"/>
    <p:sldId id="446" r:id="rId34"/>
    <p:sldId id="447" r:id="rId35"/>
    <p:sldId id="448" r:id="rId36"/>
    <p:sldId id="449" r:id="rId37"/>
    <p:sldId id="450" r:id="rId38"/>
    <p:sldId id="451" r:id="rId39"/>
    <p:sldId id="452" r:id="rId40"/>
    <p:sldId id="453" r:id="rId4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 autoAdjust="0"/>
    <p:restoredTop sz="94712" autoAdjust="0"/>
  </p:normalViewPr>
  <p:slideViewPr>
    <p:cSldViewPr>
      <p:cViewPr>
        <p:scale>
          <a:sx n="75" d="100"/>
          <a:sy n="75" d="100"/>
        </p:scale>
        <p:origin x="2144" y="7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08D4A5-D495-4846-8DE3-CA6739147EDD}" type="datetimeFigureOut">
              <a:rPr lang="en-US" smtClean="0"/>
              <a:t>11/29/17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BE3068A-7BB1-4DA1-AF5A-306B2E32F679}" type="slidenum">
              <a:rPr lang="en-US" sz="1300" smtClean="0"/>
              <a:pPr/>
              <a:t>2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700A4BB-8823-42CD-B28C-3DF559882974}" type="slidenum">
              <a:rPr lang="en-US" sz="1300" smtClean="0"/>
              <a:pPr/>
              <a:t>12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DECD4C4-1660-45C4-B0E0-2B4C7EC47DF1}" type="slidenum">
              <a:rPr lang="en-US" sz="1300" smtClean="0"/>
              <a:pPr/>
              <a:t>13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92F0C00-FFE0-4C69-A4D1-0FB2E95533E2}" type="slidenum">
              <a:rPr lang="en-US" sz="1300" smtClean="0"/>
              <a:pPr/>
              <a:t>14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D984713-845E-4A61-B3A8-E5976F34EF1D}" type="slidenum">
              <a:rPr lang="en-US" sz="1300" smtClean="0">
                <a:latin typeface="Verdana" pitchFamily="34" charset="0"/>
              </a:rPr>
              <a:pPr/>
              <a:t>15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CSWB 110 Forms Part 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Teresa Pelkie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0E960-5E86-4256-850E-B084237360D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1425FEE-5AC5-4225-867F-588C185D3026}" type="slidenum">
              <a:rPr lang="en-US" sz="1300" smtClean="0"/>
              <a:pPr/>
              <a:t>29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9A457B6-8FFF-4CE2-966A-16014C42692D}" type="slidenum">
              <a:rPr lang="en-US" sz="1300" smtClean="0">
                <a:latin typeface="Verdana" pitchFamily="34" charset="0"/>
              </a:rPr>
              <a:pPr/>
              <a:t>30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BB9DC34-574D-4920-916C-9AE7685CD509}" type="slidenum">
              <a:rPr lang="en-US" sz="1300" smtClean="0">
                <a:latin typeface="Verdana" pitchFamily="34" charset="0"/>
              </a:rPr>
              <a:pPr/>
              <a:t>31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D984713-845E-4A61-B3A8-E5976F34EF1D}" type="slidenum">
              <a:rPr lang="en-US" sz="1300" smtClean="0">
                <a:latin typeface="Verdana" pitchFamily="34" charset="0"/>
              </a:rPr>
              <a:pPr/>
              <a:t>32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D984713-845E-4A61-B3A8-E5976F34EF1D}" type="slidenum">
              <a:rPr lang="en-US" sz="1300" smtClean="0">
                <a:latin typeface="Verdana" pitchFamily="34" charset="0"/>
              </a:rPr>
              <a:pPr/>
              <a:t>33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9FC1551-ED2C-48DA-9E7F-34CE75E4F615}" type="slidenum">
              <a:rPr lang="en-US" sz="1300" smtClean="0"/>
              <a:pPr/>
              <a:t>3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D984713-845E-4A61-B3A8-E5976F34EF1D}" type="slidenum">
              <a:rPr lang="en-US" sz="1300" smtClean="0">
                <a:latin typeface="Verdana" pitchFamily="34" charset="0"/>
              </a:rPr>
              <a:pPr/>
              <a:t>34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E05EF6D-42CE-4A7C-BB18-AD9489720BCB}" type="slidenum">
              <a:rPr lang="en-US" sz="1300" smtClean="0">
                <a:latin typeface="Verdana" pitchFamily="34" charset="0"/>
              </a:rPr>
              <a:pPr/>
              <a:t>35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E4C6E14-85C1-436D-8110-A283C8596CE3}" type="slidenum">
              <a:rPr lang="en-US" sz="1300" smtClean="0">
                <a:latin typeface="Verdana" pitchFamily="34" charset="0"/>
              </a:rPr>
              <a:pPr/>
              <a:t>36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26003ED-37C4-4407-8D13-0E65991FB4A6}" type="slidenum">
              <a:rPr lang="en-US" sz="1300" smtClean="0">
                <a:latin typeface="Verdana" pitchFamily="34" charset="0"/>
              </a:rPr>
              <a:pPr/>
              <a:t>37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A0B037E-F6EF-465B-AD2B-68324C6489E7}" type="slidenum">
              <a:rPr lang="en-US" sz="1300" smtClean="0">
                <a:latin typeface="Verdana" pitchFamily="34" charset="0"/>
              </a:rPr>
              <a:pPr/>
              <a:t>38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0412F9B-D844-473C-8463-679CB158D3A3}" type="slidenum">
              <a:rPr lang="en-US" sz="1300" smtClean="0">
                <a:latin typeface="Verdana" pitchFamily="34" charset="0"/>
              </a:rPr>
              <a:pPr/>
              <a:t>39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8F2C186-6E0D-4EA9-9A5E-B739AA7BCB33}" type="slidenum">
              <a:rPr lang="en-US" sz="1300" smtClean="0">
                <a:latin typeface="Verdana" pitchFamily="34" charset="0"/>
              </a:rPr>
              <a:pPr/>
              <a:t>40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9FC1551-ED2C-48DA-9E7F-34CE75E4F615}" type="slidenum">
              <a:rPr lang="en-US" sz="1300" smtClean="0"/>
              <a:pPr/>
              <a:t>4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4AA7CD8-9F5B-46FF-BDA2-5A7B5D545387}" type="slidenum">
              <a:rPr lang="en-US" sz="1300" smtClean="0"/>
              <a:pPr/>
              <a:t>5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4AA7CD8-9F5B-46FF-BDA2-5A7B5D545387}" type="slidenum">
              <a:rPr lang="en-US" sz="1300" smtClean="0"/>
              <a:pPr/>
              <a:t>6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1971B3B-E4AA-41F8-83C3-DB2DA52CB039}" type="slidenum">
              <a:rPr lang="en-US" sz="1300" smtClean="0"/>
              <a:pPr/>
              <a:t>7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1971B3B-E4AA-41F8-83C3-DB2DA52CB039}" type="slidenum">
              <a:rPr lang="en-US" sz="1300" smtClean="0"/>
              <a:pPr/>
              <a:t>8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4AA7CD8-9F5B-46FF-BDA2-5A7B5D545387}" type="slidenum">
              <a:rPr lang="en-US" sz="1300" smtClean="0"/>
              <a:pPr/>
              <a:t>10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D1BB8A2-86C7-4173-9052-26E14719541F}" type="slidenum">
              <a:rPr lang="en-US" sz="1300" smtClean="0"/>
              <a:pPr/>
              <a:t>11</a:t>
            </a:fld>
            <a:endParaRPr lang="en-US" sz="13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11/29/17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11/29/17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11/29/17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Instructor Teresa Pelkie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AFC7A55-C2A9-4CAE-B3D8-4C66C4F556B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71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11/29/17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11/29/17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11/29/17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11/29/17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11/29/17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11/29/17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11/29/17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11/29/17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11/29/17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4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7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4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3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Class </a:t>
            </a:r>
            <a:r>
              <a:rPr lang="en-US" b="1" dirty="0" smtClean="0"/>
              <a:t>14</a:t>
            </a:r>
            <a:endParaRPr lang="en-US" b="1" dirty="0" smtClean="0"/>
          </a:p>
          <a:p>
            <a:pPr algn="ctr"/>
            <a:r>
              <a:rPr lang="en-US" sz="1600" b="1" dirty="0" smtClean="0"/>
              <a:t>Chapter </a:t>
            </a:r>
            <a:r>
              <a:rPr lang="en-US" sz="1600" b="1" dirty="0"/>
              <a:t>9</a:t>
            </a:r>
            <a:r>
              <a:rPr lang="en-US" sz="1600" b="1" dirty="0" smtClean="0"/>
              <a:t> -  HTML Forms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966788" y="152400"/>
            <a:ext cx="7391400" cy="914400"/>
          </a:xfrm>
        </p:spPr>
        <p:txBody>
          <a:bodyPr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Name / Value Pairs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are sent 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to server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33375" y="766763"/>
            <a:ext cx="7620000" cy="46482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dirty="0" smtClean="0"/>
              <a:t>  </a:t>
            </a:r>
          </a:p>
        </p:txBody>
      </p:sp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08C5ED3A-BE5D-4EF5-867A-DAB3CE5E3ED0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10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3381375" y="30051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3614738" y="2843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0" name="Rectangle 7"/>
          <p:cNvSpPr>
            <a:spLocks noChangeArrowheads="1"/>
          </p:cNvSpPr>
          <p:nvPr/>
        </p:nvSpPr>
        <p:spPr bwMode="auto">
          <a:xfrm>
            <a:off x="3786188" y="2933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1" name="Rectangle 8"/>
          <p:cNvSpPr>
            <a:spLocks noChangeArrowheads="1"/>
          </p:cNvSpPr>
          <p:nvPr/>
        </p:nvSpPr>
        <p:spPr bwMode="auto">
          <a:xfrm>
            <a:off x="3557588" y="2924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2" name="Rectangle 9"/>
          <p:cNvSpPr>
            <a:spLocks noChangeArrowheads="1"/>
          </p:cNvSpPr>
          <p:nvPr/>
        </p:nvSpPr>
        <p:spPr bwMode="auto">
          <a:xfrm>
            <a:off x="3600450" y="30622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3681413" y="26622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4" name="Rectangle 14"/>
          <p:cNvSpPr>
            <a:spLocks noChangeArrowheads="1"/>
          </p:cNvSpPr>
          <p:nvPr/>
        </p:nvSpPr>
        <p:spPr bwMode="auto">
          <a:xfrm>
            <a:off x="3705225" y="30241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5" name="Picture 12" descr="Fig06-06"/>
          <p:cNvPicPr>
            <a:picLocks noChangeAspect="1" noChangeArrowheads="1"/>
          </p:cNvPicPr>
          <p:nvPr/>
        </p:nvPicPr>
        <p:blipFill>
          <a:blip r:embed="rId3" cstate="print"/>
          <a:srcRect l="28133" t="7486" r="1497" b="1344"/>
          <a:stretch>
            <a:fillRect/>
          </a:stretch>
        </p:blipFill>
        <p:spPr>
          <a:xfrm>
            <a:off x="802298" y="1219200"/>
            <a:ext cx="7162800" cy="495300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1385409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Label element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154</a:t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763000" cy="4648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&lt;label&gt;&lt;/label&gt;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dirty="0" smtClean="0">
                <a:cs typeface="Times New Roman" pitchFamily="18" charset="0"/>
              </a:rPr>
              <a:t>Associates a text label with a form control</a:t>
            </a:r>
            <a:r>
              <a:rPr lang="en-US" sz="800" dirty="0" smtClean="0">
                <a:cs typeface="Times New Roman" pitchFamily="18" charset="0"/>
              </a:rPr>
              <a:t/>
            </a:r>
            <a:br>
              <a:rPr lang="en-US" sz="800" dirty="0" smtClean="0">
                <a:cs typeface="Times New Roman" pitchFamily="18" charset="0"/>
              </a:rPr>
            </a:br>
            <a:endParaRPr lang="en-US" sz="800" dirty="0" smtClean="0"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dirty="0" smtClean="0">
                <a:cs typeface="Times New Roman" pitchFamily="18" charset="0"/>
              </a:rPr>
              <a:t/>
            </a:r>
            <a:br>
              <a:rPr lang="en-US" sz="2800" dirty="0" smtClean="0">
                <a:cs typeface="Times New Roman" pitchFamily="18" charset="0"/>
              </a:rPr>
            </a:br>
            <a:r>
              <a:rPr lang="en-US" sz="800" dirty="0" smtClean="0">
                <a:cs typeface="Times New Roman" pitchFamily="18" charset="0"/>
              </a:rPr>
              <a:t/>
            </a:r>
            <a:br>
              <a:rPr lang="en-US" sz="800" dirty="0" smtClean="0">
                <a:cs typeface="Times New Roman" pitchFamily="18" charset="0"/>
              </a:rPr>
            </a:br>
            <a:r>
              <a:rPr lang="en-US" sz="800" dirty="0" smtClean="0">
                <a:cs typeface="Times New Roman" pitchFamily="18" charset="0"/>
              </a:rPr>
              <a:t/>
            </a:r>
            <a:br>
              <a:rPr lang="en-US" sz="800" dirty="0" smtClean="0">
                <a:cs typeface="Times New Roman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&lt;label&gt;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Email: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&lt;input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type="text" name=“email"  id="email"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&gt;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&lt;/label&gt;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cs typeface="Times New Roman" pitchFamily="18" charset="0"/>
              </a:rPr>
              <a:t/>
            </a:r>
            <a:br>
              <a:rPr lang="en-US" sz="3600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&lt;label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for="email"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&gt;Email: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&lt;/label&gt;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&lt;input type="text" name=“email" </a:t>
            </a: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id= "email"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&gt; </a:t>
            </a:r>
          </a:p>
        </p:txBody>
      </p:sp>
      <p:sp>
        <p:nvSpPr>
          <p:cNvPr id="3686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BE9B127C-DD7C-47BD-A2C7-9ED01A7805B5}" type="slidenum">
              <a:rPr lang="en-US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teresa\AppData\Local\Microsoft\Windows\Temporary Internet Files\Content.IE5\G4FYD6BD\MC900438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648200"/>
            <a:ext cx="1084262" cy="73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1400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Input element - text box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154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337704"/>
            <a:ext cx="6586538" cy="4191000"/>
          </a:xfrm>
        </p:spPr>
        <p:txBody>
          <a:bodyPr>
            <a:normAutofit fontScale="92500" lnSpcReduction="10000"/>
          </a:bodyPr>
          <a:lstStyle/>
          <a:p>
            <a:pPr marL="82296" indent="0" fontAlgn="auto">
              <a:spcAft>
                <a:spcPts val="0"/>
              </a:spcAft>
              <a:buNone/>
              <a:defRPr/>
            </a:pPr>
            <a:r>
              <a:rPr lang="en-US" sz="3000" b="1" dirty="0" smtClean="0"/>
              <a:t>&lt;input </a:t>
            </a:r>
            <a:r>
              <a:rPr lang="en-US" sz="3000" b="1" dirty="0" smtClean="0">
                <a:solidFill>
                  <a:srgbClr val="0000CC"/>
                </a:solidFill>
              </a:rPr>
              <a:t>type</a:t>
            </a:r>
            <a:r>
              <a:rPr lang="en-US" sz="3000" b="1" dirty="0" smtClean="0"/>
              <a:t>=“</a:t>
            </a:r>
            <a:r>
              <a:rPr lang="en-US" sz="3000" b="1" dirty="0" smtClean="0">
                <a:solidFill>
                  <a:srgbClr val="FF0000"/>
                </a:solidFill>
              </a:rPr>
              <a:t>text</a:t>
            </a:r>
            <a:r>
              <a:rPr lang="en-US" sz="3000" b="1" dirty="0" smtClean="0"/>
              <a:t>”&gt;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 smtClean="0"/>
              <a:t>Accepts text information</a:t>
            </a:r>
          </a:p>
          <a:p>
            <a:pPr marL="82296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Attributes: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/>
              <a:t>type=“text”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/>
              <a:t>name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/>
              <a:t>id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/>
              <a:t>size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err="1" smtClean="0"/>
              <a:t>maxlength</a:t>
            </a:r>
            <a:endParaRPr lang="en-US" sz="2400" dirty="0" smtClean="0"/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/>
              <a:t>value</a:t>
            </a:r>
          </a:p>
        </p:txBody>
      </p:sp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82F7A87A-E083-4B12-A46F-54F3C7BE2B88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12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" name="Left Arrow Callout 6"/>
          <p:cNvSpPr/>
          <p:nvPr/>
        </p:nvSpPr>
        <p:spPr>
          <a:xfrm>
            <a:off x="4572000" y="1295400"/>
            <a:ext cx="3365500" cy="943431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9905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t</a:t>
            </a:r>
            <a:r>
              <a:rPr lang="en-US" sz="2800" b="1" dirty="0" smtClean="0">
                <a:solidFill>
                  <a:schemeClr val="tx1"/>
                </a:solidFill>
              </a:rPr>
              <a:t>ype attribute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990600" y="1160462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062" y="3148012"/>
            <a:ext cx="3800719" cy="104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0906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80999" y="457200"/>
            <a:ext cx="7546975" cy="808038"/>
          </a:xfrm>
        </p:spPr>
        <p:txBody>
          <a:bodyPr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textarea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= Scrolling Text Box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155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881063" y="1524000"/>
            <a:ext cx="7239000" cy="4191000"/>
          </a:xfrm>
        </p:spPr>
        <p:txBody>
          <a:bodyPr/>
          <a:lstStyle/>
          <a:p>
            <a:pPr marL="82296" indent="0">
              <a:lnSpc>
                <a:spcPct val="90000"/>
              </a:lnSpc>
              <a:buNone/>
              <a:defRPr/>
            </a:pPr>
            <a:r>
              <a:rPr lang="en-US" sz="2800" b="1" dirty="0"/>
              <a:t>&lt;</a:t>
            </a:r>
            <a:r>
              <a:rPr lang="en-US" sz="2800" b="1" dirty="0" err="1"/>
              <a:t>textarea</a:t>
            </a:r>
            <a:r>
              <a:rPr lang="en-US" sz="2800" b="1" dirty="0"/>
              <a:t>&gt; &lt;/</a:t>
            </a:r>
            <a:r>
              <a:rPr lang="en-US" sz="2800" b="1" dirty="0" err="1"/>
              <a:t>textarea</a:t>
            </a:r>
            <a:r>
              <a:rPr lang="en-US" sz="2800" b="1" dirty="0"/>
              <a:t>&gt;</a:t>
            </a:r>
          </a:p>
          <a:p>
            <a:r>
              <a:rPr lang="en-US" dirty="0" smtClean="0"/>
              <a:t>Configures a scrolling text box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Attributes:</a:t>
            </a:r>
          </a:p>
          <a:p>
            <a:pPr lvl="1"/>
            <a:r>
              <a:rPr lang="en-US" sz="2400" dirty="0" smtClean="0"/>
              <a:t>name</a:t>
            </a:r>
          </a:p>
          <a:p>
            <a:pPr lvl="1"/>
            <a:r>
              <a:rPr lang="en-US" sz="2400" dirty="0" smtClean="0"/>
              <a:t>id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cols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rows</a:t>
            </a:r>
          </a:p>
        </p:txBody>
      </p:sp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6FCB50CF-91EF-4F00-900A-9D219456DABA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13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34" name="Rectangle 5"/>
          <p:cNvSpPr>
            <a:spLocks noChangeArrowheads="1"/>
          </p:cNvSpPr>
          <p:nvPr/>
        </p:nvSpPr>
        <p:spPr bwMode="auto">
          <a:xfrm>
            <a:off x="3381375" y="30051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35" name="Rectangle 6"/>
          <p:cNvSpPr>
            <a:spLocks noChangeArrowheads="1"/>
          </p:cNvSpPr>
          <p:nvPr/>
        </p:nvSpPr>
        <p:spPr bwMode="auto">
          <a:xfrm>
            <a:off x="3614738" y="2843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36" name="Rectangle 7"/>
          <p:cNvSpPr>
            <a:spLocks noChangeArrowheads="1"/>
          </p:cNvSpPr>
          <p:nvPr/>
        </p:nvSpPr>
        <p:spPr bwMode="auto">
          <a:xfrm>
            <a:off x="3786188" y="2933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37" name="Rectangle 10"/>
          <p:cNvSpPr>
            <a:spLocks noChangeArrowheads="1"/>
          </p:cNvSpPr>
          <p:nvPr/>
        </p:nvSpPr>
        <p:spPr bwMode="auto">
          <a:xfrm>
            <a:off x="3557588" y="2924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4586" name="Picture 9" descr="figure5_13"/>
          <p:cNvPicPr>
            <a:picLocks noChangeAspect="1" noChangeArrowheads="1"/>
          </p:cNvPicPr>
          <p:nvPr/>
        </p:nvPicPr>
        <p:blipFill rotWithShape="1">
          <a:blip r:embed="rId3"/>
          <a:srcRect t="25739"/>
          <a:stretch/>
        </p:blipFill>
        <p:spPr bwMode="auto">
          <a:xfrm>
            <a:off x="3810000" y="4119823"/>
            <a:ext cx="4824413" cy="178250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19311066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596900" y="228600"/>
            <a:ext cx="7497763" cy="83820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input –password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157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7848600" cy="4572000"/>
          </a:xfrm>
        </p:spPr>
        <p:txBody>
          <a:bodyPr>
            <a:normAutofit lnSpcReduction="10000"/>
          </a:bodyPr>
          <a:lstStyle/>
          <a:p>
            <a:pPr marL="82550" indent="0">
              <a:lnSpc>
                <a:spcPct val="90000"/>
              </a:lnSpc>
              <a:buNone/>
            </a:pPr>
            <a:r>
              <a:rPr lang="en-US" sz="2800" b="1" dirty="0"/>
              <a:t>&lt;</a:t>
            </a:r>
            <a:r>
              <a:rPr lang="en-US" sz="2800" b="1" dirty="0" smtClean="0"/>
              <a:t>input type=“password”&gt;</a:t>
            </a:r>
            <a:endParaRPr lang="en-US" sz="2800" b="1" dirty="0"/>
          </a:p>
          <a:p>
            <a:pPr marL="365125" indent="-282575">
              <a:lnSpc>
                <a:spcPct val="90000"/>
              </a:lnSpc>
              <a:buFont typeface="Wingdings 2" pitchFamily="18" charset="2"/>
              <a:buChar char=""/>
            </a:pPr>
            <a:r>
              <a:rPr lang="en-US" dirty="0" smtClean="0"/>
              <a:t>Accepts text information that needs to be hidden as it is entered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65125" indent="-282575">
              <a:lnSpc>
                <a:spcPct val="90000"/>
              </a:lnSpc>
              <a:buFont typeface="Wingdings 2" pitchFamily="18" charset="2"/>
              <a:buChar char=""/>
            </a:pPr>
            <a:r>
              <a:rPr lang="en-US" dirty="0" smtClean="0"/>
              <a:t>Attributes:</a:t>
            </a:r>
          </a:p>
          <a:p>
            <a:pPr marL="639763" lvl="1" indent="-236538">
              <a:lnSpc>
                <a:spcPct val="90000"/>
              </a:lnSpc>
              <a:buFont typeface="Verdana" pitchFamily="34" charset="0"/>
              <a:buChar char="◦"/>
            </a:pPr>
            <a:r>
              <a:rPr lang="en-US" sz="2400" dirty="0" smtClean="0"/>
              <a:t>type=“password”</a:t>
            </a:r>
          </a:p>
          <a:p>
            <a:pPr marL="639763" lvl="1" indent="-236538">
              <a:lnSpc>
                <a:spcPct val="90000"/>
              </a:lnSpc>
              <a:buFont typeface="Verdana" pitchFamily="34" charset="0"/>
              <a:buChar char="◦"/>
            </a:pPr>
            <a:r>
              <a:rPr lang="en-US" sz="2400" dirty="0" smtClean="0"/>
              <a:t>name</a:t>
            </a:r>
          </a:p>
          <a:p>
            <a:pPr marL="639763" lvl="1" indent="-236538">
              <a:lnSpc>
                <a:spcPct val="90000"/>
              </a:lnSpc>
              <a:buFont typeface="Verdana" pitchFamily="34" charset="0"/>
              <a:buChar char="◦"/>
            </a:pPr>
            <a:r>
              <a:rPr lang="en-US" sz="2400" dirty="0" smtClean="0"/>
              <a:t>id</a:t>
            </a:r>
          </a:p>
          <a:p>
            <a:pPr marL="639763" lvl="1" indent="-236538">
              <a:lnSpc>
                <a:spcPct val="90000"/>
              </a:lnSpc>
              <a:buFont typeface="Verdana" pitchFamily="34" charset="0"/>
              <a:buChar char="◦"/>
            </a:pPr>
            <a:r>
              <a:rPr lang="en-US" sz="2400" dirty="0" smtClean="0"/>
              <a:t>size</a:t>
            </a:r>
          </a:p>
          <a:p>
            <a:pPr marL="639763" lvl="1" indent="-236538">
              <a:lnSpc>
                <a:spcPct val="90000"/>
              </a:lnSpc>
              <a:buFont typeface="Verdana" pitchFamily="34" charset="0"/>
              <a:buChar char="◦"/>
            </a:pPr>
            <a:r>
              <a:rPr lang="en-US" sz="2400" dirty="0" err="1" smtClean="0"/>
              <a:t>maxlength</a:t>
            </a:r>
            <a:endParaRPr lang="en-US" sz="2400" dirty="0" smtClean="0"/>
          </a:p>
          <a:p>
            <a:pPr marL="639763" lvl="1" indent="-236538">
              <a:lnSpc>
                <a:spcPct val="90000"/>
              </a:lnSpc>
              <a:buFont typeface="Verdana" pitchFamily="34" charset="0"/>
              <a:buChar char="◦"/>
            </a:pPr>
            <a:r>
              <a:rPr lang="en-US" sz="2400" dirty="0" smtClean="0"/>
              <a:t>value</a:t>
            </a:r>
          </a:p>
        </p:txBody>
      </p:sp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14B421AC-87C9-4A2C-AC08-881086B7D367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14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6630" name="Rectangle 7"/>
          <p:cNvSpPr>
            <a:spLocks noChangeArrowheads="1"/>
          </p:cNvSpPr>
          <p:nvPr/>
        </p:nvSpPr>
        <p:spPr bwMode="auto">
          <a:xfrm>
            <a:off x="3381375" y="30051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1511" name="Picture 6"/>
          <p:cNvPicPr>
            <a:picLocks noChangeAspect="1" noChangeArrowheads="1"/>
          </p:cNvPicPr>
          <p:nvPr/>
        </p:nvPicPr>
        <p:blipFill rotWithShape="1">
          <a:blip r:embed="rId3"/>
          <a:srcRect t="33893"/>
          <a:stretch/>
        </p:blipFill>
        <p:spPr bwMode="auto">
          <a:xfrm>
            <a:off x="4038600" y="3505200"/>
            <a:ext cx="4191000" cy="98648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10350527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F2B089B-D171-41A0-8A59-3E8AA7D1FC0C}" type="slidenum">
              <a:rPr lang="en-US" sz="1200" smtClean="0"/>
              <a:pPr/>
              <a:t>15</a:t>
            </a:fld>
            <a:endParaRPr lang="en-US" sz="1200" smtClean="0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Input – submit / reset/ button–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158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10" y="1544655"/>
            <a:ext cx="7973990" cy="30273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7" name="Left Arrow Callout 6"/>
          <p:cNvSpPr/>
          <p:nvPr/>
        </p:nvSpPr>
        <p:spPr>
          <a:xfrm rot="1025928">
            <a:off x="1648081" y="4581682"/>
            <a:ext cx="4154488" cy="943431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7275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Calls ‘action’ – send name/value pairs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438400"/>
            <a:ext cx="3581400" cy="1025361"/>
          </a:xfr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612951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371600"/>
            <a:ext cx="8458200" cy="990600"/>
          </a:xfrm>
        </p:spPr>
        <p:txBody>
          <a:bodyPr>
            <a:normAutofit fontScale="90000"/>
          </a:bodyPr>
          <a:lstStyle/>
          <a:p>
            <a:r>
              <a:rPr lang="en-US" sz="27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3600" dirty="0">
                <a:solidFill>
                  <a:schemeClr val="tx2">
                    <a:satMod val="130000"/>
                  </a:schemeClr>
                </a:solidFill>
              </a:rPr>
              <a:t>radio buttons / option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buttons- </a:t>
            </a:r>
            <a:r>
              <a:rPr lang="en-US" sz="3600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 161 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188430" name="Picture 14" descr="radi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00600" y="2362200"/>
            <a:ext cx="4114800" cy="554038"/>
          </a:xfrm>
          <a:noFill/>
          <a:ln/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16</a:t>
            </a:fld>
            <a:endParaRPr lang="en-US"/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990600" y="13716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188427" name="Text Box 11"/>
          <p:cNvSpPr txBox="1">
            <a:spLocks noChangeArrowheads="1"/>
          </p:cNvSpPr>
          <p:nvPr/>
        </p:nvSpPr>
        <p:spPr bwMode="auto">
          <a:xfrm>
            <a:off x="304800" y="1828800"/>
            <a:ext cx="8305800" cy="395287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type=”radio"</a:t>
            </a: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  </a:t>
            </a:r>
            <a:endParaRPr 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</a:p>
          <a:p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</a:t>
            </a:r>
            <a:endParaRPr lang="en-US" sz="4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“value“  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Left Arrow Callout 14"/>
          <p:cNvSpPr/>
          <p:nvPr/>
        </p:nvSpPr>
        <p:spPr bwMode="auto">
          <a:xfrm>
            <a:off x="5691554" y="4024313"/>
            <a:ext cx="3124200" cy="1981200"/>
          </a:xfrm>
          <a:prstGeom prst="leftArrowCallout">
            <a:avLst>
              <a:gd name="adj1" fmla="val 13506"/>
              <a:gd name="adj2" fmla="val 13193"/>
              <a:gd name="adj3" fmla="val 15303"/>
              <a:gd name="adj4" fmla="val 97826"/>
            </a:avLst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/>
              <a:t>Must code in a value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/>
              <a:t>The value identifies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/>
              <a:t>the choice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08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066800"/>
            <a:ext cx="8458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3600" dirty="0">
                <a:solidFill>
                  <a:schemeClr val="tx2">
                    <a:satMod val="130000"/>
                  </a:schemeClr>
                </a:solidFill>
              </a:rPr>
              <a:t>radio buttons </a:t>
            </a:r>
            <a:r>
              <a:rPr lang="en-US" sz="3100" dirty="0" smtClean="0">
                <a:solidFill>
                  <a:srgbClr val="FF0000"/>
                </a:solidFill>
              </a:rPr>
              <a:t>mutually exclusive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057400"/>
            <a:ext cx="7239000" cy="41148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dirty="0" smtClean="0"/>
              <a:t>	&lt;input   type="radio"    </a:t>
            </a:r>
            <a:r>
              <a:rPr lang="en-US" sz="2800" dirty="0" smtClean="0">
                <a:solidFill>
                  <a:srgbClr val="0000FF"/>
                </a:solidFill>
              </a:rPr>
              <a:t>name=“</a:t>
            </a:r>
            <a:r>
              <a:rPr lang="en-US" sz="2800" i="1" dirty="0" smtClean="0">
                <a:solidFill>
                  <a:srgbClr val="0000FF"/>
                </a:solidFill>
              </a:rPr>
              <a:t>xyz" </a:t>
            </a:r>
            <a:br>
              <a:rPr lang="en-US" sz="2800" i="1" dirty="0" smtClean="0">
                <a:solidFill>
                  <a:srgbClr val="0000FF"/>
                </a:solidFill>
              </a:rPr>
            </a:br>
            <a:r>
              <a:rPr lang="en-US" sz="2800" i="1" dirty="0" smtClean="0">
                <a:solidFill>
                  <a:srgbClr val="0000FF"/>
                </a:solidFill>
              </a:rPr>
              <a:t>                     </a:t>
            </a:r>
            <a:r>
              <a:rPr lang="en-US" sz="2800" i="1" dirty="0" smtClean="0"/>
              <a:t>id="id1“   value="value1“   /&gt;</a:t>
            </a:r>
          </a:p>
          <a:p>
            <a:pPr eaLnBrk="1" hangingPunct="1">
              <a:buFont typeface="Arial" charset="0"/>
              <a:buNone/>
            </a:pPr>
            <a:endParaRPr lang="en-US" sz="2800" i="1" dirty="0" smtClean="0"/>
          </a:p>
          <a:p>
            <a:pPr eaLnBrk="1" hangingPunct="1">
              <a:buFont typeface="Arial" charset="0"/>
              <a:buNone/>
            </a:pPr>
            <a:r>
              <a:rPr lang="en-US" sz="2800" dirty="0" smtClean="0"/>
              <a:t>	&lt;input   type="radio"    </a:t>
            </a:r>
            <a:r>
              <a:rPr lang="en-US" sz="2800" dirty="0" smtClean="0">
                <a:solidFill>
                  <a:srgbClr val="0000FF"/>
                </a:solidFill>
              </a:rPr>
              <a:t>name=“</a:t>
            </a:r>
            <a:r>
              <a:rPr lang="en-US" sz="2800" i="1" dirty="0" smtClean="0">
                <a:solidFill>
                  <a:srgbClr val="0000FF"/>
                </a:solidFill>
              </a:rPr>
              <a:t>xyz" </a:t>
            </a:r>
          </a:p>
          <a:p>
            <a:pPr eaLnBrk="1" hangingPunct="1">
              <a:buFont typeface="Arial" charset="0"/>
              <a:buNone/>
            </a:pPr>
            <a:r>
              <a:rPr lang="en-US" sz="2800" i="1" dirty="0" smtClean="0">
                <a:solidFill>
                  <a:srgbClr val="0000FF"/>
                </a:solidFill>
              </a:rPr>
              <a:t>                        </a:t>
            </a:r>
            <a:r>
              <a:rPr lang="en-US" sz="2800" i="1" dirty="0" smtClean="0"/>
              <a:t>id="id2"    value="value2“   /&gt;</a:t>
            </a:r>
          </a:p>
          <a:p>
            <a:pPr eaLnBrk="1" hangingPunct="1">
              <a:buFont typeface="Arial" charset="0"/>
              <a:buNone/>
            </a:pPr>
            <a:endParaRPr lang="en-US" sz="2800" i="1" dirty="0" smtClean="0"/>
          </a:p>
          <a:p>
            <a:pPr eaLnBrk="1" hangingPunct="1">
              <a:buFont typeface="Arial" charset="0"/>
              <a:buNone/>
            </a:pPr>
            <a:r>
              <a:rPr lang="en-US" sz="2800" dirty="0" smtClean="0"/>
              <a:t>	&lt;input   type="radio"   </a:t>
            </a:r>
            <a:r>
              <a:rPr lang="en-US" sz="2800" dirty="0" smtClean="0">
                <a:solidFill>
                  <a:srgbClr val="0000FF"/>
                </a:solidFill>
              </a:rPr>
              <a:t>name=“</a:t>
            </a:r>
            <a:r>
              <a:rPr lang="en-US" sz="2800" i="1" dirty="0" smtClean="0">
                <a:solidFill>
                  <a:srgbClr val="0000FF"/>
                </a:solidFill>
              </a:rPr>
              <a:t>xyz"  </a:t>
            </a:r>
          </a:p>
          <a:p>
            <a:pPr eaLnBrk="1" hangingPunct="1">
              <a:buFont typeface="Arial" charset="0"/>
              <a:buNone/>
            </a:pPr>
            <a:r>
              <a:rPr lang="en-US" sz="2800" i="1" dirty="0" smtClean="0">
                <a:solidFill>
                  <a:srgbClr val="0000FF"/>
                </a:solidFill>
              </a:rPr>
              <a:t>                       </a:t>
            </a:r>
            <a:r>
              <a:rPr lang="en-US" sz="2800" i="1" dirty="0" smtClean="0"/>
              <a:t>id="id3“    value="value3“   /&gt;</a:t>
            </a:r>
          </a:p>
          <a:p>
            <a:pPr eaLnBrk="1" hangingPunct="1">
              <a:buFont typeface="Arial" charset="0"/>
              <a:buNone/>
            </a:pPr>
            <a:endParaRPr lang="en-US" sz="2800" i="1" dirty="0" smtClean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17</a:t>
            </a:fld>
            <a:endParaRPr lang="en-US"/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504930" y="2114297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990600" y="13716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219200" y="1219200"/>
            <a:ext cx="6705600" cy="5334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name MUST be the same – values MUST be different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239000" y="2608263"/>
            <a:ext cx="152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467600" y="4099867"/>
            <a:ext cx="152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391400" y="5562600"/>
            <a:ext cx="152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315200" y="5562600"/>
            <a:ext cx="152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934200" y="2608263"/>
            <a:ext cx="152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086600" y="4126468"/>
            <a:ext cx="76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934200" y="5650468"/>
            <a:ext cx="152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68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143000"/>
            <a:ext cx="8458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4400" dirty="0">
                <a:solidFill>
                  <a:schemeClr val="tx2">
                    <a:satMod val="130000"/>
                  </a:schemeClr>
                </a:solidFill>
              </a:rPr>
              <a:t>Checked by Default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16" name="Picture 14" descr="radi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19600" y="3505200"/>
            <a:ext cx="4114800" cy="554038"/>
          </a:xfrm>
          <a:noFill/>
          <a:ln/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18</a:t>
            </a:fld>
            <a:endParaRPr lang="en-US"/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990600" y="13716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188427" name="Text Box 11"/>
          <p:cNvSpPr txBox="1">
            <a:spLocks noChangeArrowheads="1"/>
          </p:cNvSpPr>
          <p:nvPr/>
        </p:nvSpPr>
        <p:spPr bwMode="auto">
          <a:xfrm>
            <a:off x="304800" y="1600200"/>
            <a:ext cx="8305800" cy="459356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ts val="3900"/>
              </a:lnSpc>
            </a:pPr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type=”radio"</a:t>
            </a: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lnSpc>
                <a:spcPts val="3900"/>
              </a:lnSpc>
            </a:pP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3900"/>
              </a:lnSpc>
            </a:pP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  </a:t>
            </a:r>
            <a:endParaRPr 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3900"/>
              </a:lnSpc>
            </a:pP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</a:p>
          <a:p>
            <a:pPr>
              <a:lnSpc>
                <a:spcPts val="3900"/>
              </a:lnSpc>
            </a:pPr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id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=“id"</a:t>
            </a:r>
            <a:endParaRPr lang="en-US" sz="4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3900"/>
              </a:lnSpc>
            </a:pPr>
            <a:endParaRPr 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3900"/>
              </a:lnSpc>
            </a:pP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sz="3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mrs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  <a:p>
            <a:pPr>
              <a:lnSpc>
                <a:spcPts val="3900"/>
              </a:lnSpc>
            </a:pP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3900"/>
              </a:lnSpc>
            </a:pP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checked 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   Mrs.</a:t>
            </a: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715000" y="3581400"/>
            <a:ext cx="228600" cy="3048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92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960438"/>
            <a:ext cx="8458200" cy="9906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Check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box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162 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186383" name="Picture 15" descr="chec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16600" y="1208087"/>
            <a:ext cx="2819400" cy="784225"/>
          </a:xfrm>
          <a:noFill/>
          <a:ln/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7ADB42-61FF-4749-BDB3-E1F8DA09B0A2}" type="slidenum">
              <a:rPr lang="en-US"/>
              <a:pPr/>
              <a:t>19</a:t>
            </a:fld>
            <a:endParaRPr lang="en-US"/>
          </a:p>
        </p:txBody>
      </p:sp>
      <p:sp>
        <p:nvSpPr>
          <p:cNvPr id="186372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6374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6375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6376" name="Text Box 8"/>
          <p:cNvSpPr txBox="1">
            <a:spLocks noChangeArrowheads="1"/>
          </p:cNvSpPr>
          <p:nvPr/>
        </p:nvSpPr>
        <p:spPr bwMode="auto">
          <a:xfrm>
            <a:off x="990600" y="13716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186377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6378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186379" name="Text Box 11"/>
          <p:cNvSpPr txBox="1">
            <a:spLocks noChangeArrowheads="1"/>
          </p:cNvSpPr>
          <p:nvPr/>
        </p:nvSpPr>
        <p:spPr bwMode="auto">
          <a:xfrm>
            <a:off x="272143" y="1685131"/>
            <a:ext cx="8305800" cy="395287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type=”checkbox"</a:t>
            </a: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  </a:t>
            </a:r>
            <a:endParaRPr 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</a:p>
          <a:p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</a:t>
            </a:r>
            <a:endParaRPr lang="en-US" sz="4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‘value“</a:t>
            </a:r>
            <a:r>
              <a:rPr 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Left Arrow Callout 15"/>
          <p:cNvSpPr/>
          <p:nvPr/>
        </p:nvSpPr>
        <p:spPr bwMode="auto">
          <a:xfrm>
            <a:off x="5416062" y="4283781"/>
            <a:ext cx="3124200" cy="1981200"/>
          </a:xfrm>
          <a:prstGeom prst="leftArrowCallout">
            <a:avLst>
              <a:gd name="adj1" fmla="val 13506"/>
              <a:gd name="adj2" fmla="val 13193"/>
              <a:gd name="adj3" fmla="val 15303"/>
              <a:gd name="adj4" fmla="val 97826"/>
            </a:avLst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/>
              <a:t>Must code in a value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/>
              <a:t>The value identifies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/>
              <a:t>the choice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57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Overview of Forms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7391400" cy="51816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4000" dirty="0" smtClean="0">
                <a:cs typeface="Times New Roman" pitchFamily="18" charset="0"/>
              </a:rPr>
              <a:t>Form</a:t>
            </a:r>
          </a:p>
          <a:p>
            <a:pPr lvl="1">
              <a:lnSpc>
                <a:spcPct val="90000"/>
              </a:lnSpc>
            </a:pPr>
            <a:r>
              <a:rPr lang="en-US" sz="2800" b="1" dirty="0" smtClean="0">
                <a:cs typeface="Times New Roman" pitchFamily="18" charset="0"/>
              </a:rPr>
              <a:t>form controls / elements</a:t>
            </a:r>
          </a:p>
          <a:p>
            <a:pPr lvl="2">
              <a:lnSpc>
                <a:spcPct val="90000"/>
              </a:lnSpc>
            </a:pPr>
            <a:r>
              <a:rPr lang="en-US" sz="2900" dirty="0">
                <a:solidFill>
                  <a:srgbClr val="FF0000"/>
                </a:solidFill>
                <a:cs typeface="Times New Roman" pitchFamily="18" charset="0"/>
              </a:rPr>
              <a:t>Text </a:t>
            </a:r>
            <a:r>
              <a:rPr lang="en-US" sz="2900" dirty="0" smtClean="0">
                <a:solidFill>
                  <a:srgbClr val="FF0000"/>
                </a:solidFill>
                <a:cs typeface="Times New Roman" pitchFamily="18" charset="0"/>
              </a:rPr>
              <a:t>box</a:t>
            </a:r>
          </a:p>
          <a:p>
            <a:pPr lvl="2">
              <a:lnSpc>
                <a:spcPct val="90000"/>
              </a:lnSpc>
            </a:pPr>
            <a:r>
              <a:rPr lang="en-US" sz="3200" dirty="0" smtClean="0">
                <a:solidFill>
                  <a:srgbClr val="FF0000"/>
                </a:solidFill>
                <a:cs typeface="Times New Roman" pitchFamily="18" charset="0"/>
              </a:rPr>
              <a:t>Check / radio box </a:t>
            </a:r>
          </a:p>
          <a:p>
            <a:pPr lvl="2">
              <a:lnSpc>
                <a:spcPct val="90000"/>
              </a:lnSpc>
            </a:pPr>
            <a:r>
              <a:rPr lang="en-US" sz="3200" dirty="0" smtClean="0">
                <a:solidFill>
                  <a:srgbClr val="FF0000"/>
                </a:solidFill>
                <a:cs typeface="Times New Roman" pitchFamily="18" charset="0"/>
              </a:rPr>
              <a:t>Dropdown list</a:t>
            </a:r>
          </a:p>
          <a:p>
            <a:pPr lvl="2">
              <a:lnSpc>
                <a:spcPct val="90000"/>
              </a:lnSpc>
            </a:pPr>
            <a:r>
              <a:rPr lang="en-US" sz="3200" dirty="0" smtClean="0">
                <a:solidFill>
                  <a:srgbClr val="FF0000"/>
                </a:solidFill>
                <a:cs typeface="Times New Roman" pitchFamily="18" charset="0"/>
              </a:rPr>
              <a:t>Buttons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3400" dirty="0" smtClean="0">
                <a:cs typeface="Times New Roman" pitchFamily="18" charset="0"/>
              </a:rPr>
              <a:t>Accept  information from users </a:t>
            </a:r>
          </a:p>
        </p:txBody>
      </p:sp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71B30B1A-3B73-4202-84EB-2E01FC4B2238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2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5474" name="Picture 2" descr="Figure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3525" y="1219200"/>
            <a:ext cx="3581400" cy="33528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257800"/>
            <a:ext cx="690489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31609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371600"/>
            <a:ext cx="8458200" cy="838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4400" dirty="0">
                <a:solidFill>
                  <a:schemeClr val="tx2">
                    <a:satMod val="130000"/>
                  </a:schemeClr>
                </a:solidFill>
              </a:rPr>
              <a:t>Check box group – same name </a:t>
            </a:r>
            <a:br>
              <a:rPr lang="en-US" sz="44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207884" name="Picture 12" descr="chec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6400" y="1981200"/>
            <a:ext cx="2819400" cy="784225"/>
          </a:xfrm>
          <a:noFill/>
          <a:ln/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27F484-1CB2-4F14-ACD9-2447D1FF6239}" type="slidenum">
              <a:rPr lang="en-US"/>
              <a:pPr/>
              <a:t>20</a:t>
            </a:fld>
            <a:endParaRPr lang="en-US"/>
          </a:p>
        </p:txBody>
      </p:sp>
      <p:sp>
        <p:nvSpPr>
          <p:cNvPr id="207876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7877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207878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207879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7880" name="Text Box 8"/>
          <p:cNvSpPr txBox="1">
            <a:spLocks noChangeArrowheads="1"/>
          </p:cNvSpPr>
          <p:nvPr/>
        </p:nvSpPr>
        <p:spPr bwMode="auto">
          <a:xfrm>
            <a:off x="990600" y="13716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207881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207882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207883" name="Text Box 11"/>
          <p:cNvSpPr txBox="1">
            <a:spLocks noChangeArrowheads="1"/>
          </p:cNvSpPr>
          <p:nvPr/>
        </p:nvSpPr>
        <p:spPr bwMode="auto">
          <a:xfrm>
            <a:off x="304800" y="1533197"/>
            <a:ext cx="8305800" cy="440120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type=”checkbox"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           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os1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“</a:t>
            </a:r>
            <a:r>
              <a:rPr lang="en-US" sz="28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WinXP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  <a:p>
            <a:endParaRPr lang="en-US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type=”checkbox"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           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os2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“win2000“ &gt;</a:t>
            </a:r>
            <a:endParaRPr lang="en-US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7885" name="Text Box 13"/>
          <p:cNvSpPr txBox="1">
            <a:spLocks noChangeArrowheads="1"/>
          </p:cNvSpPr>
          <p:nvPr/>
        </p:nvSpPr>
        <p:spPr bwMode="auto">
          <a:xfrm>
            <a:off x="533400" y="6096000"/>
            <a:ext cx="7467600" cy="40011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/>
              <a:t>value MUST be different! id must be different!</a:t>
            </a:r>
            <a:endParaRPr lang="en-US" sz="2000" b="1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3657600" y="2590800"/>
            <a:ext cx="2133600" cy="1066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V="1">
            <a:off x="3657600" y="3733800"/>
            <a:ext cx="2133600" cy="1066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5715000" y="34290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Name can be the </a:t>
            </a:r>
            <a:r>
              <a:rPr lang="en-US" b="1" dirty="0" smtClean="0">
                <a:solidFill>
                  <a:srgbClr val="FF0000"/>
                </a:solidFill>
              </a:rPr>
              <a:t>same</a:t>
            </a:r>
            <a:r>
              <a:rPr lang="en-US" b="1" dirty="0" smtClean="0"/>
              <a:t>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07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296426" y="1689100"/>
            <a:ext cx="8458200" cy="9906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3600" dirty="0">
                <a:solidFill>
                  <a:schemeClr val="tx2">
                    <a:satMod val="130000"/>
                  </a:schemeClr>
                </a:solidFill>
              </a:rPr>
              <a:t>Separate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check </a:t>
            </a:r>
            <a:r>
              <a:rPr lang="en-US" sz="3600" dirty="0">
                <a:solidFill>
                  <a:schemeClr val="tx2">
                    <a:satMod val="130000"/>
                  </a:schemeClr>
                </a:solidFill>
              </a:rPr>
              <a:t>boxes – different name </a:t>
            </a:r>
            <a:r>
              <a:rPr lang="en-US" sz="31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1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207884" name="Picture 12" descr="chec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6400" y="1905000"/>
            <a:ext cx="2819400" cy="784225"/>
          </a:xfrm>
          <a:noFill/>
          <a:ln/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27F484-1CB2-4F14-ACD9-2447D1FF6239}" type="slidenum">
              <a:rPr lang="en-US"/>
              <a:pPr/>
              <a:t>21</a:t>
            </a:fld>
            <a:endParaRPr lang="en-US"/>
          </a:p>
        </p:txBody>
      </p:sp>
      <p:sp>
        <p:nvSpPr>
          <p:cNvPr id="207876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7877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207878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207879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7880" name="Text Box 8"/>
          <p:cNvSpPr txBox="1">
            <a:spLocks noChangeArrowheads="1"/>
          </p:cNvSpPr>
          <p:nvPr/>
        </p:nvSpPr>
        <p:spPr bwMode="auto">
          <a:xfrm>
            <a:off x="964642" y="1005689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207881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207882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207883" name="Text Box 11"/>
          <p:cNvSpPr txBox="1">
            <a:spLocks noChangeArrowheads="1"/>
          </p:cNvSpPr>
          <p:nvPr/>
        </p:nvSpPr>
        <p:spPr bwMode="auto">
          <a:xfrm>
            <a:off x="296426" y="1603047"/>
            <a:ext cx="8305800" cy="440120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type=”checkbox"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os1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           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os1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“</a:t>
            </a:r>
            <a:r>
              <a:rPr lang="en-US" sz="28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WinXP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 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  <a:p>
            <a:endParaRPr lang="en-US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type=”checkbox"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os2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           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os2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“win2000“ 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  <a:p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7885" name="Text Box 13"/>
          <p:cNvSpPr txBox="1">
            <a:spLocks noChangeArrowheads="1"/>
          </p:cNvSpPr>
          <p:nvPr/>
        </p:nvSpPr>
        <p:spPr bwMode="auto">
          <a:xfrm>
            <a:off x="533400" y="6096000"/>
            <a:ext cx="7467600" cy="40011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/>
              <a:t>value MUST be different! id must be different!</a:t>
            </a:r>
            <a:endParaRPr lang="en-US" sz="2000" b="1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3657600" y="2590800"/>
            <a:ext cx="2133600" cy="1066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V="1">
            <a:off x="3657600" y="3733800"/>
            <a:ext cx="2133600" cy="1066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5715000" y="34290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Name can be </a:t>
            </a:r>
            <a:r>
              <a:rPr lang="en-US" b="1" dirty="0" smtClean="0">
                <a:solidFill>
                  <a:srgbClr val="FF0000"/>
                </a:solidFill>
              </a:rPr>
              <a:t>different</a:t>
            </a:r>
            <a:r>
              <a:rPr lang="en-US" b="1" dirty="0" smtClean="0"/>
              <a:t>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36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143000"/>
            <a:ext cx="8458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4400" dirty="0">
                <a:solidFill>
                  <a:schemeClr val="tx2">
                    <a:satMod val="130000"/>
                  </a:schemeClr>
                </a:solidFill>
              </a:rPr>
              <a:t>Checked 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</a:rPr>
              <a:t>- No </a:t>
            </a:r>
            <a:r>
              <a:rPr lang="en-US" sz="4400" dirty="0">
                <a:solidFill>
                  <a:schemeClr val="tx2">
                    <a:satMod val="130000"/>
                  </a:schemeClr>
                </a:solidFill>
              </a:rPr>
              <a:t>Value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22</a:t>
            </a:fld>
            <a:endParaRPr lang="en-US"/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990600" y="13716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15" name="TextBox 14"/>
          <p:cNvSpPr txBox="1"/>
          <p:nvPr/>
        </p:nvSpPr>
        <p:spPr>
          <a:xfrm>
            <a:off x="762000" y="1968549"/>
            <a:ext cx="7696200" cy="261610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type=”checkbox"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xyz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           </a:t>
            </a:r>
          </a:p>
          <a:p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xyz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 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  <a:p>
            <a:endParaRPr lang="en-US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If checked – will return “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” as the “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73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143000"/>
            <a:ext cx="8458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4400" dirty="0">
                <a:solidFill>
                  <a:schemeClr val="tx2">
                    <a:satMod val="130000"/>
                  </a:schemeClr>
                </a:solidFill>
              </a:rPr>
              <a:t>Checked by </a:t>
            </a: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</a:rPr>
              <a:t>Default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18" name="Picture 12" descr="chec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6400" y="1600200"/>
            <a:ext cx="2819400" cy="784225"/>
          </a:xfrm>
          <a:noFill/>
          <a:ln/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23</a:t>
            </a:fld>
            <a:endParaRPr lang="en-US"/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990600" y="13716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188427" name="Text Box 11"/>
          <p:cNvSpPr txBox="1">
            <a:spLocks noChangeArrowheads="1"/>
          </p:cNvSpPr>
          <p:nvPr/>
        </p:nvSpPr>
        <p:spPr bwMode="auto">
          <a:xfrm>
            <a:off x="304800" y="1371600"/>
            <a:ext cx="8534400" cy="4093428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</a:t>
            </a:r>
            <a:r>
              <a:rPr 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=”checkbox"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endParaRPr lang="en-US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os1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  </a:t>
            </a: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</a:p>
          <a:p>
            <a:pPr>
              <a:lnSpc>
                <a:spcPts val="2400"/>
              </a:lnSpc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id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=“os1"</a:t>
            </a:r>
            <a:endParaRPr lang="en-US" sz="4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</a:t>
            </a:r>
            <a:r>
              <a:rPr 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sz="32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WinXP</a:t>
            </a:r>
            <a:r>
              <a:rPr 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  <a:p>
            <a:pPr>
              <a:lnSpc>
                <a:spcPts val="2400"/>
              </a:lnSpc>
            </a:pPr>
            <a:endParaRPr lang="en-US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checked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  <a:p>
            <a:pPr>
              <a:lnSpc>
                <a:spcPts val="2400"/>
              </a:lnSpc>
            </a:pPr>
            <a:endParaRPr lang="en-US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endParaRPr lang="en-US" sz="32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endParaRPr lang="en-US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ts val="2400"/>
              </a:lnSpc>
            </a:pP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 type=“checkbox” checked=“checked” /&gt;</a:t>
            </a:r>
            <a:endParaRPr lang="en-US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Half Frame 19"/>
          <p:cNvSpPr/>
          <p:nvPr/>
        </p:nvSpPr>
        <p:spPr bwMode="auto">
          <a:xfrm rot="12074874">
            <a:off x="5417703" y="1409700"/>
            <a:ext cx="381000" cy="533400"/>
          </a:xfrm>
          <a:prstGeom prst="halfFram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Left Arrow Callout 14"/>
          <p:cNvSpPr/>
          <p:nvPr/>
        </p:nvSpPr>
        <p:spPr>
          <a:xfrm rot="19832729">
            <a:off x="6496376" y="3637313"/>
            <a:ext cx="2057400" cy="931985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3174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XHTML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38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358792"/>
            <a:ext cx="8763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3600" dirty="0">
                <a:solidFill>
                  <a:schemeClr val="tx2">
                    <a:satMod val="130000"/>
                  </a:schemeClr>
                </a:solidFill>
              </a:rPr>
              <a:t>Select element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 - drop down menu –  163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24</a:t>
            </a:fld>
            <a:endParaRPr lang="en-US"/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36095"/>
            <a:ext cx="7162166" cy="4683705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>
            <a:off x="4724400" y="1752600"/>
            <a:ext cx="13716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864100" y="2057400"/>
            <a:ext cx="13716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5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68300" y="1600200"/>
            <a:ext cx="8458200" cy="9906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sz="4400" dirty="0">
                <a:solidFill>
                  <a:schemeClr val="tx2">
                    <a:satMod val="130000"/>
                  </a:schemeClr>
                </a:solidFill>
              </a:rPr>
              <a:t>A forced selected option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007308-6ACC-4FD8-96A6-55FCDC10BA0E}" type="slidenum">
              <a:rPr lang="en-US"/>
              <a:pPr/>
              <a:t>25</a:t>
            </a:fld>
            <a:endParaRPr lang="en-US"/>
          </a:p>
        </p:txBody>
      </p:sp>
      <p:sp>
        <p:nvSpPr>
          <p:cNvPr id="203780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378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20378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203783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3784" name="Text Box 8"/>
          <p:cNvSpPr txBox="1">
            <a:spLocks noChangeArrowheads="1"/>
          </p:cNvSpPr>
          <p:nvPr/>
        </p:nvSpPr>
        <p:spPr bwMode="auto">
          <a:xfrm>
            <a:off x="990600" y="1371600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20378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20378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203787" name="Text Box 11"/>
          <p:cNvSpPr txBox="1">
            <a:spLocks noChangeArrowheads="1"/>
          </p:cNvSpPr>
          <p:nvPr/>
        </p:nvSpPr>
        <p:spPr bwMode="auto">
          <a:xfrm>
            <a:off x="152400" y="1828800"/>
            <a:ext cx="8991600" cy="353943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&lt;select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name=“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job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   id=“job”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en-US" sz="28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&lt;option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value="</a:t>
            </a:r>
            <a:r>
              <a:rPr lang="en-US" sz="2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none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"&gt; </a:t>
            </a:r>
            <a:r>
              <a:rPr lang="en-US" sz="2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Please select one</a:t>
            </a:r>
            <a:r>
              <a:rPr lang="en-US" sz="2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&lt;/option&gt;</a:t>
            </a:r>
          </a:p>
          <a:p>
            <a:endParaRPr lang="en-US" sz="2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&lt;option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value ="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pgmr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</a:t>
            </a:r>
            <a:r>
              <a:rPr lang="en-US" sz="2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selected&gt;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Programmer   </a:t>
            </a:r>
            <a:r>
              <a:rPr 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&lt;/option&gt;</a:t>
            </a:r>
          </a:p>
          <a:p>
            <a:endParaRPr lang="en-US" sz="24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&lt;option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value =“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dbm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"&gt;Database Manager </a:t>
            </a:r>
            <a:r>
              <a:rPr 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&lt;/option&gt;</a:t>
            </a:r>
          </a:p>
          <a:p>
            <a:endParaRPr lang="en-US" sz="24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&lt;/select&gt;</a:t>
            </a:r>
          </a:p>
        </p:txBody>
      </p:sp>
      <p:sp>
        <p:nvSpPr>
          <p:cNvPr id="20" name="Left Arrow Callout 19"/>
          <p:cNvSpPr/>
          <p:nvPr/>
        </p:nvSpPr>
        <p:spPr>
          <a:xfrm rot="19832729">
            <a:off x="6249880" y="2355668"/>
            <a:ext cx="2343667" cy="931985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3174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selected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4" name="Left Arrow Callout 13"/>
          <p:cNvSpPr/>
          <p:nvPr/>
        </p:nvSpPr>
        <p:spPr>
          <a:xfrm rot="1181580">
            <a:off x="2040719" y="4643985"/>
            <a:ext cx="2343667" cy="931985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3174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u</a:t>
            </a:r>
            <a:r>
              <a:rPr lang="en-US" sz="2800" b="1" dirty="0" smtClean="0">
                <a:solidFill>
                  <a:schemeClr val="tx1"/>
                </a:solidFill>
              </a:rPr>
              <a:t>sing ‘value’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04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358792"/>
            <a:ext cx="8763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3600" dirty="0">
                <a:solidFill>
                  <a:schemeClr val="tx2">
                    <a:satMod val="130000"/>
                  </a:schemeClr>
                </a:solidFill>
              </a:rPr>
              <a:t>Select element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 - drop down menu 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26</a:t>
            </a:fld>
            <a:endParaRPr lang="en-US"/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098507"/>
            <a:ext cx="6629400" cy="5243757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 flipV="1">
            <a:off x="4953000" y="4178300"/>
            <a:ext cx="1524000" cy="1524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6210300" y="3959304"/>
            <a:ext cx="1257300" cy="239634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61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732" y="2556668"/>
            <a:ext cx="3209785" cy="3233739"/>
          </a:xfrm>
          <a:prstGeom prst="rect">
            <a:avLst/>
          </a:prstGeom>
        </p:spPr>
      </p:pic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358792"/>
            <a:ext cx="8763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3600" dirty="0">
                <a:solidFill>
                  <a:schemeClr val="tx2">
                    <a:satMod val="130000"/>
                  </a:schemeClr>
                </a:solidFill>
              </a:rPr>
              <a:t>Select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element- grouping items - 164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27</a:t>
            </a:fld>
            <a:endParaRPr lang="en-US"/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1433786"/>
            <a:ext cx="5143500" cy="289691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9" name="Straight Arrow Connector 18"/>
          <p:cNvCxnSpPr/>
          <p:nvPr/>
        </p:nvCxnSpPr>
        <p:spPr>
          <a:xfrm flipH="1" flipV="1">
            <a:off x="4298950" y="2806043"/>
            <a:ext cx="1339850" cy="1524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4448175" y="1981200"/>
            <a:ext cx="1041400" cy="239634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51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"/>
          <a:stretch/>
        </p:blipFill>
        <p:spPr>
          <a:xfrm>
            <a:off x="1536700" y="3519413"/>
            <a:ext cx="6197600" cy="1455813"/>
          </a:xfrm>
          <a:prstGeom prst="rect">
            <a:avLst/>
          </a:prstGeom>
        </p:spPr>
      </p:pic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358792"/>
            <a:ext cx="8763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</a:rPr>
              <a:t>Input file – upload - 165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742D8A-F1DE-47B3-83AA-D26ABE7044B4}" type="slidenum">
              <a:rPr lang="en-US"/>
              <a:pPr/>
              <a:t>28</a:t>
            </a:fld>
            <a:endParaRPr lang="en-US"/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37" y="1447800"/>
            <a:ext cx="8573926" cy="151064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9" name="Straight Arrow Connector 18"/>
          <p:cNvCxnSpPr/>
          <p:nvPr/>
        </p:nvCxnSpPr>
        <p:spPr>
          <a:xfrm flipH="1" flipV="1">
            <a:off x="2438400" y="2653643"/>
            <a:ext cx="1339850" cy="1524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6769100" y="1861383"/>
            <a:ext cx="1041400" cy="239634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62521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292100" y="304800"/>
            <a:ext cx="8296275" cy="6858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Fieldset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and Legend Elements</a:t>
            </a: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305800" y="6305550"/>
            <a:ext cx="765175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D854982-56CB-468A-8D66-4F662D40F84B}" type="slidenum">
              <a:rPr lang="en-US" sz="1400" smtClean="0">
                <a:solidFill>
                  <a:srgbClr val="4D4D4D"/>
                </a:solidFill>
              </a:rPr>
              <a:pPr/>
              <a:t>29</a:t>
            </a:fld>
            <a:endParaRPr lang="en-US" sz="1400" smtClean="0">
              <a:solidFill>
                <a:srgbClr val="4D4D4D"/>
              </a:solidFill>
            </a:endParaRPr>
          </a:p>
        </p:txBody>
      </p:sp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228600" y="3402012"/>
            <a:ext cx="8550275" cy="304698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80000"/>
              </a:lnSpc>
            </a:pPr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&lt;</a:t>
            </a:r>
            <a:r>
              <a:rPr lang="en-US" b="1" dirty="0" err="1">
                <a:solidFill>
                  <a:srgbClr val="FF0000"/>
                </a:solidFill>
                <a:cs typeface="Times New Roman" pitchFamily="18" charset="0"/>
              </a:rPr>
              <a:t>fieldset</a:t>
            </a: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&gt;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solidFill>
                  <a:srgbClr val="002060"/>
                </a:solidFill>
                <a:cs typeface="Times New Roman" pitchFamily="18" charset="0"/>
              </a:rPr>
              <a:t>&lt;</a:t>
            </a:r>
            <a:r>
              <a:rPr lang="en-US" b="1" dirty="0">
                <a:solidFill>
                  <a:srgbClr val="002060"/>
                </a:solidFill>
                <a:cs typeface="Times New Roman" pitchFamily="18" charset="0"/>
              </a:rPr>
              <a:t>legend&gt;</a:t>
            </a:r>
            <a:r>
              <a:rPr lang="en-US" b="1" dirty="0">
                <a:cs typeface="Times New Roman" pitchFamily="18" charset="0"/>
              </a:rPr>
              <a:t>Customer Information</a:t>
            </a:r>
            <a:r>
              <a:rPr lang="en-US" b="1" dirty="0">
                <a:solidFill>
                  <a:srgbClr val="002060"/>
                </a:solidFill>
                <a:cs typeface="Times New Roman" pitchFamily="18" charset="0"/>
              </a:rPr>
              <a:t>&lt;/legend&gt;</a:t>
            </a:r>
          </a:p>
          <a:p>
            <a:pPr lvl="1">
              <a:lnSpc>
                <a:spcPct val="80000"/>
              </a:lnSpc>
            </a:pPr>
            <a:endParaRPr lang="en-US" b="1" dirty="0" smtClean="0"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b="1" dirty="0" smtClean="0">
                <a:cs typeface="Times New Roman" pitchFamily="18" charset="0"/>
              </a:rPr>
              <a:t>  </a:t>
            </a:r>
            <a:r>
              <a:rPr lang="en-US" b="1" dirty="0">
                <a:cs typeface="Times New Roman" pitchFamily="18" charset="0"/>
              </a:rPr>
              <a:t>&lt;</a:t>
            </a:r>
            <a:r>
              <a:rPr lang="en-US" b="1" dirty="0" smtClean="0">
                <a:cs typeface="Times New Roman" pitchFamily="18" charset="0"/>
              </a:rPr>
              <a:t>label for=“Name”&gt;Name</a:t>
            </a:r>
            <a:r>
              <a:rPr lang="en-US" b="1" dirty="0">
                <a:cs typeface="Times New Roman" pitchFamily="18" charset="0"/>
              </a:rPr>
              <a:t>: &lt;/label&gt;</a:t>
            </a:r>
            <a:br>
              <a:rPr lang="en-US" b="1" dirty="0">
                <a:cs typeface="Times New Roman" pitchFamily="18" charset="0"/>
              </a:rPr>
            </a:br>
            <a:r>
              <a:rPr lang="en-US" b="1" dirty="0">
                <a:cs typeface="Times New Roman" pitchFamily="18" charset="0"/>
              </a:rPr>
              <a:t>  &lt;input type="text" name="Name" id="Name</a:t>
            </a:r>
            <a:r>
              <a:rPr lang="en-US" b="1" dirty="0" smtClean="0">
                <a:cs typeface="Times New Roman" pitchFamily="18" charset="0"/>
              </a:rPr>
              <a:t>“&gt;</a:t>
            </a:r>
            <a:r>
              <a:rPr lang="en-US" b="1" dirty="0">
                <a:cs typeface="Times New Roman" pitchFamily="18" charset="0"/>
              </a:rPr>
              <a:t/>
            </a:r>
            <a:br>
              <a:rPr lang="en-US" b="1" dirty="0">
                <a:cs typeface="Times New Roman" pitchFamily="18" charset="0"/>
              </a:rPr>
            </a:br>
            <a:endParaRPr lang="en-US" b="1" dirty="0" smtClean="0"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b="1" dirty="0" smtClean="0">
                <a:cs typeface="Times New Roman" pitchFamily="18" charset="0"/>
              </a:rPr>
              <a:t>&lt;label for=“Email”&gt;Email</a:t>
            </a:r>
            <a:r>
              <a:rPr lang="en-US" b="1" dirty="0">
                <a:cs typeface="Times New Roman" pitchFamily="18" charset="0"/>
              </a:rPr>
              <a:t>: &lt;/label&gt;</a:t>
            </a:r>
            <a:br>
              <a:rPr lang="en-US" b="1" dirty="0">
                <a:cs typeface="Times New Roman" pitchFamily="18" charset="0"/>
              </a:rPr>
            </a:br>
            <a:r>
              <a:rPr lang="en-US" b="1" dirty="0">
                <a:cs typeface="Times New Roman" pitchFamily="18" charset="0"/>
              </a:rPr>
              <a:t>  &lt;input type="text" name="Email" id="Email</a:t>
            </a:r>
            <a:r>
              <a:rPr lang="en-US" b="1" dirty="0" smtClean="0">
                <a:cs typeface="Times New Roman" pitchFamily="18" charset="0"/>
              </a:rPr>
              <a:t>"&gt;</a:t>
            </a:r>
          </a:p>
          <a:p>
            <a:pPr lvl="1">
              <a:lnSpc>
                <a:spcPct val="80000"/>
              </a:lnSpc>
            </a:pPr>
            <a:endParaRPr lang="en-US" b="1" dirty="0"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 &lt;/</a:t>
            </a:r>
            <a:r>
              <a:rPr lang="en-US" b="1" dirty="0" err="1">
                <a:solidFill>
                  <a:srgbClr val="FF0000"/>
                </a:solidFill>
                <a:cs typeface="Times New Roman" pitchFamily="18" charset="0"/>
              </a:rPr>
              <a:t>fieldset</a:t>
            </a:r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&gt;</a:t>
            </a:r>
          </a:p>
        </p:txBody>
      </p:sp>
      <p:pic>
        <p:nvPicPr>
          <p:cNvPr id="81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244600"/>
            <a:ext cx="6039688" cy="186610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5949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2088"/>
            <a:ext cx="9034463" cy="874712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130000"/>
                  </a:schemeClr>
                </a:solidFill>
              </a:rPr>
              <a:t>Two Components of Using Forms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7924800" cy="4191000"/>
          </a:xfrm>
        </p:spPr>
        <p:txBody>
          <a:bodyPr>
            <a:normAutofit/>
          </a:bodyPr>
          <a:lstStyle/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 smtClean="0">
                <a:cs typeface="Times New Roman" pitchFamily="18" charset="0"/>
              </a:rPr>
              <a:t>1.  The HTML form</a:t>
            </a:r>
          </a:p>
          <a:p>
            <a:pPr marL="914400" lvl="1" indent="-51435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cs typeface="Times New Roman" pitchFamily="18" charset="0"/>
              </a:rPr>
              <a:t>  -- the web page user interface </a:t>
            </a:r>
            <a:r>
              <a:rPr lang="en-US" sz="800" dirty="0" smtClean="0">
                <a:cs typeface="Times New Roman" pitchFamily="18" charset="0"/>
              </a:rPr>
              <a:t/>
            </a:r>
            <a:br>
              <a:rPr lang="en-US" sz="800" dirty="0" smtClean="0">
                <a:cs typeface="Times New Roman" pitchFamily="18" charset="0"/>
              </a:rPr>
            </a:br>
            <a:endParaRPr lang="en-US" sz="800" dirty="0" smtClean="0">
              <a:cs typeface="Times New Roman" pitchFamily="18" charset="0"/>
            </a:endParaRPr>
          </a:p>
          <a:p>
            <a:pPr marL="365760" indent="-283464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800" dirty="0" smtClean="0">
                <a:cs typeface="Times New Roman" pitchFamily="18" charset="0"/>
              </a:rPr>
              <a:t/>
            </a:r>
            <a:br>
              <a:rPr lang="en-US" sz="800" dirty="0" smtClean="0">
                <a:cs typeface="Times New Roman" pitchFamily="18" charset="0"/>
              </a:rPr>
            </a:br>
            <a:endParaRPr lang="en-US" sz="800" dirty="0" smtClean="0">
              <a:cs typeface="Times New Roman" pitchFamily="18" charset="0"/>
            </a:endParaRPr>
          </a:p>
          <a:p>
            <a:pPr marL="365760" indent="-283464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 smtClean="0">
                <a:cs typeface="Times New Roman" pitchFamily="18" charset="0"/>
              </a:rPr>
              <a:t>2.  </a:t>
            </a:r>
            <a:r>
              <a:rPr lang="en-US" sz="2800" b="1" dirty="0" smtClean="0">
                <a:solidFill>
                  <a:srgbClr val="FF0000"/>
                </a:solidFill>
                <a:cs typeface="Times New Roman" pitchFamily="18" charset="0"/>
              </a:rPr>
              <a:t>The server-side processing script</a:t>
            </a:r>
            <a:r>
              <a:rPr lang="en-US" sz="800" dirty="0" smtClean="0">
                <a:cs typeface="Times New Roman" pitchFamily="18" charset="0"/>
              </a:rPr>
              <a:t/>
            </a:r>
            <a:br>
              <a:rPr lang="en-US" sz="800" dirty="0" smtClean="0">
                <a:cs typeface="Times New Roman" pitchFamily="18" charset="0"/>
              </a:rPr>
            </a:br>
            <a:endParaRPr lang="en-US" sz="800" dirty="0" smtClean="0">
              <a:cs typeface="Times New Roman" pitchFamily="18" charset="0"/>
            </a:endParaRPr>
          </a:p>
          <a:p>
            <a:pPr marL="573786" lvl="1" indent="-171450">
              <a:lnSpc>
                <a:spcPct val="90000"/>
              </a:lnSpc>
              <a:defRPr/>
            </a:pPr>
            <a:endParaRPr lang="en-US" sz="800" dirty="0" smtClean="0">
              <a:cs typeface="Times New Roman" pitchFamily="18" charset="0"/>
            </a:endParaRPr>
          </a:p>
          <a:p>
            <a:pPr marL="573786" lvl="1" indent="-171450">
              <a:lnSpc>
                <a:spcPct val="90000"/>
              </a:lnSpc>
              <a:defRPr/>
            </a:pPr>
            <a:r>
              <a:rPr lang="en-US" sz="2400" dirty="0" smtClean="0">
                <a:cs typeface="Times New Roman" pitchFamily="18" charset="0"/>
              </a:rPr>
              <a:t>sends e-mail</a:t>
            </a:r>
          </a:p>
          <a:p>
            <a:pPr marL="573786" lvl="1" indent="-171450">
              <a:lnSpc>
                <a:spcPct val="90000"/>
              </a:lnSpc>
              <a:defRPr/>
            </a:pPr>
            <a:r>
              <a:rPr lang="en-US" sz="2400" dirty="0" smtClean="0">
                <a:cs typeface="Times New Roman" pitchFamily="18" charset="0"/>
              </a:rPr>
              <a:t> writes to a text file</a:t>
            </a:r>
          </a:p>
          <a:p>
            <a:pPr marL="573786" lvl="1" indent="-171450">
              <a:lnSpc>
                <a:spcPct val="90000"/>
              </a:lnSpc>
              <a:defRPr/>
            </a:pPr>
            <a:r>
              <a:rPr lang="en-US" sz="2400" dirty="0" smtClean="0">
                <a:cs typeface="Times New Roman" pitchFamily="18" charset="0"/>
              </a:rPr>
              <a:t>updates a database</a:t>
            </a:r>
          </a:p>
          <a:p>
            <a:pPr marL="573786" lvl="1" indent="-171450">
              <a:lnSpc>
                <a:spcPct val="90000"/>
              </a:lnSpc>
              <a:defRPr/>
            </a:pPr>
            <a:r>
              <a:rPr lang="en-US" sz="2400" dirty="0" smtClean="0">
                <a:cs typeface="Times New Roman" pitchFamily="18" charset="0"/>
              </a:rPr>
              <a:t>performs some other type of processing </a:t>
            </a:r>
            <a:r>
              <a:rPr lang="en-US" sz="2400" b="1" dirty="0" smtClean="0">
                <a:cs typeface="Times New Roman" pitchFamily="18" charset="0"/>
              </a:rPr>
              <a:t>on the server</a:t>
            </a:r>
            <a:endParaRPr lang="en-US" sz="2400" dirty="0" smtClean="0">
              <a:cs typeface="Times New Roman" pitchFamily="18" charset="0"/>
            </a:endParaRPr>
          </a:p>
        </p:txBody>
      </p:sp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FBF9A687-361E-4F0A-9214-CE6ADE981B2D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3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3691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962025" y="73025"/>
            <a:ext cx="7772400" cy="1143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CSS: </a:t>
            </a:r>
            <a:r>
              <a:rPr lang="en-US" dirty="0" smtClean="0">
                <a:solidFill>
                  <a:srgbClr val="FF0000"/>
                </a:solidFill>
              </a:rPr>
              <a:t>:focus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pseudo-class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763000" cy="3276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input:focus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background-color:yellow;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590C91E-07B9-4413-8C93-6412B3EB437B}" type="slidenum">
              <a:rPr lang="en-US" sz="1200" smtClean="0"/>
              <a:pPr/>
              <a:t>30</a:t>
            </a:fld>
            <a:endParaRPr lang="en-US" sz="1200" smtClean="0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072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3340100"/>
            <a:ext cx="3262312" cy="8350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5181600" y="3638550"/>
            <a:ext cx="1371600" cy="1524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03397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762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HTML5:  Email Text Box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157 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382000" cy="4191000"/>
          </a:xfrm>
        </p:spPr>
        <p:txBody>
          <a:bodyPr rtlCol="0">
            <a:normAutofit fontScale="92500" lnSpcReduction="10000"/>
          </a:bodyPr>
          <a:lstStyle/>
          <a:p>
            <a:pPr marL="365125" indent="-282575" eaLnBrk="1" fontAlgn="auto" hangingPunct="1"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&lt;input type=“email”&gt;</a:t>
            </a:r>
          </a:p>
          <a:p>
            <a:pPr marL="365125" indent="-282575" eaLnBrk="1" fontAlgn="auto" hangingPunct="1"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sz="2400" dirty="0" smtClean="0"/>
              <a:t>Only accepts text information in </a:t>
            </a:r>
            <a:r>
              <a:rPr lang="en-US" sz="2400" dirty="0" smtClean="0">
                <a:solidFill>
                  <a:srgbClr val="FF0000"/>
                </a:solidFill>
              </a:rPr>
              <a:t>valid e-mail address format</a:t>
            </a:r>
            <a:br>
              <a:rPr lang="en-US" sz="2400" dirty="0" smtClean="0">
                <a:solidFill>
                  <a:srgbClr val="FF0000"/>
                </a:solidFill>
              </a:rPr>
            </a:br>
            <a:endParaRPr lang="en-US" sz="1600" dirty="0" smtClean="0">
              <a:solidFill>
                <a:srgbClr val="FF0000"/>
              </a:solidFill>
            </a:endParaRPr>
          </a:p>
          <a:p>
            <a:pPr marL="365125" indent="-282575" eaLnBrk="1" fontAlgn="auto" hangingPunct="1"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dirty="0" smtClean="0"/>
              <a:t>Common Attributes: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type=“email”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name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id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size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err="1" smtClean="0"/>
              <a:t>maxlength</a:t>
            </a:r>
            <a:endParaRPr lang="en-US" sz="2000" dirty="0" smtClean="0"/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value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placeholder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required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9086E7F-3131-4AC1-B7A0-2259F87DC0B1}" type="slidenum">
              <a:rPr lang="en-US" sz="1200" smtClean="0"/>
              <a:pPr/>
              <a:t>31</a:t>
            </a:fld>
            <a:endParaRPr lang="en-US" sz="1200" smtClean="0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2774" name="Picture 6" descr="Figure10.22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971800"/>
            <a:ext cx="37623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4141788" y="4495800"/>
            <a:ext cx="1470025" cy="8382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9821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6586538" cy="3886200"/>
          </a:xfrm>
        </p:spPr>
        <p:txBody>
          <a:bodyPr rtlCol="0">
            <a:normAutofit fontScale="92500" lnSpcReduction="20000"/>
          </a:bodyPr>
          <a:lstStyle/>
          <a:p>
            <a:pPr marL="365125" indent="-282575" eaLnBrk="1" fontAlgn="auto" hangingPunct="1"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&lt;input type=“</a:t>
            </a:r>
            <a:r>
              <a:rPr lang="en-US" sz="2400" dirty="0" err="1" smtClean="0">
                <a:solidFill>
                  <a:srgbClr val="FF0000"/>
                </a:solidFill>
              </a:rPr>
              <a:t>url</a:t>
            </a:r>
            <a:r>
              <a:rPr lang="en-US" sz="2400" dirty="0" smtClean="0">
                <a:solidFill>
                  <a:srgbClr val="FF0000"/>
                </a:solidFill>
              </a:rPr>
              <a:t>”&gt;</a:t>
            </a:r>
          </a:p>
          <a:p>
            <a:pPr marL="365125" indent="-282575" eaLnBrk="1" fontAlgn="auto" hangingPunct="1"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sz="2400" dirty="0" smtClean="0"/>
              <a:t>Only accepts text information in a </a:t>
            </a:r>
            <a:r>
              <a:rPr lang="en-US" sz="2400" dirty="0" smtClean="0">
                <a:solidFill>
                  <a:srgbClr val="FF0000"/>
                </a:solidFill>
              </a:rPr>
              <a:t>valid URL format</a:t>
            </a:r>
            <a:br>
              <a:rPr lang="en-US" sz="2400" dirty="0" smtClean="0">
                <a:solidFill>
                  <a:srgbClr val="FF0000"/>
                </a:solidFill>
              </a:rPr>
            </a:br>
            <a:endParaRPr lang="en-US" sz="1600" dirty="0" smtClean="0">
              <a:solidFill>
                <a:srgbClr val="FF0000"/>
              </a:solidFill>
            </a:endParaRPr>
          </a:p>
          <a:p>
            <a:pPr marL="365125" indent="-282575" eaLnBrk="1" fontAlgn="auto" hangingPunct="1"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sz="2400" dirty="0" smtClean="0"/>
              <a:t>Common Attributes: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type=“</a:t>
            </a:r>
            <a:r>
              <a:rPr lang="en-US" sz="2000" dirty="0" err="1" smtClean="0"/>
              <a:t>url</a:t>
            </a:r>
            <a:r>
              <a:rPr lang="en-US" sz="2000" dirty="0" smtClean="0"/>
              <a:t>”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name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id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size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err="1" smtClean="0"/>
              <a:t>maxlength</a:t>
            </a:r>
            <a:endParaRPr lang="en-US" sz="2000" dirty="0" smtClean="0"/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value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placeholder</a:t>
            </a:r>
          </a:p>
          <a:p>
            <a:pPr marL="639763" lvl="1" indent="-236538" eaLnBrk="1" fontAlgn="auto" hangingPunct="1">
              <a:spcAft>
                <a:spcPts val="0"/>
              </a:spcAft>
              <a:buFont typeface="Verdana" pitchFamily="34" charset="0"/>
              <a:buChar char="◦"/>
              <a:defRPr/>
            </a:pPr>
            <a:r>
              <a:rPr lang="en-US" sz="2000" dirty="0" smtClean="0"/>
              <a:t>required</a:t>
            </a: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F2B089B-D171-41A0-8A59-3E8AA7D1FC0C}" type="slidenum">
              <a:rPr lang="en-US" sz="1200" smtClean="0"/>
              <a:pPr/>
              <a:t>32</a:t>
            </a:fld>
            <a:endParaRPr lang="en-US" sz="1200" smtClean="0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3798" name="Picture 6" descr="Figure10.23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971800"/>
            <a:ext cx="3686175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4800600" y="4648200"/>
            <a:ext cx="1470025" cy="8382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HTML5: URL Text Box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201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F2B089B-D171-41A0-8A59-3E8AA7D1FC0C}" type="slidenum">
              <a:rPr lang="en-US" sz="1200" smtClean="0"/>
              <a:pPr/>
              <a:t>33</a:t>
            </a:fld>
            <a:endParaRPr lang="en-US" sz="1200" smtClean="0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HTML5: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Custom key pads on mobile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47800"/>
            <a:ext cx="8349462" cy="4191000"/>
          </a:xfrm>
        </p:spPr>
      </p:pic>
    </p:spTree>
    <p:extLst>
      <p:ext uri="{BB962C8B-B14F-4D97-AF65-F5344CB8AC3E}">
        <p14:creationId xmlns:p14="http://schemas.microsoft.com/office/powerpoint/2010/main" val="26583085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F2B089B-D171-41A0-8A59-3E8AA7D1FC0C}" type="slidenum">
              <a:rPr lang="en-US" sz="1200" smtClean="0"/>
              <a:pPr/>
              <a:t>34</a:t>
            </a:fld>
            <a:endParaRPr lang="en-US" sz="1200" smtClean="0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HTML5: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Datalist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element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157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962400"/>
            <a:ext cx="5834862" cy="2195490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10" y="1371600"/>
            <a:ext cx="5134727" cy="229552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093542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8575"/>
            <a:ext cx="7772400" cy="1143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HTML5: Slider / Range Control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333500"/>
            <a:ext cx="8915400" cy="38862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&lt;label for=“choice"&gt;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Choose a number between 1 and 100:&lt;/label&gt;&lt;br&gt;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Low &lt;input 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type="range"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name=“choice" id=“choice“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=“1” 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=“100”&gt; High</a:t>
            </a:r>
          </a:p>
        </p:txBody>
      </p:sp>
      <p:sp>
        <p:nvSpPr>
          <p:cNvPr id="3686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E39CB43-3335-418A-BAC7-2421C93FFD01}" type="slidenum">
              <a:rPr lang="en-US" sz="1200" smtClean="0"/>
              <a:pPr/>
              <a:t>35</a:t>
            </a:fld>
            <a:endParaRPr lang="en-US" sz="1200" smtClean="0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8918" name="Picture 6" descr="Figure10.27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3810000"/>
            <a:ext cx="4495800" cy="230663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991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76200"/>
            <a:ext cx="7772400" cy="1143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HTML5: Spinner Control</a:t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12725" y="1295400"/>
            <a:ext cx="8991600" cy="32766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&lt;label for=“choice"&gt;Choose a number between 1 and 10:&lt;/label&gt;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&lt;input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type="number"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name=“choice"  id=“choice"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="1"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="10"&gt; </a:t>
            </a:r>
          </a:p>
        </p:txBody>
      </p:sp>
      <p:sp>
        <p:nvSpPr>
          <p:cNvPr id="3789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E8A8B14-F13A-4C15-B9B7-2F6FA6CE10B5}" type="slidenum">
              <a:rPr lang="en-US" sz="1200" smtClean="0"/>
              <a:pPr/>
              <a:t>36</a:t>
            </a:fld>
            <a:endParaRPr lang="en-US" sz="1200" smtClean="0"/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7894" name="Picture 7" descr="Figure10.29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052763"/>
            <a:ext cx="4572000" cy="2918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5100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962025" y="73025"/>
            <a:ext cx="7772400" cy="1143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HTML5: Calendar Control 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763000" cy="3276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   &lt;label for="myDate"&gt;Choose a Date&lt;/label&gt;</a:t>
            </a:r>
            <a:br>
              <a:rPr lang="en-US" sz="24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&lt;input 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type="date"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name="myDate" id="myDate"&gt; </a:t>
            </a:r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2BC3B19-0A02-425C-8119-966C7DDE70D4}" type="slidenum">
              <a:rPr lang="en-US" sz="1200" smtClean="0"/>
              <a:pPr/>
              <a:t>37</a:t>
            </a:fld>
            <a:endParaRPr lang="en-US" sz="1200" smtClean="0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40966" name="Picture 8" descr="Figure10.30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755404"/>
            <a:ext cx="5548313" cy="304700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6205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962025" y="73025"/>
            <a:ext cx="7772400" cy="1143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HTML5: </a:t>
            </a:r>
            <a:r>
              <a:rPr lang="en-US" dirty="0" smtClean="0">
                <a:solidFill>
                  <a:srgbClr val="FF0000"/>
                </a:solidFill>
              </a:rPr>
              <a:t>placeholder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attribute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763000" cy="4953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&lt;label for=“fname"&gt;First Name&lt;/label&gt;</a:t>
            </a:r>
          </a:p>
          <a:p>
            <a:pPr eaLnBrk="1" hangingPunct="1">
              <a:buFont typeface="Wingdings 2" pitchFamily="18" charset="2"/>
              <a:buNone/>
            </a:pPr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&lt;input type="text" name="fname" id=“fname”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placeholder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="First name"&gt;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9504FB2-3A70-4FCB-8B8A-895BEB688F50}" type="slidenum">
              <a:rPr lang="en-US" sz="1200" smtClean="0"/>
              <a:pPr/>
              <a:t>38</a:t>
            </a:fld>
            <a:endParaRPr lang="en-US" sz="1200" smtClean="0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765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632016"/>
            <a:ext cx="5029200" cy="195916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114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962025" y="73025"/>
            <a:ext cx="7772400" cy="1143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HTML5: </a:t>
            </a:r>
            <a:r>
              <a:rPr lang="en-US" dirty="0" smtClean="0">
                <a:solidFill>
                  <a:srgbClr val="FF0000"/>
                </a:solidFill>
              </a:rPr>
              <a:t>autofocus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attribute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763000" cy="3276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&lt;label for=“fname"&gt;First Name&lt;/label&gt;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&lt;input type="text" name="fname" id=“fname”  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autofocus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&gt;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D1E8EAC-7710-45C6-8A24-F38E60CCC5E0}" type="slidenum">
              <a:rPr lang="en-US" sz="1200" smtClean="0"/>
              <a:pPr/>
              <a:t>39</a:t>
            </a:fld>
            <a:endParaRPr lang="en-US" sz="1200" smtClean="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867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46" y="3162300"/>
            <a:ext cx="6159245" cy="22479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7564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2088"/>
            <a:ext cx="9034463" cy="874712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Two Components of Using Forms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382000" cy="4191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The information MUST be processed through a </a:t>
            </a:r>
            <a:r>
              <a:rPr lang="en-US" sz="3200" b="1" dirty="0">
                <a:solidFill>
                  <a:srgbClr val="FF0000"/>
                </a:solidFill>
                <a:latin typeface="Arial" charset="0"/>
              </a:rPr>
              <a:t>program</a:t>
            </a:r>
            <a:r>
              <a:rPr lang="en-US" sz="3200" dirty="0">
                <a:solidFill>
                  <a:srgbClr val="000000"/>
                </a:solidFill>
                <a:latin typeface="Arial" charset="0"/>
              </a:rPr>
              <a:t> running on a </a:t>
            </a:r>
            <a:r>
              <a:rPr lang="en-US" sz="3200" b="1" dirty="0">
                <a:solidFill>
                  <a:srgbClr val="FF0000"/>
                </a:solidFill>
                <a:latin typeface="Arial" charset="0"/>
              </a:rPr>
              <a:t>Web </a:t>
            </a:r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Server</a:t>
            </a:r>
            <a:endParaRPr lang="en-US" sz="3200" dirty="0">
              <a:solidFill>
                <a:srgbClr val="000000"/>
              </a:solidFill>
              <a:latin typeface="Arial" charset="0"/>
            </a:endParaRPr>
          </a:p>
          <a:p>
            <a:endParaRPr lang="en-US" sz="3200" dirty="0">
              <a:solidFill>
                <a:srgbClr val="000000"/>
              </a:solidFill>
              <a:latin typeface="Arial" charset="0"/>
            </a:endParaRPr>
          </a:p>
          <a:p>
            <a:pPr lvl="1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- CGI / PERL		- </a:t>
            </a:r>
            <a:r>
              <a:rPr lang="en-US" sz="2800" dirty="0">
                <a:solidFill>
                  <a:srgbClr val="FF0000"/>
                </a:solidFill>
                <a:latin typeface="Arial" charset="0"/>
              </a:rPr>
              <a:t>PHP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- ASP / ASPX		- TCL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- ColdFusion		- the Unix shell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- C/C++			- JSP</a:t>
            </a:r>
          </a:p>
        </p:txBody>
      </p:sp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FBF9A687-361E-4F0A-9214-CE6ADE981B2D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4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5766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962025" y="73025"/>
            <a:ext cx="7772400" cy="11430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HTML5: </a:t>
            </a:r>
            <a:r>
              <a:rPr lang="en-US" dirty="0" smtClean="0">
                <a:solidFill>
                  <a:srgbClr val="FF0000"/>
                </a:solidFill>
              </a:rPr>
              <a:t>required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attribute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763000" cy="3276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&lt;label for=“uname"&gt;Username&lt;/label&gt;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&lt;input type="text" name=“uname" id=“uname”  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required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&gt;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0763" y="6556375"/>
            <a:ext cx="503237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244B293-C2C4-43CC-BF1E-3D5FD829524A}" type="slidenum">
              <a:rPr lang="en-US" sz="1200" smtClean="0"/>
              <a:pPr/>
              <a:t>40</a:t>
            </a:fld>
            <a:endParaRPr lang="en-US" sz="1200" smtClean="0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970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217862"/>
            <a:ext cx="5905387" cy="1862137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6248400" y="4800600"/>
            <a:ext cx="1371600" cy="15240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947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966788" y="152400"/>
            <a:ext cx="7391400" cy="914400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Data is sent 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to server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33375" y="766763"/>
            <a:ext cx="7620000" cy="46482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dirty="0" smtClean="0"/>
              <a:t>  </a:t>
            </a:r>
          </a:p>
        </p:txBody>
      </p:sp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08C5ED3A-BE5D-4EF5-867A-DAB3CE5E3ED0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5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3381375" y="30051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3614738" y="2843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0" name="Rectangle 7"/>
          <p:cNvSpPr>
            <a:spLocks noChangeArrowheads="1"/>
          </p:cNvSpPr>
          <p:nvPr/>
        </p:nvSpPr>
        <p:spPr bwMode="auto">
          <a:xfrm>
            <a:off x="3786188" y="2933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1" name="Rectangle 8"/>
          <p:cNvSpPr>
            <a:spLocks noChangeArrowheads="1"/>
          </p:cNvSpPr>
          <p:nvPr/>
        </p:nvSpPr>
        <p:spPr bwMode="auto">
          <a:xfrm>
            <a:off x="3557588" y="2924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2" name="Rectangle 9"/>
          <p:cNvSpPr>
            <a:spLocks noChangeArrowheads="1"/>
          </p:cNvSpPr>
          <p:nvPr/>
        </p:nvSpPr>
        <p:spPr bwMode="auto">
          <a:xfrm>
            <a:off x="3600450" y="30622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3681413" y="26622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4" name="Rectangle 14"/>
          <p:cNvSpPr>
            <a:spLocks noChangeArrowheads="1"/>
          </p:cNvSpPr>
          <p:nvPr/>
        </p:nvSpPr>
        <p:spPr bwMode="auto">
          <a:xfrm>
            <a:off x="3705225" y="30241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5" name="Picture 12" descr="Fig06-06"/>
          <p:cNvPicPr>
            <a:picLocks noChangeAspect="1" noChangeArrowheads="1"/>
          </p:cNvPicPr>
          <p:nvPr/>
        </p:nvPicPr>
        <p:blipFill>
          <a:blip r:embed="rId3" cstate="print"/>
          <a:srcRect l="28133" t="7486" r="1497" b="1344"/>
          <a:stretch>
            <a:fillRect/>
          </a:stretch>
        </p:blipFill>
        <p:spPr>
          <a:xfrm>
            <a:off x="802298" y="1219200"/>
            <a:ext cx="7162800" cy="495300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160665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966788" y="152400"/>
            <a:ext cx="7391400" cy="914400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Data is sent 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to server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33375" y="766763"/>
            <a:ext cx="7620000" cy="46482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dirty="0" smtClean="0"/>
              <a:t>  </a:t>
            </a:r>
          </a:p>
        </p:txBody>
      </p:sp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08C5ED3A-BE5D-4EF5-867A-DAB3CE5E3ED0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6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3381375" y="30051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3614738" y="2843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0" name="Rectangle 7"/>
          <p:cNvSpPr>
            <a:spLocks noChangeArrowheads="1"/>
          </p:cNvSpPr>
          <p:nvPr/>
        </p:nvSpPr>
        <p:spPr bwMode="auto">
          <a:xfrm>
            <a:off x="3786188" y="2933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1" name="Rectangle 8"/>
          <p:cNvSpPr>
            <a:spLocks noChangeArrowheads="1"/>
          </p:cNvSpPr>
          <p:nvPr/>
        </p:nvSpPr>
        <p:spPr bwMode="auto">
          <a:xfrm>
            <a:off x="3557588" y="2924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2" name="Rectangle 9"/>
          <p:cNvSpPr>
            <a:spLocks noChangeArrowheads="1"/>
          </p:cNvSpPr>
          <p:nvPr/>
        </p:nvSpPr>
        <p:spPr bwMode="auto">
          <a:xfrm>
            <a:off x="3600450" y="30622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3681413" y="26622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4" name="Rectangle 14"/>
          <p:cNvSpPr>
            <a:spLocks noChangeArrowheads="1"/>
          </p:cNvSpPr>
          <p:nvPr/>
        </p:nvSpPr>
        <p:spPr bwMode="auto">
          <a:xfrm>
            <a:off x="3705225" y="30241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222375"/>
            <a:ext cx="5686066" cy="495300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284418204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792163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F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orm element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149 - 150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686800" cy="5029200"/>
          </a:xfrm>
        </p:spPr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&lt;form   </a:t>
            </a:r>
            <a:r>
              <a:rPr lang="en-US" sz="32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=“xyz”  </a:t>
            </a:r>
            <a:r>
              <a:rPr lang="en-US" sz="32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=“xyz”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action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script.php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 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method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“post or get“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n-US" sz="32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enctype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=“ “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target=“ 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“&gt;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&lt;!- -   form elements / content here </a:t>
            </a:r>
            <a:r>
              <a:rPr lang="en-US" sz="2800" dirty="0" smtClean="0">
                <a:sym typeface="Wingdings" panose="05000000000000000000" pitchFamily="2" charset="2"/>
              </a:rPr>
              <a:t>- -&gt;</a:t>
            </a:r>
            <a:endParaRPr lang="en-US" sz="2800" dirty="0"/>
          </a:p>
          <a:p>
            <a:pPr marL="0" indent="0">
              <a:spcBef>
                <a:spcPct val="50000"/>
              </a:spcBef>
              <a:buNone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&lt;/form&gt;</a:t>
            </a:r>
          </a:p>
          <a:p>
            <a:pPr marL="639763" lvl="1" indent="-236538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8D2BF5A5-071A-4AA9-AED4-109555DD088B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7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6248400" y="2133600"/>
            <a:ext cx="1676400" cy="0"/>
          </a:xfrm>
          <a:prstGeom prst="straightConnector1">
            <a:avLst/>
          </a:prstGeom>
          <a:ln w="136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6629400" y="2819400"/>
            <a:ext cx="1676400" cy="0"/>
          </a:xfrm>
          <a:prstGeom prst="straightConnector1">
            <a:avLst/>
          </a:prstGeom>
          <a:ln w="136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48785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792163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Post vs Get–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150 - 151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686800" cy="5029200"/>
          </a:xfrm>
        </p:spPr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&lt;form </a:t>
            </a:r>
            <a:r>
              <a:rPr 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method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 “post or get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“&gt;  &lt;/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form&gt;</a:t>
            </a:r>
          </a:p>
          <a:p>
            <a:pPr marL="639763" lvl="1" indent="-236538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/>
          <a:p>
            <a:pPr>
              <a:defRPr/>
            </a:pPr>
            <a:fld id="{8D2BF5A5-071A-4AA9-AED4-109555DD088B}" type="slidenum">
              <a:rPr lang="en-US" sz="120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8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676400"/>
            <a:ext cx="8534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</a:rPr>
              <a:t>Post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Data is sent in a separate message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Can send more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800" b="1" dirty="0" smtClean="0">
                <a:solidFill>
                  <a:srgbClr val="0000CC"/>
                </a:solidFill>
              </a:rPr>
              <a:t>Get</a:t>
            </a:r>
            <a:endParaRPr lang="en-US" sz="2800" b="1" dirty="0">
              <a:solidFill>
                <a:srgbClr val="0000CC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Data is sent </a:t>
            </a:r>
            <a:r>
              <a:rPr lang="en-US" sz="2400" dirty="0" smtClean="0"/>
              <a:t>in the header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Limited to 1024 KB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Faster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Used for search engines / can be bookmarked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175500" y="4953000"/>
            <a:ext cx="1219200" cy="0"/>
          </a:xfrm>
          <a:prstGeom prst="straightConnector1">
            <a:avLst/>
          </a:prstGeom>
          <a:ln w="136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410201"/>
            <a:ext cx="8199205" cy="80995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982874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52" name="Text Box 8"/>
          <p:cNvSpPr txBox="1">
            <a:spLocks noChangeArrowheads="1"/>
          </p:cNvSpPr>
          <p:nvPr/>
        </p:nvSpPr>
        <p:spPr bwMode="auto">
          <a:xfrm>
            <a:off x="990600" y="1160462"/>
            <a:ext cx="640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n-US" sz="3200"/>
              <a:t> </a:t>
            </a:r>
            <a:endParaRPr lang="en-US" sz="1600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1092200"/>
            <a:ext cx="8229600" cy="9906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2700" dirty="0">
                <a:solidFill>
                  <a:schemeClr val="tx2">
                    <a:satMod val="130000"/>
                  </a:schemeClr>
                </a:solidFill>
              </a:rPr>
              <a:t>Text </a:t>
            </a:r>
            <a:r>
              <a:rPr lang="en-US" sz="2700" dirty="0" smtClean="0">
                <a:solidFill>
                  <a:schemeClr val="tx2">
                    <a:satMod val="130000"/>
                  </a:schemeClr>
                </a:solidFill>
              </a:rPr>
              <a:t>box – naming form elements (variables) –  152  </a:t>
            </a:r>
            <a:r>
              <a:rPr lang="en-US" sz="27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7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185356" name="Picture 12" descr="tex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05200" y="1512887"/>
            <a:ext cx="2590800" cy="531813"/>
          </a:xfrm>
          <a:noFill/>
          <a:ln/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7226C-78C7-43D2-862F-D10A8B81B148}" type="slidenum">
              <a:rPr lang="en-US"/>
              <a:pPr/>
              <a:t>9</a:t>
            </a:fld>
            <a:endParaRPr lang="en-US"/>
          </a:p>
        </p:txBody>
      </p:sp>
      <p:sp>
        <p:nvSpPr>
          <p:cNvPr id="185348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77724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3600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5349" name="Text Box 5"/>
          <p:cNvSpPr txBox="1">
            <a:spLocks noChangeArrowheads="1"/>
          </p:cNvSpPr>
          <p:nvPr/>
        </p:nvSpPr>
        <p:spPr bwMode="auto">
          <a:xfrm>
            <a:off x="4953000" y="3276600"/>
            <a:ext cx="3657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</a:t>
            </a:r>
          </a:p>
          <a:p>
            <a:pPr>
              <a:spcBef>
                <a:spcPct val="50000"/>
              </a:spcBef>
            </a:pP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85350" name="Text Box 6"/>
          <p:cNvSpPr txBox="1">
            <a:spLocks noChangeArrowheads="1"/>
          </p:cNvSpPr>
          <p:nvPr/>
        </p:nvSpPr>
        <p:spPr bwMode="auto">
          <a:xfrm>
            <a:off x="0" y="3124200"/>
            <a:ext cx="9220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2800"/>
          </a:p>
          <a:p>
            <a:pPr lvl="1">
              <a:lnSpc>
                <a:spcPct val="130000"/>
              </a:lnSpc>
              <a:buClr>
                <a:schemeClr val="bg2"/>
              </a:buClr>
              <a:buFont typeface="Arial" charset="0"/>
              <a:buNone/>
            </a:pPr>
            <a:r>
              <a:rPr lang="en-US" sz="2800"/>
              <a:t> </a:t>
            </a:r>
          </a:p>
        </p:txBody>
      </p:sp>
      <p:sp>
        <p:nvSpPr>
          <p:cNvPr id="185351" name="Text Box 7"/>
          <p:cNvSpPr txBox="1">
            <a:spLocks noChangeArrowheads="1"/>
          </p:cNvSpPr>
          <p:nvPr/>
        </p:nvSpPr>
        <p:spPr bwMode="auto">
          <a:xfrm>
            <a:off x="685800" y="1600200"/>
            <a:ext cx="7239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1066800" y="44958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85354" name="Text Box 10"/>
          <p:cNvSpPr txBox="1">
            <a:spLocks noChangeArrowheads="1"/>
          </p:cNvSpPr>
          <p:nvPr/>
        </p:nvSpPr>
        <p:spPr bwMode="auto">
          <a:xfrm>
            <a:off x="1066800" y="4178300"/>
            <a:ext cx="7772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185355" name="Text Box 11"/>
          <p:cNvSpPr txBox="1">
            <a:spLocks noChangeArrowheads="1"/>
          </p:cNvSpPr>
          <p:nvPr/>
        </p:nvSpPr>
        <p:spPr bwMode="auto">
          <a:xfrm>
            <a:off x="304800" y="2210931"/>
            <a:ext cx="8305800" cy="2246769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&lt;input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type=”text"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err="1" smtClean="0">
                <a:solidFill>
                  <a:srgbClr val="000000"/>
                </a:solidFill>
              </a:rPr>
              <a:t>last_</a:t>
            </a:r>
            <a:r>
              <a:rPr 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  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</a:p>
          <a:p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=“</a:t>
            </a:r>
            <a:r>
              <a:rPr lang="en-US" sz="2800" dirty="0" err="1" smtClean="0">
                <a:solidFill>
                  <a:srgbClr val="000000"/>
                </a:solidFill>
              </a:rPr>
              <a:t>last_</a:t>
            </a:r>
            <a:r>
              <a:rPr 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 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2209800" y="4953000"/>
            <a:ext cx="5867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CC3300"/>
                </a:solidFill>
              </a:rPr>
              <a:t>value</a:t>
            </a:r>
            <a:r>
              <a:rPr lang="en-US" sz="3200" dirty="0">
                <a:solidFill>
                  <a:srgbClr val="CC3300"/>
                </a:solidFill>
              </a:rPr>
              <a:t> – what the user enters</a:t>
            </a:r>
          </a:p>
        </p:txBody>
      </p:sp>
      <p:sp>
        <p:nvSpPr>
          <p:cNvPr id="16" name="Left Arrow Callout 15"/>
          <p:cNvSpPr/>
          <p:nvPr/>
        </p:nvSpPr>
        <p:spPr>
          <a:xfrm>
            <a:off x="4864100" y="2511882"/>
            <a:ext cx="3962400" cy="178435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9905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name = for server</a:t>
            </a:r>
          </a:p>
          <a:p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id = for JS / CSS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27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2776</TotalTime>
  <Words>1176</Words>
  <Application>Microsoft Macintosh PowerPoint</Application>
  <PresentationFormat>On-screen Show (4:3)</PresentationFormat>
  <Paragraphs>447</Paragraphs>
  <Slides>40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0" baseType="lpstr">
      <vt:lpstr>Arial</vt:lpstr>
      <vt:lpstr>Bookman Old Style</vt:lpstr>
      <vt:lpstr>Calibri</vt:lpstr>
      <vt:lpstr>Gill Sans MT</vt:lpstr>
      <vt:lpstr>Times New Roman</vt:lpstr>
      <vt:lpstr>Verdana</vt:lpstr>
      <vt:lpstr>Wingdings</vt:lpstr>
      <vt:lpstr>Wingdings 2</vt:lpstr>
      <vt:lpstr>Wingdings 3</vt:lpstr>
      <vt:lpstr>Origin</vt:lpstr>
      <vt:lpstr>WEBD 162</vt:lpstr>
      <vt:lpstr>Overview of Forms</vt:lpstr>
      <vt:lpstr>Two Components of Using Forms</vt:lpstr>
      <vt:lpstr>Two Components of Using Forms</vt:lpstr>
      <vt:lpstr>Data is sent to server</vt:lpstr>
      <vt:lpstr>Data is sent to server</vt:lpstr>
      <vt:lpstr>Form element – pg 149 - 150</vt:lpstr>
      <vt:lpstr>Post vs Get– pg 150 - 151</vt:lpstr>
      <vt:lpstr>   Text box – naming form elements (variables) –  152      </vt:lpstr>
      <vt:lpstr>Name / Value Pairs are sent to server</vt:lpstr>
      <vt:lpstr>Label element – pg 154 </vt:lpstr>
      <vt:lpstr>Input element - text box – pg 154</vt:lpstr>
      <vt:lpstr>textarea = Scrolling Text Box – pg 155</vt:lpstr>
      <vt:lpstr>input –password – pg 157 </vt:lpstr>
      <vt:lpstr>Input – submit / reset/ button– pg 158</vt:lpstr>
      <vt:lpstr>   radio buttons / option buttons- pg 161     </vt:lpstr>
      <vt:lpstr>   radio buttons mutually exclusive    </vt:lpstr>
      <vt:lpstr>   Checked by Default    </vt:lpstr>
      <vt:lpstr>   Check box – pg 162     </vt:lpstr>
      <vt:lpstr>   Check box group – same name     </vt:lpstr>
      <vt:lpstr>   Separate check boxes – different name     </vt:lpstr>
      <vt:lpstr>   Checked - No Value    </vt:lpstr>
      <vt:lpstr>   Checked by Default    </vt:lpstr>
      <vt:lpstr>   Select element  - drop down menu –  163    </vt:lpstr>
      <vt:lpstr>    A forced selected option     </vt:lpstr>
      <vt:lpstr>   Select element  - drop down menu     </vt:lpstr>
      <vt:lpstr>   Select element- grouping items - 164    </vt:lpstr>
      <vt:lpstr>   Input file – upload - 165    </vt:lpstr>
      <vt:lpstr>Fieldset and Legend Elements</vt:lpstr>
      <vt:lpstr>CSS: :focus pseudo-class</vt:lpstr>
      <vt:lpstr>HTML5:  Email Text Box – pg 157  </vt:lpstr>
      <vt:lpstr>HTML5: URL Text Box</vt:lpstr>
      <vt:lpstr>HTML5: Custom key pads on mobile</vt:lpstr>
      <vt:lpstr>HTML5: Datalist element – pg 157</vt:lpstr>
      <vt:lpstr>HTML5: Slider / Range Control</vt:lpstr>
      <vt:lpstr>HTML5: Spinner Control </vt:lpstr>
      <vt:lpstr>HTML5: Calendar Control  </vt:lpstr>
      <vt:lpstr>HTML5: placeholder attribute</vt:lpstr>
      <vt:lpstr>HTML5: autofocus attribute</vt:lpstr>
      <vt:lpstr>HTML5: required attribute</vt:lpstr>
    </vt:vector>
  </TitlesOfParts>
  <Company>Hewlett-Packard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keywords>CSS intro ch 11, 12</cp:keywords>
  <cp:lastModifiedBy>Kristian Secor</cp:lastModifiedBy>
  <cp:revision>253</cp:revision>
  <cp:lastPrinted>2015-03-01T01:52:46Z</cp:lastPrinted>
  <dcterms:created xsi:type="dcterms:W3CDTF">2012-07-06T23:37:50Z</dcterms:created>
  <dcterms:modified xsi:type="dcterms:W3CDTF">2017-11-29T18:55:35Z</dcterms:modified>
</cp:coreProperties>
</file>