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6" r:id="rId3"/>
    <p:sldId id="289" r:id="rId4"/>
    <p:sldId id="288" r:id="rId5"/>
    <p:sldId id="287" r:id="rId6"/>
    <p:sldId id="263" r:id="rId7"/>
    <p:sldId id="265" r:id="rId8"/>
    <p:sldId id="266" r:id="rId9"/>
    <p:sldId id="274" r:id="rId10"/>
    <p:sldId id="262" r:id="rId11"/>
    <p:sldId id="264" r:id="rId12"/>
    <p:sldId id="267" r:id="rId13"/>
    <p:sldId id="269" r:id="rId14"/>
    <p:sldId id="272" r:id="rId15"/>
    <p:sldId id="273" r:id="rId16"/>
    <p:sldId id="270" r:id="rId17"/>
    <p:sldId id="285" r:id="rId18"/>
    <p:sldId id="277" r:id="rId19"/>
    <p:sldId id="282" r:id="rId20"/>
    <p:sldId id="283" r:id="rId21"/>
    <p:sldId id="275" r:id="rId22"/>
    <p:sldId id="281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3276" autoAdjust="0"/>
  </p:normalViewPr>
  <p:slideViewPr>
    <p:cSldViewPr>
      <p:cViewPr varScale="1">
        <p:scale>
          <a:sx n="92" d="100"/>
          <a:sy n="92" d="100"/>
        </p:scale>
        <p:origin x="7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2C5D4-32FC-48FC-95C1-1EF7CD3D4904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91B0D-03D0-4BDB-94FD-C2C3841E1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91B0D-03D0-4BDB-94FD-C2C3841E1DA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DDBBE-DB7C-475E-B250-3DE8B2D05B3A}" type="datetimeFigureOut">
              <a:rPr lang="en-US" smtClean="0"/>
              <a:pPr/>
              <a:t>1/1/19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dirty="0">
                <a:latin typeface="Century Gothic" pitchFamily="34" charset="0"/>
              </a:rPr>
              <a:t>Introduction to HTML &amp; CSS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important tags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&lt;h1&gt; to &lt;h6&gt;-Headings</a:t>
            </a:r>
          </a:p>
          <a:p>
            <a:r>
              <a:rPr lang="en-US" dirty="0"/>
              <a:t>&lt;p&gt; - Paragraphs</a:t>
            </a:r>
          </a:p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=“”&gt; Anchor tag – links</a:t>
            </a:r>
          </a:p>
          <a:p>
            <a:r>
              <a:rPr lang="en-US" dirty="0"/>
              <a:t>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=“”&gt; – adding images</a:t>
            </a:r>
          </a:p>
          <a:p>
            <a:r>
              <a:rPr lang="en-US" dirty="0"/>
              <a:t>&lt;div&gt; -adding divisions, basically used for layout and with CSS</a:t>
            </a:r>
          </a:p>
          <a:p>
            <a:r>
              <a:rPr lang="en-US" dirty="0"/>
              <a:t>&lt;input type=“”&gt; - checkboxes, text-area, submit buttons, </a:t>
            </a:r>
            <a:r>
              <a:rPr lang="en-US" dirty="0" err="1"/>
              <a:t>radio,etc</a:t>
            </a:r>
            <a:r>
              <a:rPr lang="en-US" dirty="0"/>
              <a:t>.</a:t>
            </a:r>
          </a:p>
          <a:p>
            <a:r>
              <a:rPr lang="en-US" dirty="0"/>
              <a:t>&lt;form&gt; - creating a HTML form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9436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that the &lt;</a:t>
            </a:r>
            <a:r>
              <a:rPr kumimoji="0" lang="en-US" sz="32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img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and &lt;input&gt; do not have  closing tags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important tags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&lt;table&gt; creates a table</a:t>
            </a:r>
          </a:p>
          <a:p>
            <a:r>
              <a:rPr lang="en-US" dirty="0"/>
              <a:t>&lt;</a:t>
            </a:r>
            <a:r>
              <a:rPr lang="en-US" dirty="0" err="1"/>
              <a:t>tr</a:t>
            </a:r>
            <a:r>
              <a:rPr lang="en-US" dirty="0"/>
              <a:t>&gt; - table row</a:t>
            </a:r>
          </a:p>
          <a:p>
            <a:r>
              <a:rPr lang="en-US" dirty="0"/>
              <a:t>&lt;td&gt; - table cell</a:t>
            </a:r>
          </a:p>
          <a:p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 - break line</a:t>
            </a:r>
          </a:p>
          <a:p>
            <a:r>
              <a:rPr lang="en-US" dirty="0"/>
              <a:t>&lt;hr&gt; - horizontal line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pPr algn="ctr">
              <a:buNone/>
            </a:pPr>
            <a:r>
              <a:rPr lang="en-US" b="1" dirty="0"/>
              <a:t>C</a:t>
            </a:r>
            <a:r>
              <a:rPr lang="en-US" dirty="0"/>
              <a:t>ascading </a:t>
            </a:r>
            <a:r>
              <a:rPr lang="en-US" b="1" dirty="0"/>
              <a:t>S</a:t>
            </a:r>
            <a:r>
              <a:rPr lang="en-US" dirty="0"/>
              <a:t>tyle </a:t>
            </a:r>
            <a:r>
              <a:rPr lang="en-US" b="1" dirty="0"/>
              <a:t>S</a:t>
            </a:r>
            <a:r>
              <a:rPr lang="en-US" dirty="0"/>
              <a:t>heets</a:t>
            </a:r>
          </a:p>
          <a:p>
            <a:r>
              <a:rPr lang="en-US" dirty="0"/>
              <a:t>Styles define </a:t>
            </a:r>
            <a:r>
              <a:rPr lang="en-US" b="1" dirty="0"/>
              <a:t>how to display</a:t>
            </a:r>
            <a:r>
              <a:rPr lang="en-US" dirty="0"/>
              <a:t> HTML elements.</a:t>
            </a:r>
          </a:p>
          <a:p>
            <a:r>
              <a:rPr lang="en-US" dirty="0"/>
              <a:t>CSS was introduced together with HTML 4, to provide a better way to style HTML elements.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Adding CSS to HTML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   CSS can be added to HTML in the following ways: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Inline - using the style</a:t>
            </a:r>
            <a:r>
              <a:rPr lang="en-US" b="1" dirty="0"/>
              <a:t> attribute</a:t>
            </a:r>
            <a:r>
              <a:rPr lang="en-US" dirty="0"/>
              <a:t> in HTML elements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Internal - using the &lt;style&gt;</a:t>
            </a:r>
            <a:r>
              <a:rPr lang="en-US" b="1" dirty="0"/>
              <a:t> element</a:t>
            </a:r>
            <a:r>
              <a:rPr lang="en-US" dirty="0"/>
              <a:t> in the &lt;head&gt; 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External - using an external CSS</a:t>
            </a:r>
            <a:r>
              <a:rPr lang="en-US" b="1" dirty="0"/>
              <a:t> file</a:t>
            </a:r>
            <a:endParaRPr lang="en-US" dirty="0"/>
          </a:p>
          <a:p>
            <a:r>
              <a:rPr lang="en-US" dirty="0"/>
              <a:t>The preferred way to add CSS to HTML, is to put CSS syntax in external CSS files.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Inline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 inline style can be used if a unique style is to be applied to one single occurrence of an element.</a:t>
            </a:r>
          </a:p>
          <a:p>
            <a:r>
              <a:rPr lang="en-US" sz="2800" dirty="0"/>
              <a:t>To use inline styles, use the style attribute in the relevant tag. The style attribute can contain any CSS property. 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810000"/>
            <a:ext cx="630973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Style Sheets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An internal style sheet can be used if one single document has a unique style. </a:t>
            </a:r>
          </a:p>
          <a:p>
            <a:r>
              <a:rPr lang="en-US" sz="2800" dirty="0"/>
              <a:t>Internal styles are defined in the &lt;head&gt; section of an HTML page, by using the &lt;style&gt; tag</a:t>
            </a:r>
          </a:p>
          <a:p>
            <a:pPr>
              <a:buNone/>
            </a:pP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505200"/>
            <a:ext cx="73723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124200" y="3962400"/>
            <a:ext cx="9144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style sheets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External style sheets enable you to change the appearance and layout of all the pages in a Web site, just by editing one single file!</a:t>
            </a:r>
          </a:p>
          <a:p>
            <a:r>
              <a:rPr lang="en-US" sz="2400" dirty="0"/>
              <a:t>Saved in .</a:t>
            </a:r>
            <a:r>
              <a:rPr lang="en-US" sz="2400" dirty="0" err="1"/>
              <a:t>css</a:t>
            </a:r>
            <a:r>
              <a:rPr lang="en-US" sz="2400" dirty="0"/>
              <a:t> extension</a:t>
            </a:r>
          </a:p>
          <a:p>
            <a:r>
              <a:rPr lang="en-US" sz="2400" dirty="0"/>
              <a:t>Each page must link to the style sheet using the &lt;link&gt; tag: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736523"/>
            <a:ext cx="7038975" cy="3121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Style priority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Inline style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Internal style sheet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External style sheet</a:t>
            </a:r>
          </a:p>
        </p:txBody>
      </p:sp>
      <p:sp>
        <p:nvSpPr>
          <p:cNvPr id="4" name="Down Arrow 3"/>
          <p:cNvSpPr/>
          <p:nvPr/>
        </p:nvSpPr>
        <p:spPr>
          <a:xfrm>
            <a:off x="5181600" y="1676400"/>
            <a:ext cx="533400" cy="16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43600" y="2133600"/>
            <a:ext cx="1219200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Decreasing Priority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3886200"/>
            <a:ext cx="82296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!important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used with a style attributes to override other style attributes assigned to an element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Syntax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76200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/>
              <a:t>h1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71600" y="1676400"/>
            <a:ext cx="594360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/>
              <a:t>{color:#09C;font-family:Helvetica;}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2674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14866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4772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8600" y="3505200"/>
            <a:ext cx="9906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Selector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24000" y="3505200"/>
            <a:ext cx="10668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Property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67000" y="3505200"/>
            <a:ext cx="838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Value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40774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56014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14800" y="3505200"/>
            <a:ext cx="10668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Property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91200" y="3505200"/>
            <a:ext cx="838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Value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Selectors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allow authors to </a:t>
            </a:r>
            <a:r>
              <a:rPr lang="en-US" b="1" dirty="0"/>
              <a:t>target specific HTML elements so that </a:t>
            </a:r>
            <a:r>
              <a:rPr lang="en-US" dirty="0"/>
              <a:t>they can be styled.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/>
              <a:t>H</a:t>
            </a:r>
            <a:r>
              <a:rPr lang="en-US" dirty="0"/>
              <a:t>yper </a:t>
            </a:r>
            <a:r>
              <a:rPr lang="en-US" b="1" dirty="0"/>
              <a:t>T</a:t>
            </a:r>
            <a:r>
              <a:rPr lang="en-US" dirty="0"/>
              <a:t>ext </a:t>
            </a:r>
            <a:r>
              <a:rPr lang="en-US" b="1" dirty="0"/>
              <a:t>M</a:t>
            </a:r>
            <a:r>
              <a:rPr lang="en-US" dirty="0"/>
              <a:t>arkup </a:t>
            </a:r>
            <a:r>
              <a:rPr lang="en-US" b="1" dirty="0"/>
              <a:t>L</a:t>
            </a:r>
            <a:r>
              <a:rPr lang="en-US" dirty="0"/>
              <a:t>anguage</a:t>
            </a:r>
          </a:p>
          <a:p>
            <a:r>
              <a:rPr lang="en-US" dirty="0"/>
              <a:t>It is a markup language used to create the content and semantic structure of Web pages. </a:t>
            </a:r>
          </a:p>
          <a:p>
            <a:r>
              <a:rPr lang="en-US" dirty="0"/>
              <a:t>A Web page is comprised of a number of </a:t>
            </a:r>
            <a:r>
              <a:rPr lang="en-US" b="1" dirty="0"/>
              <a:t>HTML elements</a:t>
            </a:r>
            <a:r>
              <a:rPr lang="en-US" dirty="0"/>
              <a:t>, each of which has a particular meaning in the context of a Web page.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selector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The </a:t>
            </a:r>
            <a:r>
              <a:rPr lang="en-US" sz="2400" b="1" dirty="0"/>
              <a:t>type selector is written using </a:t>
            </a:r>
            <a:r>
              <a:rPr lang="en-US" sz="2400" dirty="0"/>
              <a:t>the </a:t>
            </a:r>
            <a:r>
              <a:rPr lang="en-US" sz="2400" i="1" dirty="0"/>
              <a:t>element type only.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5410200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</a:t>
            </a:r>
            <a:r>
              <a:rPr lang="en-US" dirty="0"/>
              <a:t> </a:t>
            </a:r>
            <a:r>
              <a:rPr lang="en-US" sz="2400" b="1" dirty="0"/>
              <a:t>type</a:t>
            </a:r>
            <a:r>
              <a:rPr lang="en-US" dirty="0"/>
              <a:t> </a:t>
            </a:r>
            <a:r>
              <a:rPr lang="en-US" sz="2400" b="1" dirty="0"/>
              <a:t>selector selects every instance of the element type regardless of their position in the document tree.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362200"/>
            <a:ext cx="70008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 &amp;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/>
          <a:lstStyle/>
          <a:p>
            <a:pPr>
              <a:buNone/>
            </a:pPr>
            <a:r>
              <a:rPr lang="en-US" dirty="0"/>
              <a:t>    In addition to setting a style for a HTML element, CSS allows you to specify your own selectors called "id" and "class".</a:t>
            </a:r>
          </a:p>
          <a:p>
            <a:r>
              <a:rPr lang="en-US" dirty="0"/>
              <a:t>The id selector is used to specify a style for a single, unique element.</a:t>
            </a:r>
          </a:p>
          <a:p>
            <a:r>
              <a:rPr lang="en-US" dirty="0"/>
              <a:t>The class selector is used to specify a style for a group of elements. 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 Selectors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id </a:t>
            </a:r>
            <a:r>
              <a:rPr lang="en-US" b="1" dirty="0"/>
              <a:t>selector is written </a:t>
            </a:r>
            <a:r>
              <a:rPr lang="en-US" dirty="0"/>
              <a:t>using a “#” followed by the id value.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Note: Class values are </a:t>
            </a:r>
            <a:r>
              <a:rPr lang="en-US" b="1" dirty="0"/>
              <a:t>case-sensitive. </a:t>
            </a:r>
            <a:r>
              <a:rPr lang="en-US" dirty="0"/>
              <a:t>Browsers will interpret “a” and “A” differently.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819400"/>
            <a:ext cx="67722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Selectors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class selector is written </a:t>
            </a:r>
            <a:r>
              <a:rPr lang="en-US" dirty="0"/>
              <a:t>using a “.” followed by the class value.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Note: Class values are </a:t>
            </a:r>
            <a:r>
              <a:rPr lang="en-US" b="1" dirty="0"/>
              <a:t>case-sensitive. </a:t>
            </a:r>
            <a:r>
              <a:rPr lang="en-US" dirty="0"/>
              <a:t>Browsers will interpret “a” and “A” differently.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90800"/>
            <a:ext cx="65722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Selectors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can also combine type and class selectors to </a:t>
            </a:r>
            <a:r>
              <a:rPr lang="en-US" b="1" dirty="0"/>
              <a:t>isolate specific </a:t>
            </a:r>
            <a:r>
              <a:rPr lang="en-US" dirty="0"/>
              <a:t>instances of an element. For example: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means that </a:t>
            </a:r>
            <a:r>
              <a:rPr lang="en-US" b="1" dirty="0"/>
              <a:t>only paragraphs with a class of “big” </a:t>
            </a:r>
            <a:r>
              <a:rPr lang="en-US" dirty="0"/>
              <a:t>will be selected.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19400"/>
            <a:ext cx="6019800" cy="257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purpose of a web browser (Chrome, Internet Explorer, Firefox) is to read HTML documents and display them as web pages. </a:t>
            </a:r>
          </a:p>
          <a:p>
            <a:r>
              <a:rPr lang="en-US" dirty="0"/>
              <a:t>The browser does not display the HTML tags, but uses these tags to interpret the content of the page.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Tags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HTML tags are keywords (tag names) surrounded by </a:t>
            </a:r>
            <a:r>
              <a:rPr lang="en-US" b="1" dirty="0"/>
              <a:t>angle brackets </a:t>
            </a:r>
            <a:r>
              <a:rPr lang="en-US" dirty="0"/>
              <a:t>like &lt;html&gt;</a:t>
            </a:r>
          </a:p>
          <a:p>
            <a:r>
              <a:rPr lang="en-US" dirty="0"/>
              <a:t>HTML tags normally </a:t>
            </a:r>
            <a:r>
              <a:rPr lang="en-US" b="1" dirty="0"/>
              <a:t>come in pairs</a:t>
            </a:r>
            <a:r>
              <a:rPr lang="en-US" dirty="0"/>
              <a:t> like &lt;b&gt; and &lt;/b&gt;</a:t>
            </a:r>
          </a:p>
          <a:p>
            <a:r>
              <a:rPr lang="en-US" dirty="0"/>
              <a:t>The first tag in a pair is the </a:t>
            </a:r>
            <a:r>
              <a:rPr lang="en-US" b="1" dirty="0"/>
              <a:t>start tag,</a:t>
            </a:r>
            <a:r>
              <a:rPr lang="en-US" dirty="0"/>
              <a:t> the second tag is the </a:t>
            </a:r>
            <a:r>
              <a:rPr lang="en-US" b="1" dirty="0"/>
              <a:t>end tag</a:t>
            </a:r>
            <a:endParaRPr lang="en-US" dirty="0"/>
          </a:p>
          <a:p>
            <a:r>
              <a:rPr lang="en-US" dirty="0"/>
              <a:t>The end tag is written like the start tag, with a </a:t>
            </a:r>
            <a:r>
              <a:rPr lang="en-US" b="1" dirty="0"/>
              <a:t>forward slash</a:t>
            </a:r>
            <a:r>
              <a:rPr lang="en-US" dirty="0"/>
              <a:t> before the tag name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HTML element is everything between the start tag and the end tag, including the tags: </a:t>
            </a:r>
          </a:p>
          <a:p>
            <a:r>
              <a:rPr lang="en-US" dirty="0"/>
              <a:t>HTML Element:</a:t>
            </a:r>
          </a:p>
          <a:p>
            <a:pPr>
              <a:buNone/>
            </a:pPr>
            <a:r>
              <a:rPr lang="en-US" sz="2800" dirty="0">
                <a:latin typeface="Lucida Console" pitchFamily="49" charset="0"/>
              </a:rPr>
              <a:t>  &lt;h1&gt;This is a heading&lt;/h1&gt;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HTML elements can have </a:t>
            </a:r>
            <a:r>
              <a:rPr lang="en-US" b="1" dirty="0"/>
              <a:t>attributes, </a:t>
            </a:r>
            <a:r>
              <a:rPr lang="en-US" dirty="0"/>
              <a:t>which provide </a:t>
            </a:r>
            <a:r>
              <a:rPr lang="en-US" b="1" dirty="0"/>
              <a:t>additional information/usage</a:t>
            </a:r>
            <a:r>
              <a:rPr lang="en-US" dirty="0"/>
              <a:t> </a:t>
            </a:r>
          </a:p>
          <a:p>
            <a:r>
              <a:rPr lang="en-US" dirty="0"/>
              <a:t>Attributes are always specified in </a:t>
            </a:r>
            <a:r>
              <a:rPr lang="en-US" b="1" dirty="0"/>
              <a:t>the start tag</a:t>
            </a:r>
            <a:endParaRPr lang="en-US" dirty="0"/>
          </a:p>
          <a:p>
            <a:r>
              <a:rPr lang="en-US" dirty="0"/>
              <a:t>Attributes come in name/value pairs</a:t>
            </a:r>
          </a:p>
          <a:p>
            <a:pPr>
              <a:buNone/>
            </a:pPr>
            <a:r>
              <a:rPr lang="en-US" dirty="0" err="1"/>
              <a:t>Eg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&lt;div id=“container” style=“background:#000;”&gt;&lt;/div&gt;</a:t>
            </a:r>
          </a:p>
          <a:p>
            <a:pPr>
              <a:buNone/>
            </a:pPr>
            <a:r>
              <a:rPr lang="en-US" sz="2400" dirty="0">
                <a:latin typeface="Lucida Console" pitchFamily="49" charset="0"/>
              </a:rPr>
              <a:t>&lt;</a:t>
            </a:r>
            <a:r>
              <a:rPr lang="en-US" sz="2400" dirty="0" err="1">
                <a:latin typeface="Lucida Console" pitchFamily="49" charset="0"/>
              </a:rPr>
              <a:t>img</a:t>
            </a:r>
            <a:r>
              <a:rPr lang="en-US" sz="2400" dirty="0">
                <a:latin typeface="Lucida Console" pitchFamily="49" charset="0"/>
              </a:rPr>
              <a:t> </a:t>
            </a:r>
            <a:r>
              <a:rPr lang="en-US" sz="2400" dirty="0" err="1">
                <a:latin typeface="Lucida Console" pitchFamily="49" charset="0"/>
              </a:rPr>
              <a:t>src</a:t>
            </a:r>
            <a:r>
              <a:rPr lang="en-US" sz="2400" dirty="0">
                <a:latin typeface="Lucida Console" pitchFamily="49" charset="0"/>
              </a:rPr>
              <a:t>=“test.jpg” alt=“sample” width=“200” height=“200” /&gt;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Essential tags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&lt;html&gt;</a:t>
            </a:r>
          </a:p>
          <a:p>
            <a:r>
              <a:rPr lang="en-US" dirty="0"/>
              <a:t>&lt;title&gt;</a:t>
            </a:r>
          </a:p>
          <a:p>
            <a:r>
              <a:rPr lang="en-US" dirty="0"/>
              <a:t>&lt;head&gt; </a:t>
            </a:r>
          </a:p>
          <a:p>
            <a:r>
              <a:rPr lang="en-US" dirty="0"/>
              <a:t>&lt;body&gt;</a:t>
            </a:r>
          </a:p>
          <a:p>
            <a:r>
              <a:rPr lang="en-US" dirty="0"/>
              <a:t>&lt;link type=“” </a:t>
            </a:r>
            <a:r>
              <a:rPr lang="en-US" dirty="0" err="1"/>
              <a:t>rel</a:t>
            </a:r>
            <a:r>
              <a:rPr lang="en-US" dirty="0"/>
              <a:t>=“” </a:t>
            </a:r>
            <a:r>
              <a:rPr lang="en-US" dirty="0" err="1"/>
              <a:t>href</a:t>
            </a:r>
            <a:r>
              <a:rPr lang="en-US" dirty="0"/>
              <a:t>=“” &gt;</a:t>
            </a:r>
          </a:p>
          <a:p>
            <a:r>
              <a:rPr lang="en-US" dirty="0"/>
              <a:t>&lt;script type=“” </a:t>
            </a:r>
            <a:r>
              <a:rPr lang="en-US" dirty="0" err="1"/>
              <a:t>src</a:t>
            </a:r>
            <a:r>
              <a:rPr lang="en-US" dirty="0"/>
              <a:t>=“”&gt;</a:t>
            </a:r>
          </a:p>
          <a:p>
            <a:r>
              <a:rPr lang="en-US" dirty="0"/>
              <a:t>&lt;style&gt;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Structure of a HTML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&lt;html&gt;</a:t>
            </a:r>
          </a:p>
          <a:p>
            <a:pPr>
              <a:buNone/>
            </a:pPr>
            <a:r>
              <a:rPr lang="en-US" dirty="0"/>
              <a:t>	&lt;title&gt;Page title&lt;/title&gt;</a:t>
            </a:r>
          </a:p>
          <a:p>
            <a:pPr>
              <a:buNone/>
            </a:pPr>
            <a:r>
              <a:rPr lang="en-US" dirty="0"/>
              <a:t>    &lt;head&gt;&lt;/head&gt;</a:t>
            </a:r>
          </a:p>
          <a:p>
            <a:pPr>
              <a:buNone/>
            </a:pPr>
            <a:r>
              <a:rPr lang="en-US" dirty="0"/>
              <a:t>     &lt;body&gt;</a:t>
            </a:r>
          </a:p>
          <a:p>
            <a:pPr>
              <a:buNone/>
            </a:pPr>
            <a:r>
              <a:rPr lang="en-US" dirty="0"/>
              <a:t>		  ****Content comes here****</a:t>
            </a:r>
          </a:p>
          <a:p>
            <a:pPr>
              <a:buNone/>
            </a:pPr>
            <a:r>
              <a:rPr lang="en-US" dirty="0"/>
              <a:t>	  &lt;/body&gt;</a:t>
            </a:r>
          </a:p>
          <a:p>
            <a:pPr>
              <a:buNone/>
            </a:pPr>
            <a:r>
              <a:rPr lang="en-US" dirty="0"/>
              <a:t>&lt;/html&gt;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Deprecated Tags and 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HTML 4, several deprecated tags and attributes were used to style documents. These tags are not supported in HTML 5.</a:t>
            </a:r>
          </a:p>
          <a:p>
            <a:r>
              <a:rPr lang="en-US" dirty="0"/>
              <a:t>Avoid using the elements &lt;font&gt;, &lt;center&gt;, and &lt;strike&gt; and the attribute </a:t>
            </a:r>
            <a:r>
              <a:rPr lang="en-US" dirty="0" err="1"/>
              <a:t>bgcolor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973</Words>
  <Application>Microsoft Macintosh PowerPoint</Application>
  <PresentationFormat>On-screen Show (4:3)</PresentationFormat>
  <Paragraphs>134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Lucida Console</vt:lpstr>
      <vt:lpstr>Office Theme</vt:lpstr>
      <vt:lpstr>Introduction to HTML &amp; CSS</vt:lpstr>
      <vt:lpstr>What is HTML</vt:lpstr>
      <vt:lpstr>Web Browsers</vt:lpstr>
      <vt:lpstr>HTML Tags</vt:lpstr>
      <vt:lpstr>HTML Elements</vt:lpstr>
      <vt:lpstr>Element Attributes</vt:lpstr>
      <vt:lpstr>Essential tags</vt:lpstr>
      <vt:lpstr>Basic Structure of a HTML document</vt:lpstr>
      <vt:lpstr>Deprecated Tags and Attributes</vt:lpstr>
      <vt:lpstr>Some important tags</vt:lpstr>
      <vt:lpstr>Some important tags</vt:lpstr>
      <vt:lpstr>CSS</vt:lpstr>
      <vt:lpstr> Adding CSS to HTML </vt:lpstr>
      <vt:lpstr>Inline Styles</vt:lpstr>
      <vt:lpstr>Internal Style Sheets</vt:lpstr>
      <vt:lpstr>External style sheets</vt:lpstr>
      <vt:lpstr>Style priority</vt:lpstr>
      <vt:lpstr>CSS Syntax</vt:lpstr>
      <vt:lpstr>CSS Selectors</vt:lpstr>
      <vt:lpstr>Type selector</vt:lpstr>
      <vt:lpstr>ID &amp; Class</vt:lpstr>
      <vt:lpstr>ID Selectors</vt:lpstr>
      <vt:lpstr>Class Selectors</vt:lpstr>
      <vt:lpstr>Class Selectors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HTML</dc:title>
  <dc:creator>suraj</dc:creator>
  <cp:lastModifiedBy>Kristian Secor</cp:lastModifiedBy>
  <cp:revision>48</cp:revision>
  <dcterms:created xsi:type="dcterms:W3CDTF">2012-09-27T09:56:07Z</dcterms:created>
  <dcterms:modified xsi:type="dcterms:W3CDTF">2019-01-02T01:15:29Z</dcterms:modified>
</cp:coreProperties>
</file>