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10" r:id="rId3"/>
    <p:sldId id="311" r:id="rId4"/>
    <p:sldId id="332" r:id="rId5"/>
    <p:sldId id="334" r:id="rId6"/>
    <p:sldId id="335" r:id="rId7"/>
    <p:sldId id="336" r:id="rId8"/>
    <p:sldId id="337" r:id="rId9"/>
    <p:sldId id="346" r:id="rId10"/>
    <p:sldId id="347" r:id="rId11"/>
    <p:sldId id="313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3621"/>
  </p:normalViewPr>
  <p:slideViewPr>
    <p:cSldViewPr>
      <p:cViewPr varScale="1">
        <p:scale>
          <a:sx n="93" d="100"/>
          <a:sy n="93" d="100"/>
        </p:scale>
        <p:origin x="80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1/3/19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2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11</a:t>
            </a:fld>
            <a:endParaRPr lang="en-US"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12</a:t>
            </a:fld>
            <a:endParaRPr 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13</a:t>
            </a:fld>
            <a:endParaRPr 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14</a:t>
            </a:fld>
            <a:endParaRPr 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15</a:t>
            </a:fld>
            <a:endParaRPr 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16</a:t>
            </a:fld>
            <a:endParaRPr 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17</a:t>
            </a:fld>
            <a:endParaRPr 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18</a:t>
            </a:fld>
            <a:endParaRPr 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19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3</a:t>
            </a:fld>
            <a:endParaRPr 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4</a:t>
            </a:fld>
            <a:endParaRPr 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5</a:t>
            </a:fld>
            <a:endParaRPr 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6</a:t>
            </a:fld>
            <a:endParaRPr 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7</a:t>
            </a:fld>
            <a:endParaRPr lang="en-US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8</a:t>
            </a:fld>
            <a:endParaRPr 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9</a:t>
            </a:fld>
            <a:endParaRPr lang="en-US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10</a:t>
            </a:fld>
            <a:endParaRPr 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1/3/19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1/3/19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1/3/19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1/3/19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1/3/19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1/3/19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1/3/19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/>
              <a:t>Class 04</a:t>
            </a:r>
          </a:p>
          <a:p>
            <a:pPr algn="ctr"/>
            <a:r>
              <a:rPr lang="en-US" sz="1600" b="1" dirty="0"/>
              <a:t>Chapters  6 Linking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Text </a:t>
            </a:r>
            <a:r>
              <a:rPr lang="en-US" dirty="0" err="1">
                <a:solidFill>
                  <a:schemeClr val="tx2">
                    <a:satMod val="130000"/>
                  </a:schemeClr>
                </a:solidFill>
              </a:rPr>
              <a:t>Msg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 links -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rgbClr val="FF0000"/>
                </a:solidFill>
              </a:rPr>
              <a:t>&lt;a </a:t>
            </a:r>
            <a:r>
              <a:rPr lang="en-US" sz="3200" b="1" dirty="0" err="1">
                <a:solidFill>
                  <a:srgbClr val="00B050"/>
                </a:solidFill>
              </a:rPr>
              <a:t>href</a:t>
            </a:r>
            <a:r>
              <a:rPr lang="en-US" sz="3200" b="1" dirty="0">
                <a:solidFill>
                  <a:srgbClr val="00B050"/>
                </a:solidFill>
              </a:rPr>
              <a:t>=“sms:7607490107”</a:t>
            </a:r>
            <a:r>
              <a:rPr lang="en-US" sz="3200" b="1" dirty="0">
                <a:solidFill>
                  <a:srgbClr val="FF0000"/>
                </a:solidFill>
              </a:rPr>
              <a:t>&gt;text me&lt;/a&gt;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4478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Launches </a:t>
            </a:r>
            <a:r>
              <a:rPr lang="en-US" sz="2400" b="1" dirty="0" err="1"/>
              <a:t>sms</a:t>
            </a:r>
            <a:r>
              <a:rPr lang="en-US" sz="2400" b="1" dirty="0"/>
              <a:t> (text message) application on mobile device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34006536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Relative / Absolute URLS (paths)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11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4400" dirty="0">
                <a:cs typeface="Times New Roman" pitchFamily="18" charset="0"/>
              </a:rPr>
              <a:t>Relative</a:t>
            </a:r>
          </a:p>
          <a:p>
            <a:pPr marL="274320" lvl="1" indent="0">
              <a:lnSpc>
                <a:spcPct val="150000"/>
              </a:lnSpc>
              <a:buNone/>
              <a:defRPr/>
            </a:pPr>
            <a:r>
              <a:rPr lang="en-US" sz="3200" dirty="0">
                <a:cs typeface="Times New Roman" pitchFamily="18" charset="0"/>
              </a:rPr>
              <a:t>&lt;a </a:t>
            </a:r>
            <a:r>
              <a:rPr lang="en-US" sz="3200" dirty="0" err="1">
                <a:cs typeface="Times New Roman" pitchFamily="18" charset="0"/>
              </a:rPr>
              <a:t>href</a:t>
            </a:r>
            <a:r>
              <a:rPr lang="en-US" sz="3200" dirty="0">
                <a:cs typeface="Times New Roman" pitchFamily="18" charset="0"/>
              </a:rPr>
              <a:t>=“</a:t>
            </a:r>
            <a:r>
              <a:rPr lang="en-US" sz="3200" dirty="0">
                <a:solidFill>
                  <a:srgbClr val="FF0000"/>
                </a:solidFill>
                <a:cs typeface="Times New Roman" pitchFamily="18" charset="0"/>
              </a:rPr>
              <a:t>contact.html</a:t>
            </a:r>
            <a:r>
              <a:rPr lang="en-US" sz="3200" dirty="0">
                <a:cs typeface="Times New Roman" pitchFamily="18" charset="0"/>
              </a:rPr>
              <a:t>”&gt;</a:t>
            </a:r>
            <a:r>
              <a:rPr lang="en-US" sz="3200" u="sng" dirty="0">
                <a:solidFill>
                  <a:srgbClr val="0000CC"/>
                </a:solidFill>
                <a:cs typeface="Times New Roman" pitchFamily="18" charset="0"/>
              </a:rPr>
              <a:t>Contact Us</a:t>
            </a:r>
            <a:r>
              <a:rPr lang="en-US" sz="3200" dirty="0">
                <a:cs typeface="Times New Roman" pitchFamily="18" charset="0"/>
              </a:rPr>
              <a:t>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800" dirty="0">
                <a:cs typeface="Times New Roman" pitchFamily="18" charset="0"/>
              </a:rPr>
              <a:t>&lt;a </a:t>
            </a:r>
            <a:r>
              <a:rPr lang="en-US" sz="2800" dirty="0" err="1">
                <a:cs typeface="Times New Roman" pitchFamily="18" charset="0"/>
              </a:rPr>
              <a:t>href</a:t>
            </a:r>
            <a:r>
              <a:rPr lang="en-US" sz="2800" dirty="0">
                <a:cs typeface="Times New Roman" pitchFamily="18" charset="0"/>
              </a:rPr>
              <a:t>=“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directions/mesa_campus.html</a:t>
            </a:r>
            <a:r>
              <a:rPr lang="en-US" sz="2800" dirty="0">
                <a:cs typeface="Times New Roman" pitchFamily="18" charset="0"/>
              </a:rPr>
              <a:t>”&gt;</a:t>
            </a:r>
            <a:r>
              <a:rPr lang="en-US" sz="3200" u="sng" dirty="0">
                <a:solidFill>
                  <a:srgbClr val="0000CC"/>
                </a:solidFill>
                <a:cs typeface="Times New Roman" pitchFamily="18" charset="0"/>
              </a:rPr>
              <a:t>Mesa</a:t>
            </a:r>
            <a:r>
              <a:rPr lang="en-US" sz="2800" dirty="0">
                <a:cs typeface="Times New Roman" pitchFamily="18" charset="0"/>
              </a:rPr>
              <a:t> 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2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3200" dirty="0">
                <a:cs typeface="Times New Roman" pitchFamily="18" charset="0"/>
              </a:rPr>
              <a:t>Absolute</a:t>
            </a: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150000"/>
              </a:lnSpc>
              <a:spcAft>
                <a:spcPts val="1200"/>
              </a:spcAft>
              <a:buNone/>
              <a:defRPr/>
            </a:pPr>
            <a:r>
              <a:rPr lang="en-US" sz="2400" dirty="0">
                <a:cs typeface="Times New Roman" pitchFamily="18" charset="0"/>
              </a:rPr>
              <a:t>&lt;a </a:t>
            </a:r>
            <a:r>
              <a:rPr lang="en-US" sz="2400" dirty="0" err="1">
                <a:cs typeface="Times New Roman" pitchFamily="18" charset="0"/>
              </a:rPr>
              <a:t>href</a:t>
            </a:r>
            <a:r>
              <a:rPr lang="en-US" sz="2400" dirty="0">
                <a:cs typeface="Times New Roman" pitchFamily="18" charset="0"/>
              </a:rPr>
              <a:t>=“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http://google.com</a:t>
            </a:r>
            <a:r>
              <a:rPr lang="en-US" sz="2400" dirty="0">
                <a:cs typeface="Times New Roman" pitchFamily="18" charset="0"/>
              </a:rPr>
              <a:t>”&gt;</a:t>
            </a:r>
            <a:r>
              <a:rPr lang="en-US" sz="2400" u="sng" dirty="0">
                <a:solidFill>
                  <a:srgbClr val="0000CC"/>
                </a:solidFill>
                <a:cs typeface="Times New Roman" pitchFamily="18" charset="0"/>
              </a:rPr>
              <a:t>Google</a:t>
            </a:r>
            <a:r>
              <a:rPr lang="en-US" sz="2400" dirty="0">
                <a:cs typeface="Times New Roman" pitchFamily="18" charset="0"/>
              </a:rPr>
              <a:t>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000" dirty="0">
                <a:cs typeface="Times New Roman" pitchFamily="18" charset="0"/>
              </a:rPr>
              <a:t>&lt;a </a:t>
            </a:r>
            <a:r>
              <a:rPr lang="en-US" sz="2000" dirty="0" err="1">
                <a:cs typeface="Times New Roman" pitchFamily="18" charset="0"/>
              </a:rPr>
              <a:t>href</a:t>
            </a:r>
            <a:r>
              <a:rPr lang="en-US" sz="2000" dirty="0">
                <a:cs typeface="Times New Roman" pitchFamily="18" charset="0"/>
              </a:rPr>
              <a:t>=“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http://amazon.com/s/?</a:t>
            </a:r>
            <a:r>
              <a:rPr lang="en-US" sz="2000" dirty="0" err="1">
                <a:solidFill>
                  <a:srgbClr val="FF0000"/>
                </a:solidFill>
                <a:cs typeface="Times New Roman" pitchFamily="18" charset="0"/>
              </a:rPr>
              <a:t>UTF&amp;keywords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=collie&amp;&amp;</a:t>
            </a:r>
            <a:r>
              <a:rPr lang="en-US" sz="2000" dirty="0" err="1">
                <a:solidFill>
                  <a:srgbClr val="FF0000"/>
                </a:solidFill>
                <a:cs typeface="Times New Roman" pitchFamily="18" charset="0"/>
              </a:rPr>
              <a:t>tg</a:t>
            </a:r>
            <a:r>
              <a:rPr lang="en-US" sz="2000">
                <a:solidFill>
                  <a:srgbClr val="FF0000"/>
                </a:solidFill>
                <a:cs typeface="Times New Roman" pitchFamily="18" charset="0"/>
              </a:rPr>
              <a:t>=xyz</a:t>
            </a:r>
            <a:r>
              <a:rPr lang="en-US" sz="2000">
                <a:cs typeface="Times New Roman" pitchFamily="18" charset="0"/>
              </a:rPr>
              <a:t>”&gt;</a:t>
            </a:r>
            <a:r>
              <a:rPr lang="en-US" sz="2000" u="sng">
                <a:solidFill>
                  <a:srgbClr val="0000CC"/>
                </a:solidFill>
                <a:cs typeface="Times New Roman" pitchFamily="18" charset="0"/>
              </a:rPr>
              <a:t>Collie</a:t>
            </a:r>
            <a:r>
              <a:rPr lang="en-US" sz="2000" dirty="0">
                <a:cs typeface="Times New Roman" pitchFamily="18" charset="0"/>
              </a:rPr>
              <a:t>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448524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Relative Linking - Paths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66" y="1371600"/>
            <a:ext cx="6324600" cy="51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47300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Relative Linking – Same Folder / </a:t>
            </a:r>
            <a:r>
              <a:rPr lang="en-US" dirty="0">
                <a:solidFill>
                  <a:srgbClr val="FF0000"/>
                </a:solidFill>
              </a:rPr>
              <a:t>Directory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1" y="1600200"/>
            <a:ext cx="7700419" cy="430045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33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7687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Relative Linking – to Folder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48" y="1371600"/>
            <a:ext cx="6362852" cy="509661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57200" y="50292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872027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Relative Linking – to 2 Folders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4" y="1600200"/>
            <a:ext cx="7689546" cy="457545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52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125171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up from Folder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9816"/>
            <a:ext cx="7391399" cy="479583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16774" y="4601688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26279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up from 2 Folders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00804"/>
            <a:ext cx="7428885" cy="497484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448793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870631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>
                <a:solidFill>
                  <a:schemeClr val="tx2">
                    <a:satMod val="130000"/>
                  </a:schemeClr>
                </a:solidFill>
              </a:rPr>
              <a:t>relative to the root</a:t>
            </a:r>
            <a:endParaRPr lang="en-US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81688"/>
            <a:ext cx="7428885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344737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Linking to a specific point in a page – </a:t>
            </a:r>
            <a:r>
              <a:rPr lang="en-US" sz="2400" dirty="0">
                <a:solidFill>
                  <a:srgbClr val="FF0000"/>
                </a:solidFill>
              </a:rPr>
              <a:t>fragment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en-US" sz="2400" dirty="0" err="1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sz="2400" dirty="0">
                <a:solidFill>
                  <a:schemeClr val="tx2">
                    <a:satMod val="130000"/>
                  </a:schemeClr>
                </a:solidFill>
              </a:rPr>
              <a:t> 117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81688"/>
            <a:ext cx="6324600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3124200" y="3048000"/>
            <a:ext cx="685800" cy="4572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60665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 Links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algn="ctr" eaLnBrk="0" hangingPunct="0"/>
            <a:endParaRPr lang="en-US" sz="2800" b="1" dirty="0"/>
          </a:p>
          <a:p>
            <a:pPr eaLnBrk="0" hangingPunct="0"/>
            <a:r>
              <a:rPr lang="en-US" sz="3200" b="1" dirty="0"/>
              <a:t>&lt;a&gt; or anchor element        hypertext link</a:t>
            </a:r>
            <a:br>
              <a:rPr lang="en-US" sz="3200" b="1" dirty="0"/>
            </a:br>
            <a:br>
              <a:rPr lang="en-US" sz="3200" b="1" dirty="0"/>
            </a:br>
            <a:endParaRPr lang="en-US" sz="3200" b="1" dirty="0"/>
          </a:p>
          <a:p>
            <a:pPr eaLnBrk="0" hangingPunct="0"/>
            <a:r>
              <a:rPr lang="en-US" sz="3200" b="1" dirty="0"/>
              <a:t>&lt;a  </a:t>
            </a:r>
            <a:r>
              <a:rPr lang="en-US" sz="3200" b="1" dirty="0" err="1"/>
              <a:t>href</a:t>
            </a:r>
            <a:r>
              <a:rPr lang="en-US" sz="3200" b="1" dirty="0"/>
              <a:t>=“destination”  &gt;</a:t>
            </a:r>
            <a:r>
              <a:rPr lang="en-US" sz="3200" b="1" dirty="0">
                <a:solidFill>
                  <a:srgbClr val="0000FF"/>
                </a:solidFill>
              </a:rPr>
              <a:t>click here</a:t>
            </a:r>
            <a:r>
              <a:rPr lang="en-US" sz="3200" b="1" dirty="0"/>
              <a:t>&lt;/a&gt;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2</a:t>
            </a:fld>
            <a:endParaRPr lang="en-US" sz="1100">
              <a:solidFill>
                <a:srgbClr val="4D4D4D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120785" y="2072244"/>
            <a:ext cx="51801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Callout 9"/>
          <p:cNvSpPr/>
          <p:nvPr/>
        </p:nvSpPr>
        <p:spPr>
          <a:xfrm>
            <a:off x="773875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Up Arrow Callout 10"/>
          <p:cNvSpPr/>
          <p:nvPr/>
        </p:nvSpPr>
        <p:spPr>
          <a:xfrm>
            <a:off x="5501785" y="3733800"/>
            <a:ext cx="149323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hypertext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Up Arrow Callout 11"/>
          <p:cNvSpPr/>
          <p:nvPr/>
        </p:nvSpPr>
        <p:spPr>
          <a:xfrm>
            <a:off x="2593182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URL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295400"/>
            <a:ext cx="81534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rgbClr val="FF0000"/>
                </a:solidFill>
              </a:rPr>
              <a:t>&lt;a </a:t>
            </a:r>
            <a:r>
              <a:rPr lang="en-US" sz="3600" b="1" dirty="0" err="1">
                <a:solidFill>
                  <a:srgbClr val="00B050"/>
                </a:solidFill>
              </a:rPr>
              <a:t>href</a:t>
            </a:r>
            <a:r>
              <a:rPr lang="en-US" sz="3600" b="1" dirty="0">
                <a:solidFill>
                  <a:srgbClr val="00B050"/>
                </a:solidFill>
              </a:rPr>
              <a:t>=“index.html”</a:t>
            </a:r>
            <a:r>
              <a:rPr lang="en-US" sz="3600" b="1" dirty="0">
                <a:solidFill>
                  <a:srgbClr val="FF0000"/>
                </a:solidFill>
              </a:rPr>
              <a:t>&gt;</a:t>
            </a:r>
            <a:r>
              <a:rPr lang="en-US" sz="3600" u="sng" dirty="0">
                <a:solidFill>
                  <a:srgbClr val="0000CC"/>
                </a:solidFill>
              </a:rPr>
              <a:t>Home Page</a:t>
            </a:r>
            <a:r>
              <a:rPr lang="en-US" sz="3600" b="1" dirty="0">
                <a:solidFill>
                  <a:srgbClr val="FF0000"/>
                </a:solidFill>
              </a:rPr>
              <a:t>&lt;/a&gt;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590800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solidFill>
                  <a:srgbClr val="FF0000"/>
                </a:solidFill>
              </a:rPr>
              <a:t>&lt;a </a:t>
            </a:r>
            <a:r>
              <a:rPr lang="en-US" sz="3400" b="1" dirty="0" err="1">
                <a:solidFill>
                  <a:srgbClr val="00B050"/>
                </a:solidFill>
              </a:rPr>
              <a:t>href</a:t>
            </a:r>
            <a:r>
              <a:rPr lang="en-US" sz="3400" b="1" dirty="0">
                <a:solidFill>
                  <a:srgbClr val="00B050"/>
                </a:solidFill>
              </a:rPr>
              <a:t>=“http://google.com”</a:t>
            </a:r>
            <a:r>
              <a:rPr lang="en-US" sz="3400" b="1" dirty="0">
                <a:solidFill>
                  <a:srgbClr val="FF0000"/>
                </a:solidFill>
              </a:rPr>
              <a:t>&gt;</a:t>
            </a:r>
            <a:r>
              <a:rPr lang="en-US" sz="3400" u="sng" dirty="0">
                <a:solidFill>
                  <a:srgbClr val="0000CC"/>
                </a:solidFill>
              </a:rPr>
              <a:t>Google</a:t>
            </a:r>
            <a:r>
              <a:rPr lang="en-US" sz="3400" b="1" dirty="0">
                <a:solidFill>
                  <a:srgbClr val="FF0000"/>
                </a:solidFill>
              </a:rPr>
              <a:t>&lt;/a&gt;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791200" y="2607623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34319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target into new tab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solidFill>
                  <a:srgbClr val="FF0000"/>
                </a:solidFill>
              </a:rPr>
              <a:t>&lt;a </a:t>
            </a:r>
            <a:r>
              <a:rPr lang="en-US" sz="3400" b="1" dirty="0" err="1">
                <a:solidFill>
                  <a:srgbClr val="00B050"/>
                </a:solidFill>
              </a:rPr>
              <a:t>href</a:t>
            </a:r>
            <a:r>
              <a:rPr lang="en-US" sz="3400" b="1" dirty="0">
                <a:solidFill>
                  <a:srgbClr val="00B050"/>
                </a:solidFill>
              </a:rPr>
              <a:t>=http://google.com </a:t>
            </a:r>
            <a:r>
              <a:rPr lang="en-US" sz="3400" b="1" dirty="0">
                <a:solidFill>
                  <a:srgbClr val="002060"/>
                </a:solidFill>
              </a:rPr>
              <a:t>target=“new”</a:t>
            </a:r>
            <a:r>
              <a:rPr lang="en-US" sz="3400" b="1" dirty="0">
                <a:solidFill>
                  <a:srgbClr val="FF0000"/>
                </a:solidFill>
              </a:rPr>
              <a:t>&gt;</a:t>
            </a:r>
          </a:p>
          <a:p>
            <a:r>
              <a:rPr lang="en-US" sz="3400" b="1" dirty="0">
                <a:solidFill>
                  <a:srgbClr val="FF0000"/>
                </a:solidFill>
              </a:rPr>
              <a:t>        </a:t>
            </a:r>
            <a:r>
              <a:rPr lang="en-US" sz="3400" u="sng" dirty="0">
                <a:solidFill>
                  <a:srgbClr val="0000CC"/>
                </a:solidFill>
              </a:rPr>
              <a:t>Google</a:t>
            </a:r>
            <a:r>
              <a:rPr lang="en-US" sz="3400" b="1" dirty="0">
                <a:solidFill>
                  <a:srgbClr val="FF0000"/>
                </a:solidFill>
              </a:rPr>
              <a:t>&lt;/a&gt;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6707904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target into new tab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&lt;a </a:t>
            </a:r>
            <a:r>
              <a:rPr lang="en-US" sz="2800" b="1" dirty="0" err="1">
                <a:solidFill>
                  <a:schemeClr val="tx1"/>
                </a:solidFill>
              </a:rPr>
              <a:t>href</a:t>
            </a:r>
            <a:r>
              <a:rPr lang="en-US" sz="2800" b="1" dirty="0">
                <a:solidFill>
                  <a:schemeClr val="tx1"/>
                </a:solidFill>
              </a:rPr>
              <a:t>=“http://” target="_</a:t>
            </a:r>
            <a:r>
              <a:rPr lang="en-US" sz="2800" b="1" dirty="0" err="1">
                <a:solidFill>
                  <a:schemeClr val="tx1"/>
                </a:solidFill>
              </a:rPr>
              <a:t>blank|_self|_parent|_top</a:t>
            </a:r>
            <a:r>
              <a:rPr lang="en-US" sz="2800" b="1" dirty="0">
                <a:solidFill>
                  <a:schemeClr val="tx1"/>
                </a:solidFill>
              </a:rPr>
              <a:t>| </a:t>
            </a:r>
            <a:r>
              <a:rPr lang="en-US" sz="2800" b="1" dirty="0" err="1">
                <a:solidFill>
                  <a:schemeClr val="tx1"/>
                </a:solidFill>
              </a:rPr>
              <a:t>customname</a:t>
            </a:r>
            <a:r>
              <a:rPr lang="en-US" sz="2800" b="1" dirty="0">
                <a:solidFill>
                  <a:schemeClr val="tx1"/>
                </a:solidFill>
              </a:rPr>
              <a:t>"&gt;</a:t>
            </a:r>
          </a:p>
          <a:p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3733800"/>
            <a:ext cx="8229600" cy="24231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39624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_blank   - opens new window / tab every time</a:t>
            </a:r>
          </a:p>
          <a:p>
            <a:r>
              <a:rPr lang="en-US" sz="2400" dirty="0"/>
              <a:t>_self      - open link in same window (default)</a:t>
            </a:r>
          </a:p>
          <a:p>
            <a:r>
              <a:rPr lang="en-US" sz="2400" dirty="0"/>
              <a:t>_parent  - opens links in parent window</a:t>
            </a:r>
          </a:p>
          <a:p>
            <a:endParaRPr lang="en-US" sz="2400" dirty="0"/>
          </a:p>
          <a:p>
            <a:r>
              <a:rPr lang="en-US" sz="2400" b="1" dirty="0" err="1"/>
              <a:t>customname</a:t>
            </a:r>
            <a:r>
              <a:rPr lang="en-US" sz="2400" b="1" dirty="0"/>
              <a:t> – open link consistently in same window / tab</a:t>
            </a:r>
          </a:p>
        </p:txBody>
      </p:sp>
    </p:spTree>
    <p:extLst>
      <p:ext uri="{BB962C8B-B14F-4D97-AF65-F5344CB8AC3E}">
        <p14:creationId xmlns:p14="http://schemas.microsoft.com/office/powerpoint/2010/main" val="412767509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title attribute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rgbClr val="FF0000"/>
                </a:solidFill>
              </a:rPr>
              <a:t>&lt;a </a:t>
            </a:r>
            <a:r>
              <a:rPr lang="en-US" sz="3200" b="1" dirty="0" err="1">
                <a:solidFill>
                  <a:srgbClr val="00B050"/>
                </a:solidFill>
              </a:rPr>
              <a:t>href</a:t>
            </a:r>
            <a:r>
              <a:rPr lang="en-US" sz="3200" b="1" dirty="0">
                <a:solidFill>
                  <a:srgbClr val="00B050"/>
                </a:solidFill>
              </a:rPr>
              <a:t>=http://google.com </a:t>
            </a:r>
            <a:r>
              <a:rPr lang="en-US" sz="3200" b="1" dirty="0">
                <a:solidFill>
                  <a:srgbClr val="002060"/>
                </a:solidFill>
              </a:rPr>
              <a:t>title=“Google”</a:t>
            </a:r>
            <a:r>
              <a:rPr lang="en-US" sz="3200" b="1" dirty="0">
                <a:solidFill>
                  <a:srgbClr val="FF0000"/>
                </a:solidFill>
              </a:rPr>
              <a:t>&gt;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       </a:t>
            </a:r>
            <a:r>
              <a:rPr lang="en-US" sz="3200" u="sng" dirty="0">
                <a:solidFill>
                  <a:srgbClr val="0000CC"/>
                </a:solidFill>
              </a:rPr>
              <a:t>Google</a:t>
            </a:r>
            <a:r>
              <a:rPr lang="en-US" sz="3200" b="1" dirty="0">
                <a:solidFill>
                  <a:srgbClr val="FF0000"/>
                </a:solidFill>
              </a:rPr>
              <a:t>&lt;/a&gt;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49530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Shows up as a tool tip with mouse over</a:t>
            </a:r>
          </a:p>
          <a:p>
            <a:endParaRPr lang="en-US" sz="2400" dirty="0"/>
          </a:p>
          <a:p>
            <a:r>
              <a:rPr lang="en-US" sz="2400" b="1" dirty="0"/>
              <a:t>For accessibility</a:t>
            </a:r>
          </a:p>
        </p:txBody>
      </p:sp>
    </p:spTree>
    <p:extLst>
      <p:ext uri="{BB962C8B-B14F-4D97-AF65-F5344CB8AC3E}">
        <p14:creationId xmlns:p14="http://schemas.microsoft.com/office/powerpoint/2010/main" val="362112619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Email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rgbClr val="FF0000"/>
                </a:solidFill>
              </a:rPr>
              <a:t>&lt;a </a:t>
            </a:r>
            <a:r>
              <a:rPr lang="en-US" sz="3200" b="1" dirty="0" err="1">
                <a:solidFill>
                  <a:srgbClr val="00B050"/>
                </a:solidFill>
              </a:rPr>
              <a:t>href</a:t>
            </a:r>
            <a:r>
              <a:rPr lang="en-US" sz="3200" b="1" dirty="0">
                <a:solidFill>
                  <a:srgbClr val="00B050"/>
                </a:solidFill>
              </a:rPr>
              <a:t>=“mailto:tpelkie@sdccd.edu”</a:t>
            </a:r>
            <a:r>
              <a:rPr lang="en-US" sz="3200" b="1" dirty="0">
                <a:solidFill>
                  <a:srgbClr val="FF0000"/>
                </a:solidFill>
              </a:rPr>
              <a:t>&gt;Email&lt;/a&gt;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219200" y="2662052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>
                <a:solidFill>
                  <a:schemeClr val="tx1"/>
                </a:solidFill>
              </a:rPr>
              <a:t>protocol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Not user friendly as will launch Email client</a:t>
            </a:r>
          </a:p>
          <a:p>
            <a:endParaRPr lang="en-US" sz="2400" b="1" dirty="0"/>
          </a:p>
          <a:p>
            <a:r>
              <a:rPr lang="en-US" sz="2400" b="1" dirty="0"/>
              <a:t>Dates back to early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24066977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Adding Links – Telephone links -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rgbClr val="FF0000"/>
                </a:solidFill>
              </a:rPr>
              <a:t>&lt;a </a:t>
            </a:r>
            <a:r>
              <a:rPr lang="en-US" sz="3200" b="1" dirty="0" err="1">
                <a:solidFill>
                  <a:srgbClr val="00B050"/>
                </a:solidFill>
              </a:rPr>
              <a:t>href</a:t>
            </a:r>
            <a:r>
              <a:rPr lang="en-US" sz="3200" b="1" dirty="0">
                <a:solidFill>
                  <a:srgbClr val="00B050"/>
                </a:solidFill>
              </a:rPr>
              <a:t>=“tel:7607490107”</a:t>
            </a:r>
            <a:r>
              <a:rPr lang="en-US" sz="3200" b="1" dirty="0">
                <a:solidFill>
                  <a:srgbClr val="FF0000"/>
                </a:solidFill>
              </a:rPr>
              <a:t>&gt;760-749-0107&lt;/a&gt;</a:t>
            </a: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3716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Launches phone or key pad on mobile device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39306942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947</TotalTime>
  <Words>465</Words>
  <Application>Microsoft Macintosh PowerPoint</Application>
  <PresentationFormat>On-screen Show (4:3)</PresentationFormat>
  <Paragraphs>146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Bookman Old Style</vt:lpstr>
      <vt:lpstr>Calibri</vt:lpstr>
      <vt:lpstr>Gill Sans MT</vt:lpstr>
      <vt:lpstr>Times New Roman</vt:lpstr>
      <vt:lpstr>Wingdings</vt:lpstr>
      <vt:lpstr>Wingdings 3</vt:lpstr>
      <vt:lpstr>Origin</vt:lpstr>
      <vt:lpstr>WEBD 162</vt:lpstr>
      <vt:lpstr> Adding  Links</vt:lpstr>
      <vt:lpstr>Adding Links</vt:lpstr>
      <vt:lpstr>Adding Links</vt:lpstr>
      <vt:lpstr>Adding Links – target into new tab</vt:lpstr>
      <vt:lpstr>Adding Links – target into new tab</vt:lpstr>
      <vt:lpstr>Adding Links – title attribute</vt:lpstr>
      <vt:lpstr>Adding Links – Email links</vt:lpstr>
      <vt:lpstr>Adding Links – Telephone links - mobile</vt:lpstr>
      <vt:lpstr>Adding Links – Text Msg links - mobile</vt:lpstr>
      <vt:lpstr>Relative / Absolute URLS (paths)</vt:lpstr>
      <vt:lpstr>Relative Linking - Paths</vt:lpstr>
      <vt:lpstr>Relative Linking – Same Folder / Directory</vt:lpstr>
      <vt:lpstr>Relative Linking – to Folder Below Root</vt:lpstr>
      <vt:lpstr>Relative Linking – to 2 Folders Below Root</vt:lpstr>
      <vt:lpstr>Relative Linking – going up from Folder Below Root</vt:lpstr>
      <vt:lpstr>Relative Linking – going up from 2 Folders Below Root</vt:lpstr>
      <vt:lpstr>Relative Linking – relative to the root</vt:lpstr>
      <vt:lpstr>Linking to a specific point in a page – fragment – pg 117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Kristian Secor</cp:lastModifiedBy>
  <cp:revision>87</cp:revision>
  <cp:lastPrinted>2015-02-13T00:21:53Z</cp:lastPrinted>
  <dcterms:created xsi:type="dcterms:W3CDTF">2012-07-06T23:37:50Z</dcterms:created>
  <dcterms:modified xsi:type="dcterms:W3CDTF">2019-01-04T02:01:01Z</dcterms:modified>
</cp:coreProperties>
</file>