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397" r:id="rId3"/>
    <p:sldId id="376" r:id="rId4"/>
    <p:sldId id="404" r:id="rId5"/>
    <p:sldId id="401" r:id="rId6"/>
    <p:sldId id="402" r:id="rId7"/>
    <p:sldId id="421" r:id="rId8"/>
    <p:sldId id="403" r:id="rId9"/>
    <p:sldId id="405" r:id="rId10"/>
    <p:sldId id="399" r:id="rId11"/>
    <p:sldId id="406" r:id="rId12"/>
    <p:sldId id="398" r:id="rId13"/>
    <p:sldId id="407" r:id="rId14"/>
    <p:sldId id="408" r:id="rId15"/>
    <p:sldId id="409" r:id="rId16"/>
    <p:sldId id="410" r:id="rId17"/>
    <p:sldId id="411" r:id="rId18"/>
    <p:sldId id="412" r:id="rId19"/>
    <p:sldId id="413" r:id="rId20"/>
    <p:sldId id="414" r:id="rId21"/>
    <p:sldId id="415" r:id="rId22"/>
    <p:sldId id="416" r:id="rId23"/>
    <p:sldId id="417" r:id="rId24"/>
    <p:sldId id="418" r:id="rId25"/>
    <p:sldId id="419" r:id="rId26"/>
    <p:sldId id="420" r:id="rId2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 autoAdjust="0"/>
    <p:restoredTop sz="93621" autoAdjust="0"/>
  </p:normalViewPr>
  <p:slideViewPr>
    <p:cSldViewPr>
      <p:cViewPr varScale="1">
        <p:scale>
          <a:sx n="93" d="100"/>
          <a:sy n="93" d="100"/>
        </p:scale>
        <p:origin x="80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08D4A5-D495-4846-8DE3-CA6739147EDD}" type="datetimeFigureOut">
              <a:rPr lang="en-US" smtClean="0"/>
              <a:t>1/9/19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1/9/19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1/9/19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1/9/19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1/9/19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1/9/19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1/9/19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1/9/19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1/9/19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1/9/19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1/9/19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1/9/19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1/9/19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/>
              <a:t>Class 07</a:t>
            </a:r>
          </a:p>
          <a:p>
            <a:pPr algn="ctr"/>
            <a:r>
              <a:rPr lang="en-US" sz="1600" b="1" dirty="0"/>
              <a:t>Chapter 12 -  Continuation of Cascading Style Sheets (CSS)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 Selector – </a:t>
            </a:r>
            <a:r>
              <a:rPr lang="en-US" dirty="0" err="1"/>
              <a:t>pg</a:t>
            </a:r>
            <a:r>
              <a:rPr lang="en-US" dirty="0"/>
              <a:t> 246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/>
              <a:t>id selector </a:t>
            </a:r>
            <a:r>
              <a:rPr lang="en-US" sz="3200" dirty="0"/>
              <a:t>– must be unique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2900" b="1" dirty="0"/>
              <a:t>&lt;p </a:t>
            </a:r>
            <a:r>
              <a:rPr lang="en-US" sz="2900" b="1" dirty="0">
                <a:solidFill>
                  <a:srgbClr val="FF0000"/>
                </a:solidFill>
              </a:rPr>
              <a:t>id</a:t>
            </a:r>
            <a:r>
              <a:rPr lang="en-US" sz="2900" b="1" dirty="0"/>
              <a:t>=“</a:t>
            </a:r>
            <a:r>
              <a:rPr lang="en-US" sz="2900" b="1" dirty="0" err="1">
                <a:solidFill>
                  <a:srgbClr val="0000CC"/>
                </a:solidFill>
              </a:rPr>
              <a:t>firstpara</a:t>
            </a:r>
            <a:r>
              <a:rPr lang="en-US" sz="2900" b="1" dirty="0"/>
              <a:t>”&gt;content here&lt;/p&gt;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3200" b="1" dirty="0"/>
              <a:t>#</a:t>
            </a:r>
            <a:r>
              <a:rPr lang="en-US" sz="3200" b="1" dirty="0" err="1"/>
              <a:t>firstpara</a:t>
            </a:r>
            <a:r>
              <a:rPr lang="en-US" sz="3200" b="1" dirty="0"/>
              <a:t> </a:t>
            </a:r>
            <a:r>
              <a:rPr lang="en-US" sz="2900" b="1" dirty="0"/>
              <a:t>{ color: red; }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3200" b="1" dirty="0"/>
              <a:t>#</a:t>
            </a:r>
            <a:r>
              <a:rPr lang="en-US" sz="3200" b="1" dirty="0" err="1"/>
              <a:t>firstpara</a:t>
            </a:r>
            <a:r>
              <a:rPr lang="en-US" sz="3200" b="1" dirty="0"/>
              <a:t> li </a:t>
            </a:r>
            <a:r>
              <a:rPr lang="en-US" sz="2900" b="1" dirty="0"/>
              <a:t>{ font-weight: bold; }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5628903" y="838200"/>
            <a:ext cx="1561603" cy="1066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33400" y="2924299"/>
            <a:ext cx="762000" cy="657101"/>
          </a:xfrm>
          <a:prstGeom prst="straightConnector1">
            <a:avLst/>
          </a:prstGeom>
          <a:ln w="730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87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Selector – </a:t>
            </a:r>
            <a:r>
              <a:rPr lang="en-US" dirty="0" err="1"/>
              <a:t>pg</a:t>
            </a:r>
            <a:r>
              <a:rPr lang="en-US" dirty="0"/>
              <a:t> 246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/>
              <a:t>class selector </a:t>
            </a:r>
            <a:r>
              <a:rPr lang="en-US" sz="3200" dirty="0"/>
              <a:t>– used many times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2900" b="1" dirty="0"/>
              <a:t>&lt;p    </a:t>
            </a:r>
            <a:r>
              <a:rPr lang="en-US" sz="2900" b="1" dirty="0">
                <a:solidFill>
                  <a:srgbClr val="FF0000"/>
                </a:solidFill>
              </a:rPr>
              <a:t>class</a:t>
            </a:r>
            <a:r>
              <a:rPr lang="en-US" sz="2900" b="1" dirty="0"/>
              <a:t>=“</a:t>
            </a:r>
            <a:r>
              <a:rPr lang="en-US" sz="2900" b="1" dirty="0">
                <a:solidFill>
                  <a:srgbClr val="0000CC"/>
                </a:solidFill>
              </a:rPr>
              <a:t>red</a:t>
            </a:r>
            <a:r>
              <a:rPr lang="en-US" sz="2900" b="1" dirty="0"/>
              <a:t>”&gt;content here&lt;/p&gt;</a:t>
            </a:r>
          </a:p>
          <a:p>
            <a:pPr marL="274320" lvl="1" indent="0">
              <a:buNone/>
            </a:pPr>
            <a:r>
              <a:rPr lang="en-US" sz="2900" b="1" dirty="0"/>
              <a:t>&lt;h2  </a:t>
            </a:r>
            <a:r>
              <a:rPr lang="en-US" sz="2900" b="1" dirty="0">
                <a:solidFill>
                  <a:srgbClr val="FF0000"/>
                </a:solidFill>
              </a:rPr>
              <a:t>class</a:t>
            </a:r>
            <a:r>
              <a:rPr lang="en-US" sz="2900" b="1" dirty="0"/>
              <a:t>=“</a:t>
            </a:r>
            <a:r>
              <a:rPr lang="en-US" sz="2900" b="1" dirty="0">
                <a:solidFill>
                  <a:srgbClr val="0000CC"/>
                </a:solidFill>
              </a:rPr>
              <a:t>red</a:t>
            </a:r>
            <a:r>
              <a:rPr lang="en-US" sz="2900" b="1" dirty="0"/>
              <a:t>”&gt;heading here&lt;/h2&gt;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3200" b="1" dirty="0"/>
              <a:t>.red </a:t>
            </a:r>
            <a:r>
              <a:rPr lang="en-US" sz="2900" b="1" dirty="0"/>
              <a:t>{ color: red; }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3200" b="1" dirty="0"/>
              <a:t>.red li </a:t>
            </a:r>
            <a:r>
              <a:rPr lang="en-US" sz="2900" b="1" dirty="0"/>
              <a:t>{ font-weight: bold; }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6415642" y="859971"/>
            <a:ext cx="1561603" cy="1066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685800" y="3429000"/>
            <a:ext cx="762000" cy="657101"/>
          </a:xfrm>
          <a:prstGeom prst="straightConnector1">
            <a:avLst/>
          </a:prstGeom>
          <a:ln w="730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872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Universal Selector – </a:t>
            </a:r>
            <a:r>
              <a:rPr lang="en-US" dirty="0" err="1"/>
              <a:t>pg</a:t>
            </a:r>
            <a:r>
              <a:rPr lang="en-US" dirty="0"/>
              <a:t> 246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br>
              <a:rPr lang="en-US" sz="2400" b="1" dirty="0">
                <a:solidFill>
                  <a:srgbClr val="FF0000"/>
                </a:solidFill>
              </a:rPr>
            </a:br>
            <a:endParaRPr lang="en-US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600" b="1" dirty="0"/>
              <a:t>   *  {      styles here        }</a:t>
            </a:r>
          </a:p>
        </p:txBody>
      </p:sp>
    </p:spTree>
    <p:extLst>
      <p:ext uri="{BB962C8B-B14F-4D97-AF65-F5344CB8AC3E}">
        <p14:creationId xmlns:p14="http://schemas.microsoft.com/office/powerpoint/2010/main" val="885582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Grouping Selectors – </a:t>
            </a:r>
            <a:r>
              <a:rPr lang="en-US" dirty="0" err="1"/>
              <a:t>pg</a:t>
            </a:r>
            <a:r>
              <a:rPr lang="en-US" dirty="0"/>
              <a:t> 244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3200" b="1" dirty="0"/>
              <a:t>grouping selector</a:t>
            </a:r>
            <a:endParaRPr lang="en-US" sz="3200" dirty="0"/>
          </a:p>
          <a:p>
            <a:pPr marL="274320" lvl="1" indent="0">
              <a:buNone/>
            </a:pPr>
            <a:r>
              <a:rPr lang="en-US" sz="2900" b="1" dirty="0"/>
              <a:t>     h2</a:t>
            </a:r>
            <a:r>
              <a:rPr lang="en-US" sz="2900" b="1" dirty="0">
                <a:solidFill>
                  <a:srgbClr val="FF0000"/>
                </a:solidFill>
              </a:rPr>
              <a:t>,</a:t>
            </a:r>
            <a:r>
              <a:rPr lang="en-US" sz="2900" b="1" dirty="0"/>
              <a:t> h3</a:t>
            </a:r>
            <a:r>
              <a:rPr lang="en-US" sz="2900" b="1" dirty="0">
                <a:solidFill>
                  <a:srgbClr val="FF0000"/>
                </a:solidFill>
              </a:rPr>
              <a:t>,</a:t>
            </a:r>
            <a:r>
              <a:rPr lang="en-US" sz="2900" b="1" dirty="0"/>
              <a:t> address  { color:  blue; }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2900" b="1" dirty="0"/>
              <a:t>     p strong</a:t>
            </a:r>
            <a:r>
              <a:rPr lang="en-US" sz="2900" b="1" dirty="0">
                <a:solidFill>
                  <a:srgbClr val="FF0000"/>
                </a:solidFill>
              </a:rPr>
              <a:t>,</a:t>
            </a:r>
            <a:r>
              <a:rPr lang="en-US" sz="2900" b="1" dirty="0"/>
              <a:t>  h1</a:t>
            </a:r>
            <a:r>
              <a:rPr lang="en-US" sz="2900" b="1" dirty="0">
                <a:solidFill>
                  <a:srgbClr val="FF0000"/>
                </a:solidFill>
              </a:rPr>
              <a:t>,</a:t>
            </a:r>
            <a:r>
              <a:rPr lang="en-US" sz="2900" b="1" dirty="0"/>
              <a:t>  #xyz </a:t>
            </a:r>
            <a:r>
              <a:rPr lang="en-US" sz="2900" b="1" dirty="0" err="1"/>
              <a:t>em</a:t>
            </a:r>
            <a:r>
              <a:rPr lang="en-US" sz="2900" b="1" dirty="0">
                <a:solidFill>
                  <a:srgbClr val="FF0000"/>
                </a:solidFill>
              </a:rPr>
              <a:t>,</a:t>
            </a:r>
            <a:r>
              <a:rPr lang="en-US" sz="2900" b="1" dirty="0"/>
              <a:t>  .</a:t>
            </a:r>
            <a:r>
              <a:rPr lang="en-US" sz="2900" b="1" dirty="0" err="1"/>
              <a:t>abc</a:t>
            </a:r>
            <a:r>
              <a:rPr lang="en-US" sz="2900" b="1" dirty="0"/>
              <a:t> { color:  red; }</a:t>
            </a:r>
          </a:p>
          <a:p>
            <a:pPr marL="274320" lvl="1" indent="0">
              <a:buNone/>
            </a:pPr>
            <a:br>
              <a:rPr lang="en-US" sz="2400" b="1" dirty="0">
                <a:solidFill>
                  <a:srgbClr val="FF0000"/>
                </a:solidFill>
              </a:rPr>
            </a:br>
            <a:endParaRPr lang="en-US" sz="2400" b="1" dirty="0">
              <a:solidFill>
                <a:srgbClr val="FF0000"/>
              </a:solidFill>
            </a:endParaRP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201676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Specificity / Order of Precedence– </a:t>
            </a:r>
            <a:r>
              <a:rPr lang="en-US" dirty="0" err="1"/>
              <a:t>pg</a:t>
            </a:r>
            <a:r>
              <a:rPr lang="en-US" dirty="0"/>
              <a:t> 247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3200" b="1" dirty="0"/>
              <a:t>id selector</a:t>
            </a:r>
          </a:p>
          <a:p>
            <a:r>
              <a:rPr lang="en-US" sz="3200" b="1" dirty="0"/>
              <a:t>class selector</a:t>
            </a:r>
          </a:p>
          <a:p>
            <a:r>
              <a:rPr lang="en-US" sz="3200" b="1" dirty="0"/>
              <a:t>contextual / descendant selectors</a:t>
            </a:r>
          </a:p>
          <a:p>
            <a:r>
              <a:rPr lang="en-US" sz="3200" b="1" dirty="0"/>
              <a:t>element selectors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47244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In the event of a conflict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5943600" y="4367266"/>
            <a:ext cx="1561603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7306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Specificity / Order of Precedence– </a:t>
            </a:r>
            <a:r>
              <a:rPr lang="en-US" dirty="0" err="1"/>
              <a:t>pg</a:t>
            </a:r>
            <a:r>
              <a:rPr lang="en-US" dirty="0"/>
              <a:t> 247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15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12" y="1447800"/>
            <a:ext cx="5159375" cy="1238250"/>
          </a:xfrm>
          <a:ln w="3175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89542" y="5221069"/>
            <a:ext cx="5482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Which selector takes precedence?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5943600" y="4876800"/>
            <a:ext cx="1561603" cy="1066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42" y="3227860"/>
            <a:ext cx="5174116" cy="111442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79031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 Height – </a:t>
            </a:r>
            <a:r>
              <a:rPr lang="en-US" dirty="0" err="1"/>
              <a:t>pg</a:t>
            </a:r>
            <a:r>
              <a:rPr lang="en-US" dirty="0"/>
              <a:t> 249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16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/>
              <a:t>Specifies the height of the line (can vary if text is larger)</a:t>
            </a:r>
          </a:p>
          <a:p>
            <a:r>
              <a:rPr lang="en-US" sz="2400" b="1" dirty="0"/>
              <a:t>line-height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line-height</a:t>
            </a:r>
            <a:r>
              <a:rPr lang="en-US" sz="2400" dirty="0">
                <a:solidFill>
                  <a:srgbClr val="002060"/>
                </a:solidFill>
              </a:rPr>
              <a:t>:   2%;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line-height </a:t>
            </a:r>
            <a:r>
              <a:rPr lang="en-US" sz="2400" dirty="0">
                <a:solidFill>
                  <a:srgbClr val="002060"/>
                </a:solidFill>
              </a:rPr>
              <a:t>:  200%;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line-height </a:t>
            </a:r>
            <a:r>
              <a:rPr lang="en-US" sz="2400" dirty="0">
                <a:solidFill>
                  <a:srgbClr val="002060"/>
                </a:solidFill>
              </a:rPr>
              <a:t>:  2em;  }  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line-height </a:t>
            </a:r>
            <a:r>
              <a:rPr lang="en-US" sz="2400" dirty="0">
                <a:solidFill>
                  <a:srgbClr val="002060"/>
                </a:solidFill>
              </a:rPr>
              <a:t>:  normal;  }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- default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93639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Indent– </a:t>
            </a:r>
            <a:r>
              <a:rPr lang="en-US" dirty="0" err="1"/>
              <a:t>pg</a:t>
            </a:r>
            <a:r>
              <a:rPr lang="en-US" dirty="0"/>
              <a:t> 250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17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/>
              <a:t>Specifies the indentation of the line </a:t>
            </a:r>
          </a:p>
          <a:p>
            <a:r>
              <a:rPr lang="en-US" sz="2400" dirty="0"/>
              <a:t>Applies to the first line only, not all lines in the element</a:t>
            </a:r>
          </a:p>
          <a:p>
            <a:r>
              <a:rPr lang="en-US" sz="2400" b="1" dirty="0"/>
              <a:t>text-indent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text-indent</a:t>
            </a:r>
            <a:r>
              <a:rPr lang="en-US" sz="2400" dirty="0">
                <a:solidFill>
                  <a:srgbClr val="002060"/>
                </a:solidFill>
              </a:rPr>
              <a:t>:   2em;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text-indent </a:t>
            </a:r>
            <a:r>
              <a:rPr lang="en-US" sz="2400" dirty="0">
                <a:solidFill>
                  <a:srgbClr val="002060"/>
                </a:solidFill>
              </a:rPr>
              <a:t>:  35%;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text-indent </a:t>
            </a:r>
            <a:r>
              <a:rPr lang="en-US" sz="2400" dirty="0">
                <a:solidFill>
                  <a:srgbClr val="002060"/>
                </a:solidFill>
              </a:rPr>
              <a:t>:  20px;  }  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82010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Alignment – </a:t>
            </a:r>
            <a:r>
              <a:rPr lang="en-US" dirty="0" err="1"/>
              <a:t>pg</a:t>
            </a:r>
            <a:r>
              <a:rPr lang="en-US" dirty="0"/>
              <a:t> 251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18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/>
              <a:t>Similar to alignment in a word processor</a:t>
            </a:r>
          </a:p>
          <a:p>
            <a:r>
              <a:rPr lang="en-US" sz="2400" dirty="0">
                <a:solidFill>
                  <a:srgbClr val="FF0000"/>
                </a:solidFill>
              </a:rPr>
              <a:t>Commonly used to center text inside a block level element</a:t>
            </a:r>
          </a:p>
          <a:p>
            <a:r>
              <a:rPr lang="en-US" sz="2400" b="1" dirty="0"/>
              <a:t>text-align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text-align</a:t>
            </a:r>
            <a:r>
              <a:rPr lang="en-US" sz="2400" dirty="0">
                <a:solidFill>
                  <a:srgbClr val="002060"/>
                </a:solidFill>
              </a:rPr>
              <a:t>:   </a:t>
            </a:r>
            <a:r>
              <a:rPr lang="en-US" sz="2400" dirty="0">
                <a:solidFill>
                  <a:srgbClr val="FF0000"/>
                </a:solidFill>
              </a:rPr>
              <a:t>center</a:t>
            </a:r>
            <a:r>
              <a:rPr lang="en-US" sz="2400" dirty="0">
                <a:solidFill>
                  <a:srgbClr val="002060"/>
                </a:solidFill>
              </a:rPr>
              <a:t>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text-align </a:t>
            </a:r>
            <a:r>
              <a:rPr lang="en-US" sz="2400" dirty="0">
                <a:solidFill>
                  <a:srgbClr val="002060"/>
                </a:solidFill>
              </a:rPr>
              <a:t>:  left;  }  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- default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text-align </a:t>
            </a:r>
            <a:r>
              <a:rPr lang="en-US" sz="2400" dirty="0">
                <a:solidFill>
                  <a:srgbClr val="002060"/>
                </a:solidFill>
              </a:rPr>
              <a:t>:  right;  } 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text-align </a:t>
            </a:r>
            <a:r>
              <a:rPr lang="en-US" sz="2400" dirty="0">
                <a:solidFill>
                  <a:srgbClr val="002060"/>
                </a:solidFill>
              </a:rPr>
              <a:t>:  justify;  }  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67200" y="3279940"/>
            <a:ext cx="91440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071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text decorations– </a:t>
            </a:r>
            <a:r>
              <a:rPr lang="en-US" dirty="0" err="1"/>
              <a:t>pg</a:t>
            </a:r>
            <a:r>
              <a:rPr lang="en-US" dirty="0"/>
              <a:t> 252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19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Commonly used to remove the underline from a hyperlink</a:t>
            </a:r>
          </a:p>
          <a:p>
            <a:r>
              <a:rPr lang="en-US" sz="2400" b="1" dirty="0"/>
              <a:t>text-decoration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</a:t>
            </a:r>
            <a:r>
              <a:rPr lang="en-US" sz="2400" b="1" dirty="0">
                <a:solidFill>
                  <a:srgbClr val="002060"/>
                </a:solidFill>
              </a:rPr>
              <a:t>a</a:t>
            </a:r>
            <a:r>
              <a:rPr lang="en-US" sz="2400" dirty="0">
                <a:solidFill>
                  <a:srgbClr val="002060"/>
                </a:solidFill>
              </a:rPr>
              <a:t> { </a:t>
            </a:r>
            <a:r>
              <a:rPr lang="en-US" sz="2400" b="1" dirty="0">
                <a:solidFill>
                  <a:srgbClr val="002060"/>
                </a:solidFill>
              </a:rPr>
              <a:t>text-decoration</a:t>
            </a:r>
            <a:r>
              <a:rPr lang="en-US" sz="2400" dirty="0">
                <a:solidFill>
                  <a:srgbClr val="002060"/>
                </a:solidFill>
              </a:rPr>
              <a:t>:   </a:t>
            </a:r>
            <a:r>
              <a:rPr lang="en-US" sz="2400" b="1" dirty="0">
                <a:solidFill>
                  <a:srgbClr val="FF0000"/>
                </a:solidFill>
              </a:rPr>
              <a:t>none</a:t>
            </a:r>
            <a:r>
              <a:rPr lang="en-US" sz="2400" dirty="0">
                <a:solidFill>
                  <a:srgbClr val="002060"/>
                </a:solidFill>
              </a:rPr>
              <a:t>;  }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- default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text-decoration </a:t>
            </a:r>
            <a:r>
              <a:rPr lang="en-US" sz="2400" dirty="0">
                <a:solidFill>
                  <a:srgbClr val="002060"/>
                </a:solidFill>
              </a:rPr>
              <a:t>:  underline;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text-decoration</a:t>
            </a:r>
            <a:r>
              <a:rPr lang="en-US" sz="2400" dirty="0">
                <a:solidFill>
                  <a:srgbClr val="002060"/>
                </a:solidFill>
              </a:rPr>
              <a:t>:  </a:t>
            </a:r>
            <a:r>
              <a:rPr lang="en-US" sz="2400" dirty="0" err="1">
                <a:solidFill>
                  <a:srgbClr val="002060"/>
                </a:solidFill>
              </a:rPr>
              <a:t>overline</a:t>
            </a:r>
            <a:r>
              <a:rPr lang="en-US" sz="2400" dirty="0">
                <a:solidFill>
                  <a:srgbClr val="002060"/>
                </a:solidFill>
              </a:rPr>
              <a:t>;  } 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text-decoration</a:t>
            </a:r>
            <a:r>
              <a:rPr lang="en-US" sz="2400" dirty="0">
                <a:solidFill>
                  <a:srgbClr val="002060"/>
                </a:solidFill>
              </a:rPr>
              <a:t>:  line-through;  } 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text-decoration </a:t>
            </a:r>
            <a:r>
              <a:rPr lang="en-US" sz="2400" dirty="0">
                <a:solidFill>
                  <a:srgbClr val="002060"/>
                </a:solidFill>
              </a:rPr>
              <a:t>:  blink;  }  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5194" flipH="1">
            <a:off x="3691247" y="2450646"/>
            <a:ext cx="91440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993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534400" cy="990600"/>
          </a:xfrm>
        </p:spPr>
        <p:txBody>
          <a:bodyPr>
            <a:normAutofit/>
          </a:bodyPr>
          <a:lstStyle/>
          <a:p>
            <a:r>
              <a:rPr lang="en-US" dirty="0"/>
              <a:t>Property Review – Element Selectors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839200" cy="5486400"/>
          </a:xfrm>
        </p:spPr>
        <p:txBody>
          <a:bodyPr>
            <a:normAutofit/>
          </a:bodyPr>
          <a:lstStyle/>
          <a:p>
            <a:r>
              <a:rPr lang="en-US" sz="2400" dirty="0"/>
              <a:t>font-family,  font-size,  font-weight,  font-style, font-variant, color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dirty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</a:t>
            </a:r>
            <a:r>
              <a:rPr lang="en-US" sz="2400" b="1" dirty="0">
                <a:solidFill>
                  <a:srgbClr val="FF0000"/>
                </a:solidFill>
              </a:rPr>
              <a:t>body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00CC"/>
                </a:solidFill>
              </a:rPr>
              <a:t>{</a:t>
            </a:r>
            <a:r>
              <a:rPr lang="en-US" sz="2400" dirty="0">
                <a:solidFill>
                  <a:srgbClr val="002060"/>
                </a:solidFill>
              </a:rPr>
              <a:t> font-family: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arial</a:t>
            </a:r>
            <a:r>
              <a:rPr lang="en-US" sz="2400" dirty="0">
                <a:solidFill>
                  <a:srgbClr val="002060"/>
                </a:solidFill>
              </a:rPr>
              <a:t>,   “</a:t>
            </a:r>
            <a:r>
              <a:rPr lang="en-US" sz="2400" dirty="0" err="1">
                <a:solidFill>
                  <a:srgbClr val="002060"/>
                </a:solidFill>
              </a:rPr>
              <a:t>Duru</a:t>
            </a:r>
            <a:r>
              <a:rPr lang="en-US" sz="2400" dirty="0">
                <a:solidFill>
                  <a:srgbClr val="002060"/>
                </a:solidFill>
              </a:rPr>
              <a:t> Sans”,  sans-serif;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 font-size: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100%</a:t>
            </a:r>
            <a:r>
              <a:rPr lang="en-US" sz="2400" dirty="0">
                <a:solidFill>
                  <a:srgbClr val="FF0000"/>
                </a:solidFill>
              </a:rPr>
              <a:t>;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00CC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</a:t>
            </a:r>
            <a:r>
              <a:rPr lang="en-US" sz="2400" b="1" dirty="0">
                <a:solidFill>
                  <a:srgbClr val="FF0000"/>
                </a:solidFill>
              </a:rPr>
              <a:t>h2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00CC"/>
                </a:solidFill>
              </a:rPr>
              <a:t>{</a:t>
            </a:r>
            <a:r>
              <a:rPr lang="en-US" sz="2400" dirty="0">
                <a:solidFill>
                  <a:srgbClr val="002060"/>
                </a:solidFill>
              </a:rPr>
              <a:t> font-size</a:t>
            </a:r>
            <a:r>
              <a:rPr lang="en-US" sz="2400" dirty="0">
                <a:solidFill>
                  <a:srgbClr val="FF0000"/>
                </a:solidFill>
              </a:rPr>
              <a:t>:  </a:t>
            </a:r>
            <a:r>
              <a:rPr lang="en-US" sz="2400" dirty="0">
                <a:solidFill>
                  <a:srgbClr val="002060"/>
                </a:solidFill>
              </a:rPr>
              <a:t>1.5em</a:t>
            </a:r>
            <a:r>
              <a:rPr lang="en-US" sz="2400" dirty="0">
                <a:solidFill>
                  <a:srgbClr val="FF0000"/>
                </a:solidFill>
              </a:rPr>
              <a:t>;</a:t>
            </a:r>
            <a:r>
              <a:rPr lang="en-US" sz="2400" dirty="0">
                <a:solidFill>
                  <a:srgbClr val="002060"/>
                </a:solidFill>
              </a:rPr>
              <a:t>  color: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 red</a:t>
            </a:r>
            <a:r>
              <a:rPr lang="en-US" sz="2400" dirty="0">
                <a:solidFill>
                  <a:srgbClr val="FF0000"/>
                </a:solidFill>
              </a:rPr>
              <a:t>;</a:t>
            </a:r>
            <a:r>
              <a:rPr lang="en-US" sz="2400" dirty="0">
                <a:solidFill>
                  <a:srgbClr val="002060"/>
                </a:solidFill>
              </a:rPr>
              <a:t>  font-variant</a:t>
            </a:r>
            <a:r>
              <a:rPr lang="en-US" sz="2400" dirty="0">
                <a:solidFill>
                  <a:srgbClr val="FF0000"/>
                </a:solidFill>
              </a:rPr>
              <a:t>:  </a:t>
            </a:r>
            <a:r>
              <a:rPr lang="en-US" sz="2400" dirty="0">
                <a:solidFill>
                  <a:srgbClr val="002060"/>
                </a:solidFill>
              </a:rPr>
              <a:t>small-caps;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0000CC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</a:t>
            </a:r>
            <a:r>
              <a:rPr lang="en-US" sz="2400" b="1" dirty="0">
                <a:solidFill>
                  <a:srgbClr val="FF0000"/>
                </a:solidFill>
              </a:rPr>
              <a:t>p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00CC"/>
                </a:solidFill>
              </a:rPr>
              <a:t>{</a:t>
            </a:r>
            <a:r>
              <a:rPr lang="en-US" sz="2400" dirty="0">
                <a:solidFill>
                  <a:srgbClr val="002060"/>
                </a:solidFill>
              </a:rPr>
              <a:t> font-weight:</a:t>
            </a:r>
            <a:r>
              <a:rPr lang="en-US" sz="2400" dirty="0">
                <a:solidFill>
                  <a:srgbClr val="FF0000"/>
                </a:solidFill>
              </a:rPr>
              <a:t>  </a:t>
            </a:r>
            <a:r>
              <a:rPr lang="en-US" sz="2400" dirty="0">
                <a:solidFill>
                  <a:srgbClr val="002060"/>
                </a:solidFill>
              </a:rPr>
              <a:t>bold</a:t>
            </a:r>
            <a:r>
              <a:rPr lang="en-US" sz="2400" dirty="0">
                <a:solidFill>
                  <a:srgbClr val="FF0000"/>
                </a:solidFill>
              </a:rPr>
              <a:t>;</a:t>
            </a:r>
            <a:r>
              <a:rPr lang="en-US" sz="2400" dirty="0">
                <a:solidFill>
                  <a:srgbClr val="002060"/>
                </a:solidFill>
              </a:rPr>
              <a:t>  font-style</a:t>
            </a:r>
            <a:r>
              <a:rPr lang="en-US" sz="2400" dirty="0">
                <a:solidFill>
                  <a:srgbClr val="FF0000"/>
                </a:solidFill>
              </a:rPr>
              <a:t>:</a:t>
            </a:r>
            <a:r>
              <a:rPr lang="en-US" sz="2400" dirty="0">
                <a:solidFill>
                  <a:srgbClr val="002060"/>
                </a:solidFill>
              </a:rPr>
              <a:t>  italic</a:t>
            </a:r>
            <a:r>
              <a:rPr lang="en-US" sz="2400" dirty="0">
                <a:solidFill>
                  <a:srgbClr val="FF0000"/>
                </a:solidFill>
              </a:rPr>
              <a:t>; 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00CC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&lt;body&gt;</a:t>
            </a:r>
          </a:p>
          <a:p>
            <a:pPr marL="0" indent="0">
              <a:buNone/>
            </a:pPr>
            <a:r>
              <a:rPr lang="en-US" sz="2000" dirty="0"/>
              <a:t>&lt;h2&gt; heading here &lt;/h2&gt;</a:t>
            </a:r>
          </a:p>
          <a:p>
            <a:pPr marL="0" indent="0">
              <a:buNone/>
            </a:pPr>
            <a:r>
              <a:rPr lang="en-US" sz="2000" dirty="0"/>
              <a:t>&lt;p&gt; some content here &lt;/p&gt;</a:t>
            </a:r>
          </a:p>
          <a:p>
            <a:pPr marL="0" indent="0">
              <a:buNone/>
            </a:pPr>
            <a:r>
              <a:rPr lang="en-US" sz="2000" dirty="0"/>
              <a:t>&lt;h2&gt; heading here &lt;/h2&gt;</a:t>
            </a:r>
          </a:p>
          <a:p>
            <a:pPr marL="0" indent="0">
              <a:buNone/>
            </a:pPr>
            <a:r>
              <a:rPr lang="en-US" sz="2000" dirty="0"/>
              <a:t>&lt;p&gt; some content here &lt;/p&gt;</a:t>
            </a:r>
          </a:p>
          <a:p>
            <a:endParaRPr lang="en-US" sz="2400" b="1" dirty="0">
              <a:solidFill>
                <a:srgbClr val="002060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94601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capitalization– </a:t>
            </a:r>
            <a:r>
              <a:rPr lang="en-US" dirty="0" err="1"/>
              <a:t>pg</a:t>
            </a:r>
            <a:r>
              <a:rPr lang="en-US" dirty="0"/>
              <a:t> 252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20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b="1" dirty="0"/>
              <a:t>text-transform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text-transform</a:t>
            </a:r>
            <a:r>
              <a:rPr lang="en-US" sz="2400" dirty="0">
                <a:solidFill>
                  <a:srgbClr val="002060"/>
                </a:solidFill>
              </a:rPr>
              <a:t>:   </a:t>
            </a:r>
            <a:r>
              <a:rPr lang="en-US" sz="2400" b="1" dirty="0">
                <a:solidFill>
                  <a:srgbClr val="FF0000"/>
                </a:solidFill>
              </a:rPr>
              <a:t>none</a:t>
            </a:r>
            <a:r>
              <a:rPr lang="en-US" sz="2400" dirty="0">
                <a:solidFill>
                  <a:srgbClr val="002060"/>
                </a:solidFill>
              </a:rPr>
              <a:t>;  }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- default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text-transform </a:t>
            </a:r>
            <a:r>
              <a:rPr lang="en-US" sz="2400" dirty="0">
                <a:solidFill>
                  <a:srgbClr val="002060"/>
                </a:solidFill>
              </a:rPr>
              <a:t>:  capitalize;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text-transform:</a:t>
            </a:r>
            <a:r>
              <a:rPr lang="en-US" sz="2400" dirty="0">
                <a:solidFill>
                  <a:srgbClr val="002060"/>
                </a:solidFill>
              </a:rPr>
              <a:t>  lowercase;  } 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text-transform:</a:t>
            </a:r>
            <a:r>
              <a:rPr lang="en-US" sz="2400" dirty="0">
                <a:solidFill>
                  <a:srgbClr val="002060"/>
                </a:solidFill>
              </a:rPr>
              <a:t>  uppercase;  } 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615611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Spacing letters and words– </a:t>
            </a:r>
            <a:r>
              <a:rPr lang="en-US" dirty="0" err="1"/>
              <a:t>pg</a:t>
            </a:r>
            <a:r>
              <a:rPr lang="en-US" dirty="0"/>
              <a:t> 253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21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b="1" dirty="0"/>
              <a:t>letter-spacing</a:t>
            </a:r>
          </a:p>
          <a:p>
            <a:r>
              <a:rPr lang="en-US" sz="2400" b="1" dirty="0"/>
              <a:t>word-spacing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 </a:t>
            </a:r>
            <a:r>
              <a:rPr lang="en-US" sz="2400" b="1" dirty="0">
                <a:solidFill>
                  <a:srgbClr val="002060"/>
                </a:solidFill>
              </a:rPr>
              <a:t>letter-spacing</a:t>
            </a:r>
            <a:r>
              <a:rPr lang="en-US" sz="2400" dirty="0">
                <a:solidFill>
                  <a:srgbClr val="002060"/>
                </a:solidFill>
              </a:rPr>
              <a:t>:   </a:t>
            </a:r>
            <a:r>
              <a:rPr lang="en-US" sz="2400" b="1" dirty="0">
                <a:solidFill>
                  <a:srgbClr val="FF0000"/>
                </a:solidFill>
              </a:rPr>
              <a:t>normal</a:t>
            </a:r>
            <a:r>
              <a:rPr lang="en-US" sz="2400" dirty="0">
                <a:solidFill>
                  <a:srgbClr val="002060"/>
                </a:solidFill>
              </a:rPr>
              <a:t>;  }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- default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</a:t>
            </a:r>
            <a:r>
              <a:rPr lang="en-US" sz="2400" b="1" dirty="0">
                <a:solidFill>
                  <a:srgbClr val="002060"/>
                </a:solidFill>
              </a:rPr>
              <a:t>letter-spacing </a:t>
            </a:r>
            <a:r>
              <a:rPr lang="en-US" sz="2400" dirty="0">
                <a:solidFill>
                  <a:srgbClr val="002060"/>
                </a:solidFill>
              </a:rPr>
              <a:t>:   5px;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</a:t>
            </a:r>
            <a:r>
              <a:rPr lang="en-US" sz="2400" b="1" dirty="0">
                <a:solidFill>
                  <a:srgbClr val="002060"/>
                </a:solidFill>
              </a:rPr>
              <a:t>letter-spacing :</a:t>
            </a:r>
            <a:r>
              <a:rPr lang="en-US" sz="2400" dirty="0">
                <a:solidFill>
                  <a:srgbClr val="002060"/>
                </a:solidFill>
              </a:rPr>
              <a:t>  .5em;  }  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p { </a:t>
            </a:r>
            <a:r>
              <a:rPr lang="en-US" sz="2400" b="1" dirty="0">
                <a:solidFill>
                  <a:srgbClr val="002060"/>
                </a:solidFill>
              </a:rPr>
              <a:t>word-spacing</a:t>
            </a:r>
            <a:r>
              <a:rPr lang="en-US" sz="2400" dirty="0">
                <a:solidFill>
                  <a:srgbClr val="002060"/>
                </a:solidFill>
              </a:rPr>
              <a:t>:   </a:t>
            </a:r>
            <a:r>
              <a:rPr lang="en-US" sz="2400" b="1" dirty="0">
                <a:solidFill>
                  <a:srgbClr val="FF0000"/>
                </a:solidFill>
              </a:rPr>
              <a:t>normal</a:t>
            </a:r>
            <a:r>
              <a:rPr lang="en-US" sz="2400" dirty="0">
                <a:solidFill>
                  <a:srgbClr val="002060"/>
                </a:solidFill>
              </a:rPr>
              <a:t>;  }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- default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</a:t>
            </a:r>
            <a:r>
              <a:rPr lang="en-US" sz="2400" b="1" dirty="0">
                <a:solidFill>
                  <a:srgbClr val="002060"/>
                </a:solidFill>
              </a:rPr>
              <a:t>word-spacing </a:t>
            </a:r>
            <a:r>
              <a:rPr lang="en-US" sz="2400" dirty="0">
                <a:solidFill>
                  <a:srgbClr val="002060"/>
                </a:solidFill>
              </a:rPr>
              <a:t>:  20px;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p {</a:t>
            </a:r>
            <a:r>
              <a:rPr lang="en-US" sz="2400" b="1" dirty="0">
                <a:solidFill>
                  <a:srgbClr val="002060"/>
                </a:solidFill>
              </a:rPr>
              <a:t>word-spacing :</a:t>
            </a:r>
            <a:r>
              <a:rPr lang="en-US" sz="2400" dirty="0">
                <a:solidFill>
                  <a:srgbClr val="002060"/>
                </a:solidFill>
              </a:rPr>
              <a:t>  1.5em;  } 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084410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shadow – CSS3– </a:t>
            </a:r>
            <a:r>
              <a:rPr lang="en-US" dirty="0" err="1"/>
              <a:t>pg</a:t>
            </a:r>
            <a:r>
              <a:rPr lang="en-US" dirty="0"/>
              <a:t> 255-256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22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b="1" dirty="0"/>
              <a:t>text-shadow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h2 { text-shadow:  5px   </a:t>
            </a:r>
            <a:r>
              <a:rPr lang="en-US" sz="2400" dirty="0" err="1">
                <a:solidFill>
                  <a:srgbClr val="002060"/>
                </a:solidFill>
              </a:rPr>
              <a:t>5px</a:t>
            </a:r>
            <a:r>
              <a:rPr lang="en-US" sz="2400" dirty="0">
                <a:solidFill>
                  <a:srgbClr val="002060"/>
                </a:solidFill>
              </a:rPr>
              <a:t>    10px    #000;  }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They are not comma separated!</a:t>
            </a:r>
          </a:p>
        </p:txBody>
      </p:sp>
      <p:sp>
        <p:nvSpPr>
          <p:cNvPr id="7" name="Up Arrow Callout 6"/>
          <p:cNvSpPr/>
          <p:nvPr/>
        </p:nvSpPr>
        <p:spPr>
          <a:xfrm>
            <a:off x="2743200" y="2542309"/>
            <a:ext cx="2057400" cy="1828800"/>
          </a:xfrm>
          <a:prstGeom prst="upArrowCallout">
            <a:avLst>
              <a:gd name="adj1" fmla="val 31679"/>
              <a:gd name="adj2" fmla="val 20547"/>
              <a:gd name="adj3" fmla="val 20547"/>
              <a:gd name="adj4" fmla="val 5393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Vertical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offset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Up Arrow Callout 3"/>
          <p:cNvSpPr/>
          <p:nvPr/>
        </p:nvSpPr>
        <p:spPr>
          <a:xfrm>
            <a:off x="1836222" y="2542309"/>
            <a:ext cx="2057400" cy="1066800"/>
          </a:xfrm>
          <a:prstGeom prst="upArrowCallout">
            <a:avLst>
              <a:gd name="adj1" fmla="val 27226"/>
              <a:gd name="adj2" fmla="val 17208"/>
              <a:gd name="adj3" fmla="val 25000"/>
              <a:gd name="adj4" fmla="val 6497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Horizontal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offset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Up Arrow Callout 9"/>
          <p:cNvSpPr/>
          <p:nvPr/>
        </p:nvSpPr>
        <p:spPr>
          <a:xfrm>
            <a:off x="5105400" y="2542309"/>
            <a:ext cx="1295400" cy="1066800"/>
          </a:xfrm>
          <a:prstGeom prst="upArrowCallout">
            <a:avLst>
              <a:gd name="adj1" fmla="val 27226"/>
              <a:gd name="adj2" fmla="val 17208"/>
              <a:gd name="adj3" fmla="val 25000"/>
              <a:gd name="adj4" fmla="val 6497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Color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9" name="Up Arrow Callout 8"/>
          <p:cNvSpPr/>
          <p:nvPr/>
        </p:nvSpPr>
        <p:spPr>
          <a:xfrm>
            <a:off x="4038600" y="2514600"/>
            <a:ext cx="1295400" cy="1066800"/>
          </a:xfrm>
          <a:prstGeom prst="upArrowCallout">
            <a:avLst>
              <a:gd name="adj1" fmla="val 27226"/>
              <a:gd name="adj2" fmla="val 17208"/>
              <a:gd name="adj3" fmla="val 25000"/>
              <a:gd name="adj4" fmla="val 6497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Optional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</a:rPr>
              <a:t>blur</a:t>
            </a:r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5194" flipH="1">
            <a:off x="4648200" y="4477134"/>
            <a:ext cx="91440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0475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text properties = </a:t>
            </a:r>
            <a:r>
              <a:rPr lang="en-US" dirty="0" err="1"/>
              <a:t>pg</a:t>
            </a:r>
            <a:r>
              <a:rPr lang="en-US" dirty="0"/>
              <a:t> 257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23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447800"/>
            <a:ext cx="8915400" cy="9906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819400"/>
            <a:ext cx="8686800" cy="990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4241681"/>
            <a:ext cx="8686799" cy="63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4841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list markers – </a:t>
            </a:r>
            <a:r>
              <a:rPr lang="en-US" dirty="0" err="1"/>
              <a:t>pg</a:t>
            </a:r>
            <a:r>
              <a:rPr lang="en-US" dirty="0"/>
              <a:t> 259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24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sz="2400" b="1" dirty="0"/>
              <a:t>list-style-type: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err="1">
                <a:solidFill>
                  <a:srgbClr val="002060"/>
                </a:solidFill>
              </a:rPr>
              <a:t>ul</a:t>
            </a:r>
            <a:r>
              <a:rPr lang="en-US" sz="2400" dirty="0">
                <a:solidFill>
                  <a:srgbClr val="002060"/>
                </a:solidFill>
              </a:rPr>
              <a:t> { list-style-type:  square;  }    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– default is disc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err="1">
                <a:solidFill>
                  <a:srgbClr val="002060"/>
                </a:solidFill>
              </a:rPr>
              <a:t>ol</a:t>
            </a:r>
            <a:r>
              <a:rPr lang="en-US" sz="2400" dirty="0">
                <a:solidFill>
                  <a:srgbClr val="002060"/>
                </a:solidFill>
              </a:rPr>
              <a:t> { list-style-type:  upper-alpha;  }   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–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default is decimal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/>
              <a:t>&lt;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pPr marL="0" indent="0">
              <a:buNone/>
            </a:pPr>
            <a:r>
              <a:rPr lang="en-US" sz="2400" dirty="0"/>
              <a:t>  &lt;li&gt;  &lt;/li&gt;</a:t>
            </a:r>
          </a:p>
          <a:p>
            <a:pPr marL="0" indent="0">
              <a:buNone/>
            </a:pPr>
            <a:r>
              <a:rPr lang="en-US" sz="2400" dirty="0"/>
              <a:t>  &lt;li&gt;  &lt;/li&gt;</a:t>
            </a:r>
          </a:p>
          <a:p>
            <a:pPr marL="0" indent="0">
              <a:buNone/>
            </a:pPr>
            <a:r>
              <a:rPr lang="en-US" sz="2400" dirty="0"/>
              <a:t>&lt;/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94573"/>
            <a:ext cx="8441058" cy="15001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067895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marker position – </a:t>
            </a:r>
            <a:r>
              <a:rPr lang="en-US" dirty="0" err="1"/>
              <a:t>pg</a:t>
            </a:r>
            <a:r>
              <a:rPr lang="en-US" dirty="0"/>
              <a:t> 260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25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b="1" dirty="0"/>
              <a:t>list-style-type: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err="1">
                <a:solidFill>
                  <a:srgbClr val="002060"/>
                </a:solidFill>
              </a:rPr>
              <a:t>ul</a:t>
            </a:r>
            <a:r>
              <a:rPr lang="en-US" sz="2400" dirty="0">
                <a:solidFill>
                  <a:srgbClr val="002060"/>
                </a:solidFill>
              </a:rPr>
              <a:t> { list-style-position:  outside;  }    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– default is outside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err="1">
                <a:solidFill>
                  <a:srgbClr val="002060"/>
                </a:solidFill>
              </a:rPr>
              <a:t>ul</a:t>
            </a:r>
            <a:r>
              <a:rPr lang="en-US" sz="2400" dirty="0">
                <a:solidFill>
                  <a:srgbClr val="002060"/>
                </a:solidFill>
              </a:rPr>
              <a:t> { list-style-position:  inside;  }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/>
              <a:t>&lt;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pPr marL="0" indent="0">
              <a:buNone/>
            </a:pPr>
            <a:r>
              <a:rPr lang="en-US" sz="2400" dirty="0"/>
              <a:t>  &lt;li&gt;  &lt;/li&gt;</a:t>
            </a:r>
          </a:p>
          <a:p>
            <a:pPr marL="0" indent="0">
              <a:buNone/>
            </a:pPr>
            <a:r>
              <a:rPr lang="en-US" sz="2400" dirty="0"/>
              <a:t>  &lt;li&gt;  &lt;/li&gt;</a:t>
            </a:r>
          </a:p>
          <a:p>
            <a:pPr marL="0" indent="0">
              <a:buNone/>
            </a:pPr>
            <a:r>
              <a:rPr lang="en-US" sz="2400" dirty="0"/>
              <a:t>&lt;/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3505200"/>
            <a:ext cx="4016873" cy="25057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139116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Cutom</a:t>
            </a:r>
            <a:r>
              <a:rPr lang="en-US" dirty="0"/>
              <a:t> &lt;</a:t>
            </a:r>
            <a:r>
              <a:rPr lang="en-US" dirty="0" err="1"/>
              <a:t>ul</a:t>
            </a:r>
            <a:r>
              <a:rPr lang="en-US" dirty="0"/>
              <a:t>&gt; marker– </a:t>
            </a:r>
            <a:r>
              <a:rPr lang="en-US" dirty="0" err="1"/>
              <a:t>pg</a:t>
            </a:r>
            <a:r>
              <a:rPr lang="en-US" dirty="0"/>
              <a:t> 261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26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b="1" dirty="0"/>
              <a:t>list-style-image: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err="1">
                <a:solidFill>
                  <a:srgbClr val="002060"/>
                </a:solidFill>
              </a:rPr>
              <a:t>ul</a:t>
            </a:r>
            <a:r>
              <a:rPr lang="en-US" sz="2400" dirty="0">
                <a:solidFill>
                  <a:srgbClr val="002060"/>
                </a:solidFill>
              </a:rPr>
              <a:t> { list-style-image:  </a:t>
            </a:r>
            <a:r>
              <a:rPr lang="en-US" sz="2400" dirty="0" err="1">
                <a:solidFill>
                  <a:srgbClr val="002060"/>
                </a:solidFill>
              </a:rPr>
              <a:t>url</a:t>
            </a:r>
            <a:r>
              <a:rPr lang="en-US" sz="2400" dirty="0">
                <a:solidFill>
                  <a:srgbClr val="002060"/>
                </a:solidFill>
              </a:rPr>
              <a:t>(image.jpg);  }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err="1">
                <a:solidFill>
                  <a:srgbClr val="002060"/>
                </a:solidFill>
              </a:rPr>
              <a:t>ul</a:t>
            </a:r>
            <a:r>
              <a:rPr lang="en-US" sz="2400" dirty="0">
                <a:solidFill>
                  <a:srgbClr val="002060"/>
                </a:solidFill>
              </a:rPr>
              <a:t> { list-style-type:   circle;  }   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– optional backup if image does not load</a:t>
            </a:r>
            <a:endParaRPr lang="en-US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/>
              <a:t>&lt;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pPr marL="0" indent="0">
              <a:buNone/>
            </a:pPr>
            <a:r>
              <a:rPr lang="en-US" sz="2400" dirty="0"/>
              <a:t>  &lt;li&gt;Puppy dogs&lt;/li&gt;</a:t>
            </a:r>
          </a:p>
          <a:p>
            <a:pPr marL="0" indent="0">
              <a:buNone/>
            </a:pPr>
            <a:r>
              <a:rPr lang="en-US" sz="2400" dirty="0"/>
              <a:t>  &lt;li&gt;Sugar frogs&lt;/li&gt;</a:t>
            </a:r>
          </a:p>
          <a:p>
            <a:pPr marL="0" indent="0">
              <a:buNone/>
            </a:pPr>
            <a:r>
              <a:rPr lang="en-US" sz="2400" dirty="0"/>
              <a:t>  &lt;li&gt;Kitten’s baby teeth&lt;/li&gt;</a:t>
            </a:r>
          </a:p>
          <a:p>
            <a:pPr marL="0" indent="0">
              <a:buNone/>
            </a:pPr>
            <a:r>
              <a:rPr lang="en-US" sz="2400" dirty="0"/>
              <a:t>&lt;/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505200"/>
            <a:ext cx="4016873" cy="187801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0679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 Structure– </a:t>
            </a:r>
            <a:r>
              <a:rPr lang="en-US" dirty="0" err="1"/>
              <a:t>pg</a:t>
            </a:r>
            <a:r>
              <a:rPr lang="en-US" dirty="0"/>
              <a:t> 215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47800"/>
            <a:ext cx="7650088" cy="4267200"/>
          </a:xfrm>
        </p:spPr>
      </p:pic>
      <p:sp>
        <p:nvSpPr>
          <p:cNvPr id="6" name="Left Arrow Callout 5"/>
          <p:cNvSpPr/>
          <p:nvPr/>
        </p:nvSpPr>
        <p:spPr>
          <a:xfrm rot="20437056" flipH="1">
            <a:off x="761998" y="4982689"/>
            <a:ext cx="2667001" cy="723901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7985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descendants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Left Arrow Callout 6"/>
          <p:cNvSpPr/>
          <p:nvPr/>
        </p:nvSpPr>
        <p:spPr>
          <a:xfrm>
            <a:off x="6324600" y="5173190"/>
            <a:ext cx="1904999" cy="5334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8524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siblings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" name="Left Arrow Callout 7"/>
          <p:cNvSpPr/>
          <p:nvPr/>
        </p:nvSpPr>
        <p:spPr>
          <a:xfrm>
            <a:off x="7086600" y="4301204"/>
            <a:ext cx="1904999" cy="5334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8524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siblings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Left Arrow Callout 9"/>
          <p:cNvSpPr/>
          <p:nvPr/>
        </p:nvSpPr>
        <p:spPr>
          <a:xfrm rot="20441133">
            <a:off x="5295109" y="2371076"/>
            <a:ext cx="1752600" cy="5334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8524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parent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Left Arrow Callout 10"/>
          <p:cNvSpPr/>
          <p:nvPr/>
        </p:nvSpPr>
        <p:spPr>
          <a:xfrm rot="20441133">
            <a:off x="5144292" y="3396208"/>
            <a:ext cx="1752600" cy="5334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8524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children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226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Descendant / Contextual </a:t>
            </a:r>
            <a:r>
              <a:rPr lang="en-US" dirty="0"/>
              <a:t>Selectors – </a:t>
            </a:r>
            <a:r>
              <a:rPr lang="en-US" dirty="0" err="1"/>
              <a:t>pg</a:t>
            </a:r>
            <a:r>
              <a:rPr lang="en-US" dirty="0"/>
              <a:t> 244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4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03" y="1447800"/>
            <a:ext cx="7905883" cy="4800600"/>
          </a:xfrm>
        </p:spPr>
      </p:pic>
      <p:cxnSp>
        <p:nvCxnSpPr>
          <p:cNvPr id="15" name="Straight Arrow Connector 14"/>
          <p:cNvCxnSpPr/>
          <p:nvPr/>
        </p:nvCxnSpPr>
        <p:spPr>
          <a:xfrm flipH="1">
            <a:off x="7696200" y="4419600"/>
            <a:ext cx="609600" cy="6858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209800" y="4991100"/>
            <a:ext cx="762000" cy="3429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4865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Descendant / Contextual </a:t>
            </a:r>
            <a:r>
              <a:rPr lang="en-US" dirty="0"/>
              <a:t>Selectors – </a:t>
            </a:r>
            <a:r>
              <a:rPr lang="en-US" dirty="0" err="1"/>
              <a:t>pg</a:t>
            </a:r>
            <a:r>
              <a:rPr lang="en-US" dirty="0"/>
              <a:t> 244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/>
              <a:t>descendant selector </a:t>
            </a:r>
            <a:r>
              <a:rPr lang="en-US" sz="2400" dirty="0"/>
              <a:t>– based on hierarch relationship </a:t>
            </a:r>
          </a:p>
          <a:p>
            <a:pPr marL="0" indent="0">
              <a:buNone/>
            </a:pPr>
            <a:r>
              <a:rPr lang="en-US" sz="3200" dirty="0"/>
              <a:t>      </a:t>
            </a:r>
            <a:r>
              <a:rPr lang="en-US" sz="2900" b="1" dirty="0">
                <a:solidFill>
                  <a:schemeClr val="tx2"/>
                </a:solidFill>
              </a:rPr>
              <a:t>p strong { color: red; }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dirty="0">
                <a:solidFill>
                  <a:schemeClr val="tx1"/>
                </a:solidFill>
              </a:rPr>
              <a:t>&lt;p&gt;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>
                <a:solidFill>
                  <a:schemeClr val="tx1"/>
                </a:solidFill>
              </a:rPr>
              <a:t>this message is  &lt;</a:t>
            </a:r>
            <a:r>
              <a:rPr lang="en-US" sz="2400" b="1" dirty="0" err="1"/>
              <a:t>em</a:t>
            </a:r>
            <a:r>
              <a:rPr lang="en-US" sz="2400" dirty="0">
                <a:solidFill>
                  <a:schemeClr val="tx1"/>
                </a:solidFill>
              </a:rPr>
              <a:t>&gt;very &lt;</a:t>
            </a:r>
            <a:r>
              <a:rPr lang="en-US" sz="2400" b="1" dirty="0">
                <a:solidFill>
                  <a:srgbClr val="FF0000"/>
                </a:solidFill>
              </a:rPr>
              <a:t>strong</a:t>
            </a:r>
            <a:r>
              <a:rPr lang="en-US" sz="2400" dirty="0">
                <a:solidFill>
                  <a:schemeClr val="tx1"/>
                </a:solidFill>
              </a:rPr>
              <a:t>&gt;important&lt;/</a:t>
            </a:r>
            <a:r>
              <a:rPr lang="en-US" sz="2400" b="1" dirty="0">
                <a:solidFill>
                  <a:srgbClr val="FF0000"/>
                </a:solidFill>
              </a:rPr>
              <a:t>strong</a:t>
            </a:r>
            <a:r>
              <a:rPr lang="en-US" sz="2400" dirty="0">
                <a:solidFill>
                  <a:schemeClr val="tx1"/>
                </a:solidFill>
              </a:rPr>
              <a:t>&gt; &lt;/</a:t>
            </a:r>
            <a:r>
              <a:rPr lang="en-US" sz="2400" b="1" dirty="0" err="1"/>
              <a:t>em</a:t>
            </a:r>
            <a:r>
              <a:rPr lang="en-US" sz="2400" dirty="0">
                <a:solidFill>
                  <a:schemeClr val="tx1"/>
                </a:solidFill>
              </a:rPr>
              <a:t>&gt;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&lt;/p&gt;</a:t>
            </a:r>
          </a:p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endParaRPr lang="en-US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2" y="5029200"/>
            <a:ext cx="3855308" cy="6858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3642756" y="3962400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52900" y="4953000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>
                <a:solidFill>
                  <a:schemeClr val="tx1"/>
                </a:solidFill>
              </a:rPr>
              <a:t>em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24400" y="5981700"/>
            <a:ext cx="1622854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strong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419600" y="4419600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876800" y="5448300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282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Descendant / Contextual </a:t>
            </a:r>
            <a:r>
              <a:rPr lang="en-US" dirty="0"/>
              <a:t>Selectors – </a:t>
            </a:r>
            <a:r>
              <a:rPr lang="en-US" dirty="0" err="1"/>
              <a:t>pg</a:t>
            </a:r>
            <a:r>
              <a:rPr lang="en-US" dirty="0"/>
              <a:t> 244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/>
              <a:t>descendant selector</a:t>
            </a:r>
            <a:endParaRPr lang="en-US" sz="2400" dirty="0"/>
          </a:p>
          <a:p>
            <a:pPr marL="0" indent="0">
              <a:buNone/>
            </a:pPr>
            <a:r>
              <a:rPr lang="en-US" sz="3200" dirty="0"/>
              <a:t>      </a:t>
            </a:r>
            <a:r>
              <a:rPr lang="en-US" sz="3200" b="1" dirty="0">
                <a:solidFill>
                  <a:schemeClr val="tx2"/>
                </a:solidFill>
              </a:rPr>
              <a:t>p  </a:t>
            </a:r>
            <a:r>
              <a:rPr lang="en-US" sz="3200" b="1" dirty="0" err="1">
                <a:solidFill>
                  <a:schemeClr val="tx2"/>
                </a:solidFill>
              </a:rPr>
              <a:t>em</a:t>
            </a:r>
            <a:r>
              <a:rPr lang="en-US" sz="3200" b="1" dirty="0">
                <a:solidFill>
                  <a:schemeClr val="tx2"/>
                </a:solidFill>
              </a:rPr>
              <a:t> </a:t>
            </a:r>
            <a:r>
              <a:rPr lang="en-US" sz="2900" b="1" dirty="0">
                <a:solidFill>
                  <a:schemeClr val="tx2"/>
                </a:solidFill>
              </a:rPr>
              <a:t>{ color: red; }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>
                <a:solidFill>
                  <a:schemeClr val="tx1"/>
                </a:solidFill>
              </a:rPr>
              <a:t>&lt;p&gt;</a:t>
            </a:r>
          </a:p>
          <a:p>
            <a:pPr marL="0" indent="0">
              <a:buNone/>
            </a:pPr>
            <a:r>
              <a:rPr lang="en-US" sz="2200" dirty="0"/>
              <a:t>this is &lt;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&gt;cool&lt;/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 and so is &lt;</a:t>
            </a:r>
            <a:r>
              <a:rPr lang="en-US" sz="2200" b="1" dirty="0"/>
              <a:t>strong</a:t>
            </a:r>
            <a:r>
              <a:rPr lang="en-US" sz="2200" dirty="0"/>
              <a:t>&gt;&lt;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&gt;this&lt;/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&gt;&lt;/</a:t>
            </a:r>
            <a:r>
              <a:rPr lang="en-US" sz="2200" b="1" dirty="0"/>
              <a:t>strong</a:t>
            </a:r>
            <a:r>
              <a:rPr lang="en-US" sz="2200" dirty="0"/>
              <a:t>&gt; 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&lt;/p&gt;</a:t>
            </a:r>
          </a:p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endParaRPr lang="en-US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62" y="5136404"/>
            <a:ext cx="2533726" cy="47139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5257800" y="3760519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4921" y="5004459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em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274021" y="4370119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096000" y="4412177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943600" y="4998195"/>
            <a:ext cx="14478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strong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84413" y="5867400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em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646116" y="5444341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2435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Descendant / Contextual </a:t>
            </a:r>
            <a:r>
              <a:rPr lang="en-US" dirty="0"/>
              <a:t>Selectors – </a:t>
            </a:r>
            <a:r>
              <a:rPr lang="en-US" dirty="0" err="1"/>
              <a:t>pg</a:t>
            </a:r>
            <a:r>
              <a:rPr lang="en-US" dirty="0"/>
              <a:t> 244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/>
              <a:t>descendant selector – direct / child</a:t>
            </a:r>
            <a:endParaRPr lang="en-US" sz="2400" dirty="0"/>
          </a:p>
          <a:p>
            <a:pPr marL="0" indent="0">
              <a:buNone/>
            </a:pPr>
            <a:r>
              <a:rPr lang="en-US" sz="3200" dirty="0"/>
              <a:t>      </a:t>
            </a:r>
            <a:r>
              <a:rPr lang="en-US" sz="3200" b="1" dirty="0">
                <a:solidFill>
                  <a:schemeClr val="tx2"/>
                </a:solidFill>
              </a:rPr>
              <a:t>p  &gt; </a:t>
            </a:r>
            <a:r>
              <a:rPr lang="en-US" sz="3200" b="1" dirty="0" err="1">
                <a:solidFill>
                  <a:schemeClr val="tx2"/>
                </a:solidFill>
              </a:rPr>
              <a:t>em</a:t>
            </a:r>
            <a:r>
              <a:rPr lang="en-US" sz="3200" b="1" dirty="0">
                <a:solidFill>
                  <a:schemeClr val="tx2"/>
                </a:solidFill>
              </a:rPr>
              <a:t> </a:t>
            </a:r>
            <a:r>
              <a:rPr lang="en-US" sz="2900" b="1" dirty="0">
                <a:solidFill>
                  <a:schemeClr val="tx2"/>
                </a:solidFill>
              </a:rPr>
              <a:t>{ color: red; }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>
                <a:solidFill>
                  <a:schemeClr val="tx1"/>
                </a:solidFill>
              </a:rPr>
              <a:t>&lt;p&gt;</a:t>
            </a:r>
          </a:p>
          <a:p>
            <a:pPr marL="0" indent="0">
              <a:buNone/>
            </a:pPr>
            <a:r>
              <a:rPr lang="en-US" sz="2200" dirty="0"/>
              <a:t>this is &lt;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&gt;cool&lt;/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 and so is &lt;</a:t>
            </a:r>
            <a:r>
              <a:rPr lang="en-US" sz="2200" b="1" dirty="0"/>
              <a:t>strong</a:t>
            </a:r>
            <a:r>
              <a:rPr lang="en-US" sz="2200" dirty="0"/>
              <a:t>&gt;&lt;</a:t>
            </a:r>
            <a:r>
              <a:rPr lang="en-US" sz="2200" b="1" dirty="0" err="1"/>
              <a:t>em</a:t>
            </a:r>
            <a:r>
              <a:rPr lang="en-US" sz="2200" dirty="0"/>
              <a:t>&gt;this&lt;/</a:t>
            </a:r>
            <a:r>
              <a:rPr lang="en-US" sz="2200" b="1" dirty="0" err="1"/>
              <a:t>em</a:t>
            </a:r>
            <a:r>
              <a:rPr lang="en-US" sz="2200" dirty="0"/>
              <a:t>&gt;&lt;/</a:t>
            </a:r>
            <a:r>
              <a:rPr lang="en-US" sz="2200" b="1" dirty="0"/>
              <a:t>strong</a:t>
            </a:r>
            <a:r>
              <a:rPr lang="en-US" sz="2200" dirty="0"/>
              <a:t>&gt; 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&lt;/p&gt;</a:t>
            </a:r>
          </a:p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endParaRPr lang="en-US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41" y="5136404"/>
            <a:ext cx="2744169" cy="47139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5257800" y="3760519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4921" y="5004459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em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274021" y="4370119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096000" y="4412177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943600" y="4998195"/>
            <a:ext cx="14478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strong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84413" y="5867400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>
                <a:solidFill>
                  <a:schemeClr val="tx1"/>
                </a:solidFill>
              </a:rPr>
              <a:t>em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646116" y="5444341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168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Descendant / Contextual </a:t>
            </a:r>
            <a:r>
              <a:rPr lang="en-US" dirty="0"/>
              <a:t>Selectors – </a:t>
            </a:r>
            <a:r>
              <a:rPr lang="en-US" dirty="0" err="1"/>
              <a:t>pg</a:t>
            </a:r>
            <a:r>
              <a:rPr lang="en-US" dirty="0"/>
              <a:t> 245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/>
              <a:t>Adjacent sibling selector</a:t>
            </a:r>
            <a:endParaRPr lang="en-US" sz="2400" dirty="0"/>
          </a:p>
          <a:p>
            <a:pPr marL="0" indent="0">
              <a:buNone/>
            </a:pPr>
            <a:r>
              <a:rPr lang="en-US" sz="3200" dirty="0"/>
              <a:t>      </a:t>
            </a:r>
            <a:r>
              <a:rPr lang="en-US" sz="3200" b="1" dirty="0">
                <a:solidFill>
                  <a:schemeClr val="tx2"/>
                </a:solidFill>
              </a:rPr>
              <a:t>h2 + p </a:t>
            </a:r>
            <a:r>
              <a:rPr lang="en-US" sz="2900" b="1" dirty="0">
                <a:solidFill>
                  <a:schemeClr val="tx2"/>
                </a:solidFill>
              </a:rPr>
              <a:t>{ color: red; }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800" dirty="0"/>
              <a:t>&lt;body&gt;</a:t>
            </a:r>
          </a:p>
          <a:p>
            <a:pPr marL="0" indent="0">
              <a:buNone/>
            </a:pPr>
            <a:r>
              <a:rPr lang="en-US" sz="2800" dirty="0"/>
              <a:t>&lt;p&gt;something here&lt;/p&gt;</a:t>
            </a:r>
            <a:br>
              <a:rPr lang="en-US" sz="2800" dirty="0"/>
            </a:br>
            <a:r>
              <a:rPr lang="en-US" sz="2800" dirty="0"/>
              <a:t>&lt;h2&gt;heading here&lt;/h2&gt;</a:t>
            </a:r>
            <a:br>
              <a:rPr lang="en-US" sz="2800" dirty="0"/>
            </a:br>
            <a:r>
              <a:rPr lang="en-US" sz="2800" dirty="0"/>
              <a:t>&lt;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/>
              <a:t>&gt;something here&lt;/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/>
              <a:t>&gt;</a:t>
            </a:r>
            <a:br>
              <a:rPr lang="en-US" sz="2800" dirty="0"/>
            </a:br>
            <a:r>
              <a:rPr lang="en-US" sz="2800" dirty="0"/>
              <a:t>&lt;p&gt;something here&lt;/p&gt;</a:t>
            </a:r>
          </a:p>
          <a:p>
            <a:pPr marL="0" indent="0">
              <a:buNone/>
            </a:pPr>
            <a:r>
              <a:rPr lang="en-US" sz="2800" dirty="0"/>
              <a:t>&lt;/body&gt;</a:t>
            </a:r>
          </a:p>
          <a:p>
            <a:endParaRPr lang="en-US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759" y="3657600"/>
            <a:ext cx="2622195" cy="225631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572000" y="2571008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03561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h2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53200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43800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105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Descendant / Contextual </a:t>
            </a:r>
            <a:r>
              <a:rPr lang="en-US" dirty="0"/>
              <a:t>Selectors – </a:t>
            </a:r>
            <a:r>
              <a:rPr lang="en-US" dirty="0" err="1"/>
              <a:t>pg</a:t>
            </a:r>
            <a:r>
              <a:rPr lang="en-US" dirty="0"/>
              <a:t> 245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/>
              <a:t>General sibling selector</a:t>
            </a:r>
            <a:endParaRPr lang="en-US" sz="2400" dirty="0"/>
          </a:p>
          <a:p>
            <a:pPr marL="0" indent="0">
              <a:buNone/>
            </a:pPr>
            <a:r>
              <a:rPr lang="en-US" sz="3200" dirty="0"/>
              <a:t>      </a:t>
            </a:r>
            <a:r>
              <a:rPr lang="en-US" sz="3200" b="1" dirty="0">
                <a:solidFill>
                  <a:schemeClr val="tx2"/>
                </a:solidFill>
              </a:rPr>
              <a:t>h2 ~ p </a:t>
            </a:r>
            <a:r>
              <a:rPr lang="en-US" sz="2900" b="1" dirty="0">
                <a:solidFill>
                  <a:schemeClr val="tx2"/>
                </a:solidFill>
              </a:rPr>
              <a:t>{ color: red; }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800" dirty="0"/>
              <a:t>&lt;body&gt;</a:t>
            </a:r>
          </a:p>
          <a:p>
            <a:pPr marL="0" indent="0">
              <a:buNone/>
            </a:pPr>
            <a:r>
              <a:rPr lang="en-US" sz="2800" dirty="0"/>
              <a:t>&lt;p&gt;something here&lt;/p&gt;</a:t>
            </a:r>
            <a:br>
              <a:rPr lang="en-US" sz="2800" dirty="0"/>
            </a:br>
            <a:r>
              <a:rPr lang="en-US" sz="2800" dirty="0"/>
              <a:t>&lt;h2&gt;heading here&lt;/h2&gt;</a:t>
            </a:r>
            <a:br>
              <a:rPr lang="en-US" sz="2800" dirty="0"/>
            </a:br>
            <a:r>
              <a:rPr lang="en-US" sz="2800" dirty="0"/>
              <a:t>&lt;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/>
              <a:t>&gt;something here&lt;/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/>
              <a:t>&gt;</a:t>
            </a:r>
            <a:br>
              <a:rPr lang="en-US" sz="2800" dirty="0"/>
            </a:br>
            <a:r>
              <a:rPr lang="en-US" sz="2800" dirty="0"/>
              <a:t>&lt;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/>
              <a:t>&gt;something here&lt;/</a:t>
            </a:r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/>
              <a:t>&gt;</a:t>
            </a:r>
          </a:p>
          <a:p>
            <a:pPr marL="0" indent="0">
              <a:buNone/>
            </a:pPr>
            <a:r>
              <a:rPr lang="en-US" sz="2800" dirty="0"/>
              <a:t>&lt;/body&gt;</a:t>
            </a:r>
          </a:p>
          <a:p>
            <a:endParaRPr lang="en-US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965" y="3657600"/>
            <a:ext cx="2347783" cy="225631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572000" y="2571008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03561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h2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53200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43800" y="2600697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p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4780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1582</TotalTime>
  <Words>1058</Words>
  <Application>Microsoft Macintosh PowerPoint</Application>
  <PresentationFormat>On-screen Show (4:3)</PresentationFormat>
  <Paragraphs>263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Bookman Old Style</vt:lpstr>
      <vt:lpstr>Calibri</vt:lpstr>
      <vt:lpstr>Gill Sans MT</vt:lpstr>
      <vt:lpstr>Wingdings</vt:lpstr>
      <vt:lpstr>Wingdings 3</vt:lpstr>
      <vt:lpstr>Origin</vt:lpstr>
      <vt:lpstr>WEBD 162</vt:lpstr>
      <vt:lpstr>Property Review – Element Selectors</vt:lpstr>
      <vt:lpstr>Document Structure– pg 215</vt:lpstr>
      <vt:lpstr>Descendant / Contextual Selectors – pg 244</vt:lpstr>
      <vt:lpstr>Descendant / Contextual Selectors – pg 244</vt:lpstr>
      <vt:lpstr>Descendant / Contextual Selectors – pg 244</vt:lpstr>
      <vt:lpstr>Descendant / Contextual Selectors – pg 244</vt:lpstr>
      <vt:lpstr>Descendant / Contextual Selectors – pg 245</vt:lpstr>
      <vt:lpstr>Descendant / Contextual Selectors – pg 245</vt:lpstr>
      <vt:lpstr>id Selector – pg 246</vt:lpstr>
      <vt:lpstr>class Selector – pg 246</vt:lpstr>
      <vt:lpstr>Universal Selector – pg 246</vt:lpstr>
      <vt:lpstr>Grouping Selectors – pg 244</vt:lpstr>
      <vt:lpstr>Specificity / Order of Precedence– pg 247</vt:lpstr>
      <vt:lpstr>Specificity / Order of Precedence– pg 247</vt:lpstr>
      <vt:lpstr>Line Height – pg 249</vt:lpstr>
      <vt:lpstr>Indent– pg 250</vt:lpstr>
      <vt:lpstr>Horizontal Alignment – pg 251</vt:lpstr>
      <vt:lpstr>Other text decorations– pg 252</vt:lpstr>
      <vt:lpstr>Changing capitalization– pg 252</vt:lpstr>
      <vt:lpstr>Spacing letters and words– pg 253</vt:lpstr>
      <vt:lpstr>text shadow – CSS3– pg 255-256</vt:lpstr>
      <vt:lpstr>Other text properties = pg 257</vt:lpstr>
      <vt:lpstr>Changing list markers – pg 259</vt:lpstr>
      <vt:lpstr>Changing marker position – pg 260</vt:lpstr>
      <vt:lpstr>Cutom &lt;ul&gt; marker– pg 261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keywords>CSS intro ch 11, 12</cp:keywords>
  <cp:lastModifiedBy>Kristian Secor</cp:lastModifiedBy>
  <cp:revision>148</cp:revision>
  <cp:lastPrinted>2015-03-01T01:52:46Z</cp:lastPrinted>
  <dcterms:created xsi:type="dcterms:W3CDTF">2012-07-06T23:37:50Z</dcterms:created>
  <dcterms:modified xsi:type="dcterms:W3CDTF">2019-01-09T22:15:59Z</dcterms:modified>
</cp:coreProperties>
</file>