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96" r:id="rId3"/>
    <p:sldId id="297" r:id="rId4"/>
    <p:sldId id="298" r:id="rId5"/>
    <p:sldId id="299" r:id="rId6"/>
    <p:sldId id="300" r:id="rId7"/>
    <p:sldId id="301" r:id="rId8"/>
    <p:sldId id="305" r:id="rId9"/>
    <p:sldId id="302" r:id="rId10"/>
    <p:sldId id="303" r:id="rId11"/>
    <p:sldId id="304" r:id="rId12"/>
    <p:sldId id="293" r:id="rId13"/>
    <p:sldId id="308" r:id="rId14"/>
    <p:sldId id="306" r:id="rId15"/>
    <p:sldId id="307" r:id="rId16"/>
    <p:sldId id="309" r:id="rId17"/>
    <p:sldId id="310" r:id="rId18"/>
    <p:sldId id="31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D4E4"/>
    <a:srgbClr val="E5F4FF"/>
    <a:srgbClr val="A1B3CF"/>
    <a:srgbClr val="889EC2"/>
    <a:srgbClr val="6972B3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8D4A5-D495-4846-8DE3-CA6739147EDD}" type="datetimeFigureOut">
              <a:rPr lang="en-US" smtClean="0"/>
              <a:t>1/25/2015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FE9F6-6D38-49BF-9285-6C244C90D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1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200"/>
              <a:pPr/>
              <a:t>17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18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EE8B75F-A3AE-429B-BCB7-26CEEA28ACE3}" type="datetime1">
              <a:rPr lang="en-US" smtClean="0"/>
              <a:t>1/25/2015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96BAE-F2E2-4681-BA0B-5848F0B433DC}" type="datetime1">
              <a:rPr lang="en-US" smtClean="0"/>
              <a:t>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499F-6E0E-4ED1-B4FC-35E6BC0EDBC1}" type="datetime1">
              <a:rPr lang="en-US" smtClean="0"/>
              <a:t>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CA8-7877-4494-A59F-57B91077D984}" type="datetime1">
              <a:rPr lang="en-US" smtClean="0"/>
              <a:t>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654C9CC-2815-4155-9CF2-71D2D8901DAA}" type="datetime1">
              <a:rPr lang="en-US" smtClean="0"/>
              <a:t>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9B0D-46EC-4728-A9E6-E20B5ABF2BD9}" type="datetime1">
              <a:rPr lang="en-US" smtClean="0"/>
              <a:t>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516F-E566-401C-997C-4B2027674A4B}" type="datetime1">
              <a:rPr lang="en-US" smtClean="0"/>
              <a:t>1/25/2015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1A90-7D6F-4E7C-9FC6-CE257B227469}" type="datetime1">
              <a:rPr lang="en-US" smtClean="0"/>
              <a:t>1/25/2015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5EC-5331-4675-8D48-87C93DEC22CF}" type="datetime1">
              <a:rPr lang="en-US" smtClean="0"/>
              <a:t>1/25/2015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8E47-7249-4D95-A515-1784715630D4}" type="datetime1">
              <a:rPr lang="en-US" smtClean="0"/>
              <a:t>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E8CAE-97F6-45E9-955F-50F6A4525E58}" type="datetime1">
              <a:rPr lang="en-US" smtClean="0"/>
              <a:t>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14117E9-D032-46C4-A275-A2C1CEC6DE59}" type="datetime1">
              <a:rPr lang="en-US" smtClean="0"/>
              <a:t>1/25/2015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WEBD 162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609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/>
              <a:t>Class </a:t>
            </a:r>
            <a:r>
              <a:rPr lang="en-US" b="1" dirty="0" smtClean="0"/>
              <a:t>01</a:t>
            </a:r>
          </a:p>
          <a:p>
            <a:pPr algn="ctr"/>
            <a:r>
              <a:rPr lang="en-US" sz="1600" b="1" dirty="0" smtClean="0"/>
              <a:t>Chapters 1, 2, 3</a:t>
            </a:r>
            <a:endParaRPr lang="en-US" sz="1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58" y="838200"/>
            <a:ext cx="1757415" cy="2132330"/>
          </a:xfrm>
          <a:prstGeom prst="rect">
            <a:avLst/>
          </a:prstGeom>
          <a:ln w="3175">
            <a:solidFill>
              <a:srgbClr val="CAD4E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 web page – </a:t>
            </a:r>
            <a:r>
              <a:rPr lang="en-US" dirty="0" err="1" smtClean="0"/>
              <a:t>pg</a:t>
            </a:r>
            <a:r>
              <a:rPr lang="en-US" dirty="0" smtClean="0"/>
              <a:t> 27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686800" cy="493776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/>
              <a:t>http://learningwebdesign.com/4e/materials/chapter02/kitchen.html</a:t>
            </a:r>
            <a:endParaRPr lang="en-US" sz="18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905000"/>
            <a:ext cx="5407465" cy="263842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3581400"/>
            <a:ext cx="1752600" cy="24193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14400" y="4895671"/>
            <a:ext cx="16002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kitchen.html</a:t>
            </a:r>
          </a:p>
          <a:p>
            <a:r>
              <a:rPr lang="en-US" dirty="0" smtClean="0"/>
              <a:t>foods.gif</a:t>
            </a:r>
          </a:p>
          <a:p>
            <a:r>
              <a:rPr lang="en-US" dirty="0" smtClean="0"/>
              <a:t>spoon.gif</a:t>
            </a:r>
          </a:p>
          <a:p>
            <a:r>
              <a:rPr lang="en-US" dirty="0" smtClean="0"/>
              <a:t>kitchen.css</a:t>
            </a:r>
            <a:endParaRPr lang="en-US" dirty="0"/>
          </a:p>
        </p:txBody>
      </p:sp>
      <p:sp>
        <p:nvSpPr>
          <p:cNvPr id="10" name="Right Arrow Callout 9"/>
          <p:cNvSpPr/>
          <p:nvPr/>
        </p:nvSpPr>
        <p:spPr>
          <a:xfrm>
            <a:off x="5184335" y="4851991"/>
            <a:ext cx="2054665" cy="641866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515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Right click menu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Left Arrow Callout 10"/>
          <p:cNvSpPr/>
          <p:nvPr/>
        </p:nvSpPr>
        <p:spPr>
          <a:xfrm>
            <a:off x="2590800" y="5181600"/>
            <a:ext cx="1828800" cy="611073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0833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Files in folder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52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 web page – </a:t>
            </a:r>
            <a:r>
              <a:rPr lang="en-US" dirty="0" err="1" smtClean="0"/>
              <a:t>pg</a:t>
            </a:r>
            <a:r>
              <a:rPr lang="en-US" dirty="0" smtClean="0"/>
              <a:t> 27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686800" cy="493776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/>
              <a:t>http://learningwebdesign.com/4e/materials/chapter02/kitchen.html</a:t>
            </a:r>
            <a:endParaRPr lang="en-US" sz="18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11</a:t>
            </a:fld>
            <a:endParaRPr lang="en-US"/>
          </a:p>
        </p:txBody>
      </p:sp>
      <p:sp>
        <p:nvSpPr>
          <p:cNvPr id="10" name="Right Arrow Callout 9"/>
          <p:cNvSpPr/>
          <p:nvPr/>
        </p:nvSpPr>
        <p:spPr>
          <a:xfrm>
            <a:off x="4419600" y="5638800"/>
            <a:ext cx="2054665" cy="641866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515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kitchen.css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Left Arrow Callout 10"/>
          <p:cNvSpPr/>
          <p:nvPr/>
        </p:nvSpPr>
        <p:spPr>
          <a:xfrm>
            <a:off x="6270954" y="1824776"/>
            <a:ext cx="1828800" cy="611073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0833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kitchen.html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824776"/>
            <a:ext cx="5966154" cy="366908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2819400"/>
            <a:ext cx="2419350" cy="326612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3" name="Straight Arrow Connector 12"/>
          <p:cNvCxnSpPr/>
          <p:nvPr/>
        </p:nvCxnSpPr>
        <p:spPr>
          <a:xfrm flipH="1">
            <a:off x="3505200" y="2514600"/>
            <a:ext cx="5334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057400" y="3048000"/>
            <a:ext cx="5334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1981200" y="4450689"/>
            <a:ext cx="5334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76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 browser displays the web page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9" descr="Figure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987" y="2468556"/>
            <a:ext cx="6425213" cy="3475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33400" y="129540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/>
              <a:t>Client – Web Browser</a:t>
            </a:r>
          </a:p>
          <a:p>
            <a:r>
              <a:rPr lang="en-US" sz="2800" dirty="0"/>
              <a:t>Server  –  Web Server</a:t>
            </a:r>
            <a:r>
              <a:rPr lang="en-US" sz="2800" dirty="0"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175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 browser displays the web page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400" y="2514600"/>
            <a:ext cx="8153400" cy="3048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33400" y="129540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/>
              <a:t>Client – Web Browser</a:t>
            </a:r>
          </a:p>
          <a:p>
            <a:r>
              <a:rPr lang="en-US" sz="2800" dirty="0"/>
              <a:t>Server  –  Web Server</a:t>
            </a:r>
            <a:r>
              <a:rPr lang="en-US" sz="2800" dirty="0"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6179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Page Structure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/>
              <a:t>HTML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Describes the structure and markup</a:t>
            </a:r>
          </a:p>
          <a:p>
            <a:pPr>
              <a:lnSpc>
                <a:spcPct val="150000"/>
              </a:lnSpc>
            </a:pPr>
            <a:r>
              <a:rPr lang="en-US" sz="3600" dirty="0"/>
              <a:t>CSS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Presentation / visual display</a:t>
            </a:r>
          </a:p>
          <a:p>
            <a:pPr>
              <a:lnSpc>
                <a:spcPct val="150000"/>
              </a:lnSpc>
            </a:pPr>
            <a:r>
              <a:rPr lang="en-US" sz="3600" dirty="0"/>
              <a:t>JavaScript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Behavior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Progressive Enhancement </a:t>
            </a:r>
            <a:r>
              <a:rPr lang="en-US" sz="2200" dirty="0" smtClean="0"/>
              <a:t>(HTML,  CSS,  JS)</a:t>
            </a:r>
          </a:p>
          <a:p>
            <a:pPr lvl="1"/>
            <a:r>
              <a:rPr lang="en-US" dirty="0" smtClean="0"/>
              <a:t>Starting with a baseline experience for content and functionality for all devices then adding on enhancements for advanced browsers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800" dirty="0"/>
              <a:t>Responsive Web Design</a:t>
            </a:r>
            <a:endParaRPr lang="en-US" sz="2800" dirty="0"/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Providing a layout that responds to the change in screen size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310" y="4267199"/>
            <a:ext cx="4070090" cy="1937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86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50000"/>
              </a:lnSpc>
            </a:pPr>
            <a:r>
              <a:rPr lang="en-US" sz="3800" dirty="0" smtClean="0"/>
              <a:t>Accessibility</a:t>
            </a:r>
            <a:endParaRPr lang="en-US" sz="3400" dirty="0" smtClean="0"/>
          </a:p>
          <a:p>
            <a:pPr lvl="1">
              <a:lnSpc>
                <a:spcPct val="110000"/>
              </a:lnSpc>
            </a:pPr>
            <a:r>
              <a:rPr lang="en-US" sz="3400" dirty="0" smtClean="0"/>
              <a:t>The content and functionality can be used by everyone regarding of any limitations:</a:t>
            </a:r>
          </a:p>
          <a:p>
            <a:pPr lvl="2">
              <a:lnSpc>
                <a:spcPct val="110000"/>
              </a:lnSpc>
            </a:pPr>
            <a:r>
              <a:rPr lang="en-US" sz="2900" dirty="0" smtClean="0"/>
              <a:t>visual</a:t>
            </a:r>
          </a:p>
          <a:p>
            <a:pPr lvl="2">
              <a:lnSpc>
                <a:spcPct val="110000"/>
              </a:lnSpc>
            </a:pPr>
            <a:r>
              <a:rPr lang="en-US" sz="2900" dirty="0" smtClean="0"/>
              <a:t>mobility</a:t>
            </a:r>
          </a:p>
          <a:p>
            <a:pPr lvl="2">
              <a:lnSpc>
                <a:spcPct val="110000"/>
              </a:lnSpc>
            </a:pPr>
            <a:r>
              <a:rPr lang="en-US" sz="2900" dirty="0" smtClean="0"/>
              <a:t>auditory</a:t>
            </a:r>
          </a:p>
          <a:p>
            <a:pPr lvl="2">
              <a:lnSpc>
                <a:spcPct val="110000"/>
              </a:lnSpc>
            </a:pPr>
            <a:r>
              <a:rPr lang="en-US" sz="2900" dirty="0" smtClean="0"/>
              <a:t>Cognitive</a:t>
            </a:r>
          </a:p>
          <a:p>
            <a:pPr lvl="1">
              <a:lnSpc>
                <a:spcPct val="110000"/>
              </a:lnSpc>
            </a:pPr>
            <a:r>
              <a:rPr lang="en-US" sz="3400" dirty="0" smtClean="0"/>
              <a:t>www.section508.gov</a:t>
            </a:r>
          </a:p>
          <a:p>
            <a:pPr lvl="1">
              <a:lnSpc>
                <a:spcPct val="110000"/>
              </a:lnSpc>
            </a:pPr>
            <a:r>
              <a:rPr lang="en-US" sz="3400" dirty="0" smtClean="0"/>
              <a:t>www.webaim.org</a:t>
            </a:r>
          </a:p>
          <a:p>
            <a:pPr lvl="1">
              <a:lnSpc>
                <a:spcPct val="110000"/>
              </a:lnSpc>
            </a:pPr>
            <a:endParaRPr lang="en-US" sz="3400" dirty="0" smtClean="0"/>
          </a:p>
          <a:p>
            <a:pPr>
              <a:lnSpc>
                <a:spcPct val="150000"/>
              </a:lnSpc>
            </a:pPr>
            <a:r>
              <a:rPr lang="en-US" sz="3800" dirty="0" smtClean="0"/>
              <a:t>Site Performance</a:t>
            </a:r>
            <a:endParaRPr lang="en-US" sz="3800" dirty="0"/>
          </a:p>
          <a:p>
            <a:pPr lvl="1">
              <a:lnSpc>
                <a:spcPct val="150000"/>
              </a:lnSpc>
            </a:pPr>
            <a:r>
              <a:rPr lang="en-US" sz="3400" dirty="0" smtClean="0"/>
              <a:t>Optimize load time</a:t>
            </a:r>
          </a:p>
          <a:p>
            <a:pPr lvl="2">
              <a:lnSpc>
                <a:spcPct val="150000"/>
              </a:lnSpc>
            </a:pPr>
            <a:r>
              <a:rPr lang="en-US" sz="2900" dirty="0" smtClean="0"/>
              <a:t>images</a:t>
            </a:r>
          </a:p>
          <a:p>
            <a:pPr lvl="2">
              <a:lnSpc>
                <a:spcPct val="150000"/>
              </a:lnSpc>
            </a:pPr>
            <a:r>
              <a:rPr lang="en-US" sz="2900" dirty="0" smtClean="0"/>
              <a:t>white space</a:t>
            </a:r>
          </a:p>
          <a:p>
            <a:pPr lvl="2">
              <a:lnSpc>
                <a:spcPct val="150000"/>
              </a:lnSpc>
            </a:pPr>
            <a:r>
              <a:rPr lang="en-US" sz="2900" dirty="0" smtClean="0"/>
              <a:t>HTTP requests</a:t>
            </a:r>
          </a:p>
          <a:p>
            <a:pPr lvl="1">
              <a:lnSpc>
                <a:spcPct val="150000"/>
              </a:lnSpc>
            </a:pPr>
            <a:r>
              <a:rPr lang="en-US" sz="3400" dirty="0" smtClean="0"/>
              <a:t>www.webpagetest.org</a:t>
            </a:r>
          </a:p>
          <a:p>
            <a:pPr lvl="1">
              <a:lnSpc>
                <a:spcPct val="150000"/>
              </a:lnSpc>
            </a:pPr>
            <a:r>
              <a:rPr lang="en-US" sz="3400" dirty="0" smtClean="0"/>
              <a:t>www.yslow.org</a:t>
            </a:r>
          </a:p>
          <a:p>
            <a:pPr lvl="1">
              <a:lnSpc>
                <a:spcPct val="150000"/>
              </a:lnSpc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42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Example  HTML5  Web  Page </a:t>
            </a: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7772400" cy="4724400"/>
          </a:xfrm>
        </p:spPr>
        <p:txBody>
          <a:bodyPr>
            <a:normAutofit fontScale="92500" lnSpcReduction="20000"/>
          </a:bodyPr>
          <a:lstStyle/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&lt;!DOCTYPE html&gt;</a:t>
            </a: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&lt;html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lang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="en"&gt;</a:t>
            </a: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&lt;head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&gt;</a:t>
            </a:r>
          </a:p>
          <a:p>
            <a:pPr marL="68263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&lt;meta charset="utf-8"&gt;</a:t>
            </a:r>
          </a:p>
          <a:p>
            <a:pPr marL="68263" indent="0">
              <a:buFont typeface="Wingdings 3" pitchFamily="18" charset="2"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&lt;title&gt;Page Title Goes Here&lt;/title&gt;</a:t>
            </a: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&lt;/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head&gt;</a:t>
            </a: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&lt;body&gt;</a:t>
            </a:r>
          </a:p>
          <a:p>
            <a:pPr marL="68263" indent="0">
              <a:buFont typeface="Wingdings 3" pitchFamily="18" charset="2"/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... body text and more HTML5 tags go here ...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&lt;/body&gt;</a:t>
            </a: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&lt;/html&gt;</a:t>
            </a:r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17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5" name="Left Arrow Callout 4"/>
          <p:cNvSpPr/>
          <p:nvPr/>
        </p:nvSpPr>
        <p:spPr>
          <a:xfrm>
            <a:off x="3810000" y="1519239"/>
            <a:ext cx="1828800" cy="611073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0833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accessibility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Left Arrow Callout 5"/>
          <p:cNvSpPr/>
          <p:nvPr/>
        </p:nvSpPr>
        <p:spPr>
          <a:xfrm>
            <a:off x="5943600" y="2971800"/>
            <a:ext cx="2133600" cy="611073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0833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</a:t>
            </a:r>
            <a:r>
              <a:rPr lang="en-US" dirty="0" smtClean="0">
                <a:solidFill>
                  <a:schemeClr val="tx1"/>
                </a:solidFill>
              </a:rPr>
              <a:t>isplays in tab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Left Arrow Callout 6"/>
          <p:cNvSpPr/>
          <p:nvPr/>
        </p:nvSpPr>
        <p:spPr>
          <a:xfrm>
            <a:off x="6629400" y="4572000"/>
            <a:ext cx="1752600" cy="611073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0833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content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6345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Paragraph Element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676400"/>
            <a:ext cx="7010400" cy="4191000"/>
          </a:xfrm>
        </p:spPr>
        <p:txBody>
          <a:bodyPr rtlCol="0">
            <a:normAutofit/>
          </a:bodyPr>
          <a:lstStyle/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Times New Roman" pitchFamily="18" charset="0"/>
              </a:rPr>
              <a:t>Paragraph element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&lt;p&gt;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…paragraph goes here…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&lt;/p&gt;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Groups sentences and sections of text together. 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Configures a blank line above and below the paragraph</a:t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FF0000"/>
                </a:solidFill>
                <a:cs typeface="Times New Roman" pitchFamily="18" charset="0"/>
              </a:rPr>
              <a:t>Block element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18</a:t>
            </a:fld>
            <a:endParaRPr lang="en-US" sz="110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9561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</a:t>
            </a:r>
            <a:r>
              <a:rPr lang="en-US" b="1" dirty="0" smtClean="0">
                <a:solidFill>
                  <a:srgbClr val="FF0000"/>
                </a:solidFill>
              </a:rPr>
              <a:t>Designer</a:t>
            </a:r>
            <a:r>
              <a:rPr lang="en-US" dirty="0" smtClean="0"/>
              <a:t> / Developer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/>
              <a:t>How the web page looks / acts</a:t>
            </a:r>
          </a:p>
          <a:p>
            <a:pPr lvl="2">
              <a:lnSpc>
                <a:spcPct val="150000"/>
              </a:lnSpc>
            </a:pPr>
            <a:r>
              <a:rPr lang="en-US" sz="3000" dirty="0" smtClean="0"/>
              <a:t>User Interface (UI)</a:t>
            </a:r>
          </a:p>
          <a:p>
            <a:pPr lvl="3">
              <a:lnSpc>
                <a:spcPct val="150000"/>
              </a:lnSpc>
            </a:pPr>
            <a:r>
              <a:rPr lang="en-US" sz="2200" dirty="0" smtClean="0"/>
              <a:t>Organization / layout  of page</a:t>
            </a:r>
          </a:p>
          <a:p>
            <a:pPr lvl="2">
              <a:lnSpc>
                <a:spcPct val="150000"/>
              </a:lnSpc>
            </a:pPr>
            <a:r>
              <a:rPr lang="en-US" sz="3000" dirty="0" smtClean="0"/>
              <a:t>User Experience (UX)</a:t>
            </a:r>
          </a:p>
          <a:p>
            <a:pPr lvl="3">
              <a:lnSpc>
                <a:spcPct val="150000"/>
              </a:lnSpc>
            </a:pPr>
            <a:r>
              <a:rPr lang="en-US" sz="2200" dirty="0" smtClean="0"/>
              <a:t>Good experience, meets user’s needs</a:t>
            </a:r>
            <a:endParaRPr lang="en-US" sz="2200" dirty="0" smtClean="0"/>
          </a:p>
          <a:p>
            <a:pPr lvl="2">
              <a:lnSpc>
                <a:spcPct val="150000"/>
              </a:lnSpc>
            </a:pPr>
            <a:r>
              <a:rPr lang="en-US" sz="3000" dirty="0" smtClean="0"/>
              <a:t>Interaction Design (</a:t>
            </a:r>
            <a:r>
              <a:rPr lang="en-US" sz="3000" dirty="0" err="1" smtClean="0"/>
              <a:t>IxD</a:t>
            </a:r>
            <a:r>
              <a:rPr lang="en-US" sz="3000" dirty="0" smtClean="0"/>
              <a:t>)</a:t>
            </a:r>
          </a:p>
          <a:p>
            <a:pPr lvl="3">
              <a:lnSpc>
                <a:spcPct val="150000"/>
              </a:lnSpc>
            </a:pPr>
            <a:r>
              <a:rPr lang="en-US" sz="2200" dirty="0" smtClean="0"/>
              <a:t>Easy to use, efficient</a:t>
            </a:r>
          </a:p>
          <a:p>
            <a:pPr lvl="2">
              <a:lnSpc>
                <a:spcPct val="150000"/>
              </a:lnSpc>
            </a:pPr>
            <a:r>
              <a:rPr lang="en-US" sz="3000" dirty="0" smtClean="0"/>
              <a:t>Content Strategy and Creation</a:t>
            </a:r>
            <a:endParaRPr lang="en-US" sz="3000" dirty="0" smtClean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76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Designer / Developer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/>
              <a:t>Initial page layout</a:t>
            </a:r>
          </a:p>
          <a:p>
            <a:pPr lvl="2">
              <a:lnSpc>
                <a:spcPct val="150000"/>
              </a:lnSpc>
            </a:pPr>
            <a:r>
              <a:rPr lang="en-US" sz="3000" dirty="0" smtClean="0"/>
              <a:t>Wireframe</a:t>
            </a:r>
            <a:br>
              <a:rPr lang="en-US" sz="3000" dirty="0" smtClean="0"/>
            </a:br>
            <a:endParaRPr lang="en-US" sz="3000" dirty="0" smtClean="0"/>
          </a:p>
          <a:p>
            <a:pPr lvl="2">
              <a:lnSpc>
                <a:spcPct val="150000"/>
              </a:lnSpc>
            </a:pPr>
            <a:r>
              <a:rPr lang="en-US" sz="3000" dirty="0" smtClean="0"/>
              <a:t>Sitemap</a:t>
            </a:r>
            <a:br>
              <a:rPr lang="en-US" sz="3000" dirty="0" smtClean="0"/>
            </a:br>
            <a:endParaRPr lang="en-US" sz="2800" dirty="0" smtClean="0"/>
          </a:p>
          <a:p>
            <a:pPr lvl="2">
              <a:lnSpc>
                <a:spcPct val="150000"/>
              </a:lnSpc>
            </a:pPr>
            <a:r>
              <a:rPr lang="en-US" sz="3000" dirty="0" smtClean="0"/>
              <a:t>Storyboard</a:t>
            </a:r>
            <a:endParaRPr lang="en-US" sz="2800" dirty="0" smtClean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158" y="1524000"/>
            <a:ext cx="1828800" cy="181535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339353"/>
            <a:ext cx="2209800" cy="134302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495" y="4800600"/>
            <a:ext cx="2219325" cy="147637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9478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</a:t>
            </a:r>
            <a:r>
              <a:rPr lang="en-US" dirty="0" smtClean="0">
                <a:solidFill>
                  <a:schemeClr val="tx1"/>
                </a:solidFill>
              </a:rPr>
              <a:t>Designer</a:t>
            </a:r>
            <a:r>
              <a:rPr lang="en-US" dirty="0" smtClean="0"/>
              <a:t> / </a:t>
            </a:r>
            <a:r>
              <a:rPr lang="en-US" b="1" dirty="0" smtClean="0">
                <a:solidFill>
                  <a:srgbClr val="FF0000"/>
                </a:solidFill>
              </a:rPr>
              <a:t>Developer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/>
              <a:t>Authoring / markup</a:t>
            </a:r>
          </a:p>
          <a:p>
            <a:pPr lvl="2">
              <a:lnSpc>
                <a:spcPct val="150000"/>
              </a:lnSpc>
            </a:pPr>
            <a:r>
              <a:rPr lang="en-US" sz="2600" dirty="0" smtClean="0"/>
              <a:t>HyperText Markup Language - HTML5</a:t>
            </a:r>
          </a:p>
          <a:p>
            <a:pPr lvl="1">
              <a:lnSpc>
                <a:spcPct val="150000"/>
              </a:lnSpc>
            </a:pPr>
            <a:r>
              <a:rPr lang="en-US" sz="3300" b="1" dirty="0" smtClean="0"/>
              <a:t>Styling</a:t>
            </a:r>
          </a:p>
          <a:p>
            <a:pPr lvl="2">
              <a:lnSpc>
                <a:spcPct val="150000"/>
              </a:lnSpc>
            </a:pPr>
            <a:r>
              <a:rPr lang="en-US" sz="2600" dirty="0" smtClean="0"/>
              <a:t>Cascading Style Sheets – CSS</a:t>
            </a:r>
          </a:p>
          <a:p>
            <a:pPr lvl="1">
              <a:lnSpc>
                <a:spcPct val="150000"/>
              </a:lnSpc>
            </a:pPr>
            <a:r>
              <a:rPr lang="en-US" sz="3300" b="1" dirty="0" smtClean="0"/>
              <a:t>Scripting / Programming</a:t>
            </a:r>
          </a:p>
          <a:p>
            <a:pPr lvl="2">
              <a:lnSpc>
                <a:spcPct val="150000"/>
              </a:lnSpc>
            </a:pPr>
            <a:r>
              <a:rPr lang="en-US" sz="2600" dirty="0" smtClean="0"/>
              <a:t>JavaScript – </a:t>
            </a:r>
            <a:r>
              <a:rPr lang="en-US" sz="2600" dirty="0" smtClean="0">
                <a:solidFill>
                  <a:srgbClr val="FF0000"/>
                </a:solidFill>
              </a:rPr>
              <a:t>fron</a:t>
            </a:r>
            <a:r>
              <a:rPr lang="en-US" sz="2600" dirty="0" smtClean="0">
                <a:solidFill>
                  <a:srgbClr val="FF0000"/>
                </a:solidFill>
              </a:rPr>
              <a:t>t end </a:t>
            </a:r>
            <a:r>
              <a:rPr lang="en-US" sz="2600" dirty="0" smtClean="0"/>
              <a:t>– browser interprets</a:t>
            </a:r>
          </a:p>
          <a:p>
            <a:pPr lvl="2">
              <a:lnSpc>
                <a:spcPct val="150000"/>
              </a:lnSpc>
            </a:pPr>
            <a:r>
              <a:rPr lang="en-US" sz="2600" dirty="0" smtClean="0"/>
              <a:t>PHP, My SQL – </a:t>
            </a:r>
            <a:r>
              <a:rPr lang="en-US" sz="2600" dirty="0" smtClean="0">
                <a:solidFill>
                  <a:srgbClr val="FF0000"/>
                </a:solidFill>
              </a:rPr>
              <a:t>back end </a:t>
            </a:r>
            <a:r>
              <a:rPr lang="en-US" sz="2600" dirty="0" smtClean="0"/>
              <a:t>– server processes</a:t>
            </a:r>
            <a:endParaRPr lang="en-US" sz="2600" dirty="0" smtClean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91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Needed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/>
              <a:t>Text editor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TextEdit, Notepad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HTML editor (code)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Sublime Text, Bluefish</a:t>
            </a:r>
          </a:p>
          <a:p>
            <a:pPr>
              <a:lnSpc>
                <a:spcPct val="150000"/>
              </a:lnSpc>
            </a:pPr>
            <a:r>
              <a:rPr lang="en-US" sz="3600" dirty="0"/>
              <a:t>Web Authoring Program (visual</a:t>
            </a:r>
            <a:r>
              <a:rPr lang="en-US" dirty="0" smtClean="0"/>
              <a:t>)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Dreamweaver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Browsers (devices, platforms)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FTP program (File Transfer Protocol)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Image editing software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02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 Web Works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/>
              <a:t>Internet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Network of computers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Communication protocols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Simple Mail Transfer Protocol (SMPT)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File Transfer Protocol (FTP)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HyperText Transfer Protocol (</a:t>
            </a:r>
            <a:r>
              <a:rPr lang="en-US" b="1" dirty="0" smtClean="0">
                <a:solidFill>
                  <a:srgbClr val="FF0000"/>
                </a:solidFill>
              </a:rPr>
              <a:t>HTTP</a:t>
            </a:r>
            <a:r>
              <a:rPr lang="en-US" dirty="0" smtClean="0"/>
              <a:t>) – WWW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Transmission Control Protocol / Internet Protocol (</a:t>
            </a:r>
            <a:r>
              <a:rPr lang="en-US" b="1" dirty="0" smtClean="0">
                <a:solidFill>
                  <a:srgbClr val="FF0000"/>
                </a:solidFill>
              </a:rPr>
              <a:t>TCP/IP</a:t>
            </a:r>
            <a:r>
              <a:rPr lang="en-US" dirty="0" smtClean="0"/>
              <a:t>)</a:t>
            </a:r>
          </a:p>
          <a:p>
            <a:pPr lvl="2">
              <a:lnSpc>
                <a:spcPct val="150000"/>
              </a:lnSpc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3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 Web Works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/>
              <a:t>IP address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For every computer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For every domain name 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Domain Name Server (DNS) keeps track of them all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IP address maps to domain name</a:t>
            </a:r>
          </a:p>
          <a:p>
            <a:pPr>
              <a:lnSpc>
                <a:spcPct val="150000"/>
              </a:lnSpc>
            </a:pPr>
            <a:r>
              <a:rPr lang="en-US" sz="3600" dirty="0"/>
              <a:t>TCP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Take care of delivering the request and response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2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 Web Works - Organizations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143000"/>
            <a:ext cx="8229600" cy="4937760"/>
          </a:xfrm>
        </p:spPr>
        <p:txBody>
          <a:bodyPr>
            <a:normAutofit lnSpcReduction="10000"/>
          </a:bodyPr>
          <a:lstStyle/>
          <a:p>
            <a:pPr lvl="1">
              <a:lnSpc>
                <a:spcPct val="150000"/>
              </a:lnSpc>
            </a:pPr>
            <a:r>
              <a:rPr lang="en-US" dirty="0" smtClean="0"/>
              <a:t>European </a:t>
            </a:r>
            <a:r>
              <a:rPr lang="en-US" dirty="0"/>
              <a:t>Organization for Nuclear Research (CERN)</a:t>
            </a:r>
          </a:p>
          <a:p>
            <a:pPr lvl="2">
              <a:lnSpc>
                <a:spcPct val="150000"/>
              </a:lnSpc>
            </a:pPr>
            <a:r>
              <a:rPr lang="en-US" sz="1800" dirty="0"/>
              <a:t>Tim Berners-Lee developed HTML and HTTP 1978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dirty="0"/>
              <a:t>National Center for Supercomputing Applications (NCSA</a:t>
            </a:r>
            <a:r>
              <a:rPr lang="en-US" dirty="0" smtClean="0"/>
              <a:t>)</a:t>
            </a:r>
          </a:p>
          <a:p>
            <a:pPr lvl="2">
              <a:lnSpc>
                <a:spcPct val="150000"/>
              </a:lnSpc>
            </a:pPr>
            <a:r>
              <a:rPr lang="en-US" sz="1800" dirty="0"/>
              <a:t>Marc </a:t>
            </a:r>
            <a:r>
              <a:rPr lang="en-US" sz="1800" dirty="0" smtClean="0"/>
              <a:t>Andreessen develops Mosaic and Netscape browser</a:t>
            </a:r>
            <a:endParaRPr lang="en-US" sz="1800" dirty="0"/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World Wide Web Consortium (W3C)</a:t>
            </a:r>
          </a:p>
          <a:p>
            <a:pPr lvl="2">
              <a:lnSpc>
                <a:spcPct val="150000"/>
              </a:lnSpc>
            </a:pPr>
            <a:r>
              <a:rPr lang="en-US" sz="1800" dirty="0" smtClean="0"/>
              <a:t>Standards organization for HTML, CSS, others</a:t>
            </a:r>
          </a:p>
          <a:p>
            <a:pPr lvl="2">
              <a:lnSpc>
                <a:spcPct val="150000"/>
              </a:lnSpc>
            </a:pPr>
            <a:r>
              <a:rPr lang="en-US" sz="1800" dirty="0" smtClean="0"/>
              <a:t>Tim Berners-Lee director, Cambridge MA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dirty="0" smtClean="0"/>
              <a:t>Web HyperText Application Working Group (WHATWG)</a:t>
            </a:r>
          </a:p>
          <a:p>
            <a:pPr lvl="2">
              <a:lnSpc>
                <a:spcPct val="150000"/>
              </a:lnSpc>
            </a:pPr>
            <a:r>
              <a:rPr lang="en-US" sz="1800" dirty="0" smtClean="0"/>
              <a:t>First began work on HTML5</a:t>
            </a:r>
          </a:p>
          <a:p>
            <a:pPr lvl="2">
              <a:lnSpc>
                <a:spcPct val="150000"/>
              </a:lnSpc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1371600"/>
            <a:ext cx="1390650" cy="92437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2819400"/>
            <a:ext cx="1295400" cy="108365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3553081"/>
            <a:ext cx="993253" cy="59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90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 Web Works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Web page address – </a:t>
            </a:r>
            <a:r>
              <a:rPr lang="en-US" sz="2800" dirty="0" smtClean="0">
                <a:solidFill>
                  <a:srgbClr val="FF0000"/>
                </a:solidFill>
              </a:rPr>
              <a:t>URL</a:t>
            </a:r>
            <a:r>
              <a:rPr lang="en-US" sz="2800" dirty="0" smtClean="0"/>
              <a:t> </a:t>
            </a:r>
            <a:r>
              <a:rPr lang="en-US" sz="2000" dirty="0" smtClean="0"/>
              <a:t>(Uniform Resource Locator)</a:t>
            </a:r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800" dirty="0"/>
              <a:t>Default file name</a:t>
            </a:r>
          </a:p>
          <a:p>
            <a:pPr lvl="1">
              <a:lnSpc>
                <a:spcPct val="150000"/>
              </a:lnSpc>
            </a:pPr>
            <a:r>
              <a:rPr lang="en-US" sz="2500" dirty="0" smtClean="0"/>
              <a:t>index.html,  index.htm,  </a:t>
            </a:r>
            <a:r>
              <a:rPr lang="en-US" sz="2500" dirty="0" err="1" smtClean="0"/>
              <a:t>index.php</a:t>
            </a:r>
            <a:r>
              <a:rPr lang="en-US" sz="2500" dirty="0" smtClean="0"/>
              <a:t>,   default.aspx</a:t>
            </a:r>
            <a:endParaRPr lang="en-US" sz="25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048795"/>
            <a:ext cx="5943600" cy="217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8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448</TotalTime>
  <Words>560</Words>
  <Application>Microsoft Office PowerPoint</Application>
  <PresentationFormat>On-screen Show (4:3)</PresentationFormat>
  <Paragraphs>163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Origin</vt:lpstr>
      <vt:lpstr>WEBD 162</vt:lpstr>
      <vt:lpstr>Web Designer / Developer</vt:lpstr>
      <vt:lpstr>Web Designer / Developer</vt:lpstr>
      <vt:lpstr>Web Designer / Developer</vt:lpstr>
      <vt:lpstr>Tools Needed</vt:lpstr>
      <vt:lpstr>How the Web Works</vt:lpstr>
      <vt:lpstr>How the Web Works</vt:lpstr>
      <vt:lpstr>How the Web Works - Organizations</vt:lpstr>
      <vt:lpstr>How the Web Works</vt:lpstr>
      <vt:lpstr>Anatomy of a web page – pg 27</vt:lpstr>
      <vt:lpstr>Anatomy of a web page – pg 27</vt:lpstr>
      <vt:lpstr>How the browser displays the web page</vt:lpstr>
      <vt:lpstr>How the browser displays the web page</vt:lpstr>
      <vt:lpstr>Web Page Structure</vt:lpstr>
      <vt:lpstr>Terminology</vt:lpstr>
      <vt:lpstr>Terminology</vt:lpstr>
      <vt:lpstr> Example  HTML5  Web  Page </vt:lpstr>
      <vt:lpstr>Paragraph Element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 170</dc:title>
  <dc:creator>teresa</dc:creator>
  <cp:lastModifiedBy>teresa</cp:lastModifiedBy>
  <cp:revision>52</cp:revision>
  <dcterms:created xsi:type="dcterms:W3CDTF">2012-07-06T23:37:50Z</dcterms:created>
  <dcterms:modified xsi:type="dcterms:W3CDTF">2015-01-26T01:54:44Z</dcterms:modified>
</cp:coreProperties>
</file>