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34"/>
  </p:notesMasterIdLst>
  <p:handoutMasterIdLst>
    <p:handoutMasterId r:id="rId35"/>
  </p:handoutMasterIdLst>
  <p:sldIdLst>
    <p:sldId id="256" r:id="rId2"/>
    <p:sldId id="387" r:id="rId3"/>
    <p:sldId id="384" r:id="rId4"/>
    <p:sldId id="385" r:id="rId5"/>
    <p:sldId id="300" r:id="rId6"/>
    <p:sldId id="380" r:id="rId7"/>
    <p:sldId id="381" r:id="rId8"/>
    <p:sldId id="379" r:id="rId9"/>
    <p:sldId id="303" r:id="rId10"/>
    <p:sldId id="377" r:id="rId11"/>
    <p:sldId id="382" r:id="rId12"/>
    <p:sldId id="383" r:id="rId13"/>
    <p:sldId id="309" r:id="rId14"/>
    <p:sldId id="310" r:id="rId15"/>
    <p:sldId id="311" r:id="rId16"/>
    <p:sldId id="312" r:id="rId17"/>
    <p:sldId id="325" r:id="rId18"/>
    <p:sldId id="326" r:id="rId19"/>
    <p:sldId id="329" r:id="rId20"/>
    <p:sldId id="366" r:id="rId21"/>
    <p:sldId id="367" r:id="rId22"/>
    <p:sldId id="368" r:id="rId23"/>
    <p:sldId id="388" r:id="rId24"/>
    <p:sldId id="389" r:id="rId25"/>
    <p:sldId id="390" r:id="rId26"/>
    <p:sldId id="391" r:id="rId27"/>
    <p:sldId id="392" r:id="rId28"/>
    <p:sldId id="386" r:id="rId29"/>
    <p:sldId id="393" r:id="rId30"/>
    <p:sldId id="396" r:id="rId31"/>
    <p:sldId id="394" r:id="rId32"/>
    <p:sldId id="395"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78120" autoAdjust="0"/>
  </p:normalViewPr>
  <p:slideViewPr>
    <p:cSldViewPr snapToObjects="1">
      <p:cViewPr varScale="1">
        <p:scale>
          <a:sx n="84" d="100"/>
          <a:sy n="84" d="100"/>
        </p:scale>
        <p:origin x="-10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notesMaster" Target="notesMasters/notesMaster1.xml"/><Relationship Id="rId35" Type="http://schemas.openxmlformats.org/officeDocument/2006/relationships/handoutMaster" Target="handoutMasters/handout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D1E9E-B9B0-EC42-9C6D-B65949D5C562}" type="datetimeFigureOut">
              <a:rPr lang="en-US" smtClean="0"/>
              <a:pPr/>
              <a:t>1/14/14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47FE55-E65C-7447-AAF3-27BE0C61613B}"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82777-81BA-3C46-A8B1-BB71FDEA633A}" type="datetimeFigureOut">
              <a:rPr lang="en-US" smtClean="0"/>
              <a:pPr/>
              <a:t>1/14/14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47D10-49F1-2B47-8505-DF8BC08CB12F}"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C047D10-49F1-2B47-8505-DF8BC08CB12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A9DCFBE0-F672-5945-A553-2D4EB1FCF715}" type="slidenum">
              <a:rPr lang="en-US"/>
              <a:pPr/>
              <a:t>5</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a:latin typeface="Times" pitchFamily="-65"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047D10-49F1-2B47-8505-DF8BC08CB12F}"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0B90453C-99A4-6443-ADFD-48F3CBAE4514}" type="slidenum">
              <a:rPr lang="en-US"/>
              <a:pPr/>
              <a:t>9</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Times" pitchFamily="-65"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55E3E273-740C-6545-B876-03C899FBA85A}" type="slidenum">
              <a:rPr lang="en-US"/>
              <a:pPr/>
              <a:t>15</a:t>
            </a:fld>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r>
              <a:rPr lang="en-US">
                <a:latin typeface="Times" pitchFamily="-65" charset="0"/>
              </a:rPr>
              <a:t>A brief overview of syntax structure.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BCEEB0E-6C35-BF42-B729-448D5BD17875}" type="slidenum">
              <a:rPr lang="en-US"/>
              <a:pPr/>
              <a:t>16</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dirty="0" smtClean="0">
              <a:latin typeface="Times" pitchFamily="-65" charset="0"/>
            </a:endParaRPr>
          </a:p>
          <a:p>
            <a:pPr eaLnBrk="1" hangingPunct="1"/>
            <a:endParaRPr lang="en-US" dirty="0" smtClean="0">
              <a:latin typeface="Times" pitchFamily="-65" charset="0"/>
            </a:endParaRPr>
          </a:p>
          <a:p>
            <a:pPr eaLnBrk="1" hangingPunct="1"/>
            <a:endParaRPr lang="en-US" dirty="0">
              <a:latin typeface="Times" pitchFamily="-65"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BD83BC08-A51A-1B42-87C5-EE8A8C766B55}" type="datetime1">
              <a:rPr lang="en-US" smtClean="0"/>
              <a:pPr/>
              <a:t>1/14/14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kumimoji="0" lang="en-US" smtClean="0">
                <a:solidFill>
                  <a:schemeClr val="accent1">
                    <a:tint val="20000"/>
                  </a:schemeClr>
                </a:solidFill>
              </a:rPr>
              <a:t>IOS Development</a:t>
            </a:r>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89FBCC-4408-A04E-AFDD-458F27927E3C}" type="datetime1">
              <a:rPr lang="en-US" smtClean="0"/>
              <a:pPr/>
              <a:t>1/14/14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12021A-E2A6-EF4D-8463-2DC92FDEFE57}" type="datetime1">
              <a:rPr lang="en-US" smtClean="0"/>
              <a:pPr/>
              <a:t>1/14/14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fld id="{9AC8646C-AA61-664D-9696-12698D7FFA0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293227-EC83-DC47-B6E3-0798101AAEA8}" type="datetime1">
              <a:rPr lang="en-US" smtClean="0"/>
              <a:pPr/>
              <a:t>1/14/14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673A13-F588-7946-9F56-E9D4A48FF9AC}" type="datetime1">
              <a:rPr lang="en-US" smtClean="0"/>
              <a:pPr/>
              <a:t>1/14/14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449B61-D4A3-4A45-8967-21C50FC98113}" type="datetime1">
              <a:rPr lang="en-US" smtClean="0"/>
              <a:pPr/>
              <a:t>1/14/14</a:t>
            </a:fld>
            <a:endParaRPr lang="en-US"/>
          </a:p>
        </p:txBody>
      </p:sp>
      <p:sp>
        <p:nvSpPr>
          <p:cNvPr id="6" name="Footer Placeholder 5"/>
          <p:cNvSpPr>
            <a:spLocks noGrp="1"/>
          </p:cNvSpPr>
          <p:nvPr>
            <p:ph type="ftr" sz="quarter" idx="11"/>
          </p:nvPr>
        </p:nvSpPr>
        <p:spPr/>
        <p:txBody>
          <a:bodyPr/>
          <a:lstStyle/>
          <a:p>
            <a:r>
              <a:rPr kumimoji="0" lang="en-US" smtClean="0"/>
              <a:t>IOS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BF23B3B-7000-764F-9824-DDDC92222BEA}" type="datetime1">
              <a:rPr lang="en-US" smtClean="0"/>
              <a:pPr/>
              <a:t>1/14/14</a:t>
            </a:fld>
            <a:endParaRPr lang="en-US"/>
          </a:p>
        </p:txBody>
      </p:sp>
      <p:sp>
        <p:nvSpPr>
          <p:cNvPr id="8" name="Footer Placeholder 7"/>
          <p:cNvSpPr>
            <a:spLocks noGrp="1"/>
          </p:cNvSpPr>
          <p:nvPr>
            <p:ph type="ftr" sz="quarter" idx="11"/>
          </p:nvPr>
        </p:nvSpPr>
        <p:spPr/>
        <p:txBody>
          <a:bodyPr/>
          <a:lstStyle/>
          <a:p>
            <a:r>
              <a:rPr kumimoji="0" lang="en-US" smtClean="0"/>
              <a:t>IOS Development</a:t>
            </a:r>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65EF034-8831-0A4D-BBDA-F289A5D5FEF7}" type="datetime1">
              <a:rPr lang="en-US" smtClean="0"/>
              <a:pPr/>
              <a:t>1/14/14</a:t>
            </a:fld>
            <a:endParaRPr lang="en-US"/>
          </a:p>
        </p:txBody>
      </p:sp>
      <p:sp>
        <p:nvSpPr>
          <p:cNvPr id="4" name="Footer Placeholder 3"/>
          <p:cNvSpPr>
            <a:spLocks noGrp="1"/>
          </p:cNvSpPr>
          <p:nvPr>
            <p:ph type="ftr" sz="quarter" idx="11"/>
          </p:nvPr>
        </p:nvSpPr>
        <p:spPr/>
        <p:txBody>
          <a:bodyPr/>
          <a:lstStyle/>
          <a:p>
            <a:r>
              <a:rPr kumimoji="0" lang="en-US" smtClean="0"/>
              <a:t>IOS Development</a:t>
            </a:r>
            <a:endParaRPr kumimoji="0"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2843C0-2CA1-4444-A941-2BA8C27BDF98}" type="datetime1">
              <a:rPr lang="en-US" smtClean="0"/>
              <a:pPr/>
              <a:t>1/14/14</a:t>
            </a:fld>
            <a:endParaRPr lang="en-US"/>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E0DC432F-6587-464D-9FCD-2FD0FBCA0BFC}" type="datetime1">
              <a:rPr lang="en-US" smtClean="0"/>
              <a:pPr/>
              <a:t>1/14/14</a:t>
            </a:fld>
            <a:endParaRPr lang="en-US"/>
          </a:p>
        </p:txBody>
      </p:sp>
      <p:sp>
        <p:nvSpPr>
          <p:cNvPr id="6" name="Footer Placeholder 5"/>
          <p:cNvSpPr>
            <a:spLocks noGrp="1"/>
          </p:cNvSpPr>
          <p:nvPr>
            <p:ph type="ftr" sz="quarter" idx="11"/>
          </p:nvPr>
        </p:nvSpPr>
        <p:spPr/>
        <p:txBody>
          <a:bodyPr/>
          <a:lstStyle/>
          <a:p>
            <a:r>
              <a:rPr kumimoji="0" lang="en-US" smtClean="0"/>
              <a:t>IOS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4172DF87-0B26-BC4F-B847-BB8754D7C730}" type="datetime1">
              <a:rPr lang="en-US" smtClean="0"/>
              <a:pPr/>
              <a:t>1/14/14</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r>
              <a:rPr kumimoji="0" lang="en-US" smtClean="0">
                <a:solidFill>
                  <a:schemeClr val="tx1"/>
                </a:solidFill>
              </a:rPr>
              <a:t>IOS Development</a:t>
            </a:r>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D437A4BB-4198-6140-8994-6A695E5AAE64}" type="datetime1">
              <a:rPr lang="en-US" smtClean="0"/>
              <a:pPr/>
              <a:t>1/14/14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lgn="r" eaLnBrk="1" latinLnBrk="0" hangingPunct="1"/>
            <a:r>
              <a:rPr kumimoji="0" lang="en-US" sz="1000" smtClean="0">
                <a:solidFill>
                  <a:schemeClr val="tx1"/>
                </a:solidFill>
              </a:rPr>
              <a:t>IOS Development</a:t>
            </a:r>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vrj.com/news/if-you-lose-your-cellphone-don-t-blame-wayne-dobson-186670171.html"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ART40545</a:t>
            </a:r>
            <a:endParaRPr lang="en-US" dirty="0"/>
          </a:p>
        </p:txBody>
      </p:sp>
      <p:sp>
        <p:nvSpPr>
          <p:cNvPr id="3" name="Subtitle 2"/>
          <p:cNvSpPr>
            <a:spLocks noGrp="1"/>
          </p:cNvSpPr>
          <p:nvPr>
            <p:ph type="subTitle" idx="1"/>
          </p:nvPr>
        </p:nvSpPr>
        <p:spPr/>
        <p:txBody>
          <a:bodyPr/>
          <a:lstStyle/>
          <a:p>
            <a:r>
              <a:rPr lang="en-US" dirty="0" smtClean="0"/>
              <a:t>Basics of </a:t>
            </a:r>
            <a:r>
              <a:rPr lang="en-US" dirty="0" err="1" smtClean="0"/>
              <a:t>Programming:IOS</a:t>
            </a:r>
            <a:endParaRPr lang="en-US" dirty="0" smtClean="0"/>
          </a:p>
          <a:p>
            <a:r>
              <a:rPr lang="en-US" dirty="0" smtClean="0"/>
              <a:t>Kris Secor</a:t>
            </a:r>
            <a:endParaRPr lang="en-US" dirty="0"/>
          </a:p>
        </p:txBody>
      </p:sp>
      <p:sp>
        <p:nvSpPr>
          <p:cNvPr id="4" name="Footer Placeholder 3"/>
          <p:cNvSpPr>
            <a:spLocks noGrp="1"/>
          </p:cNvSpPr>
          <p:nvPr>
            <p:ph type="ftr" sz="quarter" idx="11"/>
          </p:nvPr>
        </p:nvSpPr>
        <p:spPr/>
        <p:txBody>
          <a:bodyPr/>
          <a:lstStyle/>
          <a:p>
            <a:r>
              <a:rPr kumimoji="0" lang="en-US" dirty="0" smtClean="0">
                <a:solidFill>
                  <a:schemeClr val="accent1">
                    <a:tint val="20000"/>
                  </a:schemeClr>
                </a:solidFill>
              </a:rPr>
              <a:t>IOS Development</a:t>
            </a:r>
            <a:endParaRPr kumimoji="0" lang="en-US" dirty="0">
              <a:solidFill>
                <a:schemeClr val="accent1">
                  <a:tint val="20000"/>
                </a:schemeClr>
              </a:solidFill>
            </a:endParaRPr>
          </a:p>
        </p:txBody>
      </p:sp>
      <p:pic>
        <p:nvPicPr>
          <p:cNvPr id="5" name="Picture 4" descr="io.jpeg"/>
          <p:cNvPicPr>
            <a:picLocks noChangeAspect="1"/>
          </p:cNvPicPr>
          <p:nvPr/>
        </p:nvPicPr>
        <p:blipFill>
          <a:blip r:embed="rId3"/>
          <a:stretch>
            <a:fillRect/>
          </a:stretch>
        </p:blipFill>
        <p:spPr>
          <a:xfrm>
            <a:off x="246222" y="374651"/>
            <a:ext cx="2755900" cy="27559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void </a:t>
            </a:r>
            <a:r>
              <a:rPr lang="en-US" dirty="0" err="1" smtClean="0"/>
              <a:t>myFunction(int</a:t>
            </a:r>
            <a:r>
              <a:rPr lang="en-US" dirty="0" smtClean="0"/>
              <a:t> </a:t>
            </a:r>
            <a:r>
              <a:rPr lang="en-US" dirty="0" err="1" smtClean="0"/>
              <a:t>x</a:t>
            </a:r>
            <a:r>
              <a:rPr lang="en-US" dirty="0" smtClean="0"/>
              <a:t>, </a:t>
            </a:r>
            <a:r>
              <a:rPr lang="en-US" dirty="0" err="1" smtClean="0"/>
              <a:t>int</a:t>
            </a:r>
            <a:r>
              <a:rPr lang="en-US" dirty="0" smtClean="0"/>
              <a:t> </a:t>
            </a:r>
            <a:r>
              <a:rPr lang="en-US" dirty="0" err="1" smtClean="0"/>
              <a:t>y</a:t>
            </a:r>
            <a:r>
              <a:rPr lang="en-US" dirty="0" smtClean="0"/>
              <a:t>) {       </a:t>
            </a:r>
          </a:p>
          <a:p>
            <a:pPr>
              <a:buNone/>
            </a:pPr>
            <a:r>
              <a:rPr lang="en-US" dirty="0" smtClean="0"/>
              <a:t> </a:t>
            </a:r>
            <a:r>
              <a:rPr lang="en-US" dirty="0" err="1" smtClean="0"/>
              <a:t>NSLog(@"The</a:t>
            </a:r>
            <a:r>
              <a:rPr lang="en-US" dirty="0" smtClean="0"/>
              <a:t> value of the </a:t>
            </a:r>
            <a:r>
              <a:rPr lang="en-US" dirty="0" err="1" smtClean="0"/>
              <a:t>x</a:t>
            </a:r>
            <a:r>
              <a:rPr lang="en-US" dirty="0" smtClean="0"/>
              <a:t> is %</a:t>
            </a:r>
            <a:r>
              <a:rPr lang="en-US" dirty="0" err="1" smtClean="0"/>
              <a:t>i</a:t>
            </a:r>
            <a:r>
              <a:rPr lang="en-US" dirty="0" smtClean="0"/>
              <a:t> and the value of </a:t>
            </a:r>
            <a:r>
              <a:rPr lang="en-US" dirty="0" err="1" smtClean="0"/>
              <a:t>y</a:t>
            </a:r>
            <a:r>
              <a:rPr lang="en-US" dirty="0" smtClean="0"/>
              <a:t> is %</a:t>
            </a:r>
            <a:r>
              <a:rPr lang="en-US" dirty="0" err="1" smtClean="0"/>
              <a:t>i",x,y</a:t>
            </a:r>
            <a:r>
              <a:rPr lang="en-US" dirty="0" smtClean="0"/>
              <a:t>);    </a:t>
            </a:r>
          </a:p>
          <a:p>
            <a:pPr>
              <a:buNone/>
            </a:pPr>
            <a:r>
              <a:rPr lang="en-US" dirty="0" smtClean="0"/>
              <a:t>}</a:t>
            </a:r>
          </a:p>
          <a:p>
            <a:pPr>
              <a:buNone/>
            </a:pPr>
            <a:r>
              <a:rPr lang="en-US" dirty="0" err="1" smtClean="0"/>
              <a:t>int</a:t>
            </a:r>
            <a:r>
              <a:rPr lang="en-US" dirty="0" smtClean="0"/>
              <a:t> main (</a:t>
            </a:r>
            <a:r>
              <a:rPr lang="en-US" dirty="0" err="1" smtClean="0"/>
              <a:t>int</a:t>
            </a:r>
            <a:r>
              <a:rPr lang="en-US" dirty="0" smtClean="0"/>
              <a:t> </a:t>
            </a:r>
            <a:r>
              <a:rPr lang="en-US" dirty="0" err="1" smtClean="0"/>
              <a:t>argc</a:t>
            </a:r>
            <a:r>
              <a:rPr lang="en-US" dirty="0" smtClean="0"/>
              <a:t>, const char * </a:t>
            </a:r>
            <a:r>
              <a:rPr lang="en-US" dirty="0" err="1" smtClean="0"/>
              <a:t>argv</a:t>
            </a:r>
            <a:r>
              <a:rPr lang="en-US" dirty="0" smtClean="0"/>
              <a:t>[]){   </a:t>
            </a:r>
          </a:p>
          <a:p>
            <a:pPr>
              <a:buNone/>
            </a:pPr>
            <a:r>
              <a:rPr lang="en-US" dirty="0" smtClean="0"/>
              <a:t>     // call the function  </a:t>
            </a:r>
          </a:p>
          <a:p>
            <a:pPr>
              <a:buNone/>
            </a:pPr>
            <a:r>
              <a:rPr lang="en-US" dirty="0" smtClean="0"/>
              <a:t>  myFunction(4,5);</a:t>
            </a:r>
          </a:p>
          <a:p>
            <a:pPr>
              <a:buNone/>
            </a:pPr>
            <a:r>
              <a:rPr lang="en-US" dirty="0" smtClean="0"/>
              <a:t>        return 0;</a:t>
            </a:r>
          </a:p>
          <a:p>
            <a:pPr>
              <a:buNone/>
            </a:pP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Passing Arguments</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err="1" smtClean="0"/>
              <a:t>NSMutableString</a:t>
            </a:r>
            <a:r>
              <a:rPr lang="en-US" dirty="0" smtClean="0"/>
              <a:t> *message = @"Hello";        </a:t>
            </a:r>
            <a:r>
              <a:rPr lang="en-US" dirty="0" err="1" smtClean="0"/>
              <a:t>NSString</a:t>
            </a:r>
            <a:r>
              <a:rPr lang="en-US" dirty="0" smtClean="0"/>
              <a:t> *</a:t>
            </a:r>
            <a:r>
              <a:rPr lang="en-US" dirty="0" err="1" smtClean="0"/>
              <a:t>newmessage</a:t>
            </a:r>
            <a:r>
              <a:rPr lang="en-US" dirty="0" smtClean="0"/>
              <a:t> = [message </a:t>
            </a:r>
            <a:r>
              <a:rPr lang="en-US" dirty="0" err="1" smtClean="0"/>
              <a:t>insertString</a:t>
            </a:r>
            <a:r>
              <a:rPr lang="en-US" dirty="0" smtClean="0"/>
              <a:t>:@" Kris, how are you?" atIndext:3];</a:t>
            </a:r>
          </a:p>
          <a:p>
            <a:pPr>
              <a:buNone/>
            </a:pPr>
            <a:r>
              <a:rPr lang="en-US" dirty="0" smtClean="0"/>
              <a:t>        </a:t>
            </a:r>
          </a:p>
          <a:p>
            <a:pPr>
              <a:buNone/>
            </a:pPr>
            <a:r>
              <a:rPr lang="en-US" dirty="0" err="1" smtClean="0"/>
              <a:t>NSLog(@"The</a:t>
            </a:r>
            <a:r>
              <a:rPr lang="en-US" dirty="0" smtClean="0"/>
              <a:t> new message is @%",</a:t>
            </a:r>
            <a:r>
              <a:rPr lang="en-US" dirty="0" err="1" smtClean="0"/>
              <a:t>newmessage</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pPr algn="just"/>
            <a:r>
              <a:rPr lang="en-US" dirty="0" smtClean="0"/>
              <a:t>Pointers and Objects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Void </a:t>
            </a:r>
            <a:r>
              <a:rPr lang="en-US" dirty="0" err="1" smtClean="0"/>
              <a:t>myFunction</a:t>
            </a:r>
            <a:r>
              <a:rPr lang="en-US" dirty="0" smtClean="0"/>
              <a:t> (</a:t>
            </a:r>
            <a:r>
              <a:rPr lang="en-US" dirty="0" err="1" smtClean="0"/>
              <a:t>NSString</a:t>
            </a:r>
            <a:r>
              <a:rPr lang="en-US" dirty="0" smtClean="0"/>
              <a:t> *inbound) {</a:t>
            </a:r>
            <a:br>
              <a:rPr lang="en-US" dirty="0" smtClean="0"/>
            </a:br>
            <a:r>
              <a:rPr lang="en-US" dirty="0" err="1" smtClean="0"/>
              <a:t>NSLog(@”The</a:t>
            </a:r>
            <a:r>
              <a:rPr lang="en-US" dirty="0" smtClean="0"/>
              <a:t> message was %@ “,inbound);</a:t>
            </a:r>
          </a:p>
          <a:p>
            <a:pPr>
              <a:buNone/>
            </a:pPr>
            <a:r>
              <a:rPr lang="en-US" dirty="0" smtClean="0"/>
              <a:t>}</a:t>
            </a:r>
          </a:p>
          <a:p>
            <a:pPr>
              <a:buNone/>
            </a:pPr>
            <a:endParaRPr lang="en-US" dirty="0" smtClean="0"/>
          </a:p>
          <a:p>
            <a:pPr>
              <a:buNone/>
            </a:pPr>
            <a:r>
              <a:rPr lang="en-US" dirty="0" err="1" smtClean="0"/>
              <a:t>NSString</a:t>
            </a:r>
            <a:r>
              <a:rPr lang="en-US" dirty="0" smtClean="0"/>
              <a:t> *message = @”Hello”;</a:t>
            </a:r>
          </a:p>
          <a:p>
            <a:pPr>
              <a:buNone/>
            </a:pPr>
            <a:r>
              <a:rPr lang="en-US" dirty="0" err="1" smtClean="0"/>
              <a:t>myFunction(message</a:t>
            </a:r>
            <a:r>
              <a:rPr lang="en-US" dirty="0" smtClean="0"/>
              <a:t>);</a:t>
            </a:r>
          </a:p>
          <a:p>
            <a:pPr>
              <a:buNone/>
            </a:pPr>
            <a:endParaRPr lang="en-US" dirty="0" smtClean="0"/>
          </a:p>
          <a:p>
            <a:pPr>
              <a:buNone/>
            </a:pPr>
            <a:r>
              <a:rPr lang="en-US" dirty="0" smtClean="0"/>
              <a:t>Let’s look at some basics and run it:</a:t>
            </a:r>
          </a:p>
          <a:p>
            <a:pPr>
              <a:buNone/>
            </a:pPr>
            <a:r>
              <a:rPr lang="en-US" dirty="0" smtClean="0"/>
              <a:t>Code Break!</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Passing the pointer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t> Classes</a:t>
            </a:r>
          </a:p>
        </p:txBody>
      </p:sp>
      <p:sp>
        <p:nvSpPr>
          <p:cNvPr id="34819" name="Content Placeholder 2"/>
          <p:cNvSpPr>
            <a:spLocks noGrp="1"/>
          </p:cNvSpPr>
          <p:nvPr>
            <p:ph idx="1"/>
          </p:nvPr>
        </p:nvSpPr>
        <p:spPr/>
        <p:txBody>
          <a:bodyPr/>
          <a:lstStyle/>
          <a:p>
            <a:pPr eaLnBrk="1" hangingPunct="1"/>
            <a:r>
              <a:rPr lang="en-US" dirty="0"/>
              <a:t>Have both definition </a:t>
            </a:r>
            <a:r>
              <a:rPr lang="en-US" dirty="0" smtClean="0"/>
              <a:t>file (interface) </a:t>
            </a:r>
            <a:r>
              <a:rPr lang="en-US" dirty="0"/>
              <a:t>and implementation file :   </a:t>
            </a:r>
            <a:r>
              <a:rPr lang="en-US" dirty="0" err="1">
                <a:solidFill>
                  <a:srgbClr val="FFC000"/>
                </a:solidFill>
              </a:rPr>
              <a:t>classname.h</a:t>
            </a:r>
            <a:r>
              <a:rPr lang="en-US" dirty="0"/>
              <a:t> and </a:t>
            </a:r>
            <a:r>
              <a:rPr lang="en-US" dirty="0" err="1">
                <a:solidFill>
                  <a:srgbClr val="FFC000"/>
                </a:solidFill>
              </a:rPr>
              <a:t>classname.m</a:t>
            </a:r>
            <a:endParaRPr lang="en-US" dirty="0">
              <a:solidFill>
                <a:srgbClr val="FFC000"/>
              </a:solidFill>
            </a:endParaRPr>
          </a:p>
          <a:p>
            <a:pPr eaLnBrk="1" hangingPunct="1"/>
            <a:endParaRPr lang="en-US" dirty="0">
              <a:solidFill>
                <a:srgbClr val="FFC000"/>
              </a:solidFill>
            </a:endParaRPr>
          </a:p>
          <a:p>
            <a:pPr eaLnBrk="1" hangingPunct="1"/>
            <a:endParaRPr lang="en-US" dirty="0">
              <a:solidFill>
                <a:srgbClr val="FFC000"/>
              </a:solidFill>
            </a:endParaRPr>
          </a:p>
          <a:p>
            <a:pPr eaLnBrk="1" hangingPunct="1"/>
            <a:r>
              <a:rPr lang="en-US" i="1" dirty="0"/>
              <a:t>Similar to how have .</a:t>
            </a:r>
            <a:r>
              <a:rPr lang="en-US" i="1" dirty="0" err="1"/>
              <a:t>h</a:t>
            </a:r>
            <a:r>
              <a:rPr lang="en-US" i="1" dirty="0"/>
              <a:t> and .</a:t>
            </a:r>
            <a:r>
              <a:rPr lang="en-US" i="1" dirty="0" err="1"/>
              <a:t>cpp</a:t>
            </a:r>
            <a:r>
              <a:rPr lang="en-US" i="1" dirty="0"/>
              <a:t> in C++</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eaLnBrk="1" hangingPunct="1"/>
            <a:r>
              <a:rPr lang="en-US" sz="4100"/>
              <a:t>Declaring a class in </a:t>
            </a:r>
            <a:r>
              <a:rPr lang="en-US" sz="4100" b="1"/>
              <a:t>ClassName.h</a:t>
            </a:r>
          </a:p>
        </p:txBody>
      </p:sp>
      <p:sp>
        <p:nvSpPr>
          <p:cNvPr id="3" name="Content Placeholder 2"/>
          <p:cNvSpPr>
            <a:spLocks noGrp="1"/>
          </p:cNvSpPr>
          <p:nvPr>
            <p:ph idx="1"/>
          </p:nvPr>
        </p:nvSpPr>
        <p:spPr>
          <a:xfrm>
            <a:off x="0" y="1020762"/>
            <a:ext cx="7467600" cy="4525963"/>
          </a:xfrm>
        </p:spPr>
        <p:txBody>
          <a:bodyPr>
            <a:normAutofit/>
          </a:bodyPr>
          <a:lstStyle/>
          <a:p>
            <a:pPr marL="0" indent="0" eaLnBrk="1" hangingPunct="1">
              <a:lnSpc>
                <a:spcPct val="60000"/>
              </a:lnSpc>
              <a:buFont typeface="Wingdings" pitchFamily="-65" charset="2"/>
              <a:buNone/>
            </a:pPr>
            <a:r>
              <a:rPr lang="en-US" sz="2700">
                <a:latin typeface="Courier" pitchFamily="-65" charset="0"/>
              </a:rPr>
              <a:t>#import &lt;Cocoa/Cocoa.h&gt;</a:t>
            </a:r>
          </a:p>
          <a:p>
            <a:pPr marL="0" indent="0" eaLnBrk="1" hangingPunct="1">
              <a:lnSpc>
                <a:spcPct val="60000"/>
              </a:lnSpc>
              <a:buFont typeface="Wingdings" pitchFamily="-65" charset="2"/>
              <a:buNone/>
            </a:pPr>
            <a:r>
              <a:rPr lang="en-US" sz="2700">
                <a:solidFill>
                  <a:srgbClr val="FFC000"/>
                </a:solidFill>
                <a:latin typeface="Courier" pitchFamily="-65" charset="0"/>
              </a:rPr>
              <a:t>@interface ClassName : Parent {</a:t>
            </a:r>
          </a:p>
          <a:p>
            <a:pPr marL="0" indent="0" eaLnBrk="1" hangingPunct="1">
              <a:lnSpc>
                <a:spcPct val="60000"/>
              </a:lnSpc>
              <a:buFont typeface="Wingdings" pitchFamily="-65" charset="2"/>
              <a:buNone/>
            </a:pPr>
            <a:r>
              <a:rPr lang="en-US" sz="2700">
                <a:latin typeface="Courier" pitchFamily="-65" charset="0"/>
              </a:rPr>
              <a:t>	</a:t>
            </a:r>
            <a:r>
              <a:rPr lang="en-US" sz="2700">
                <a:solidFill>
                  <a:srgbClr val="FFC000"/>
                </a:solidFill>
                <a:latin typeface="Courier" pitchFamily="-65" charset="0"/>
              </a:rPr>
              <a:t>//class variables</a:t>
            </a:r>
          </a:p>
          <a:p>
            <a:pPr marL="0" indent="0" eaLnBrk="1" hangingPunct="1">
              <a:lnSpc>
                <a:spcPct val="60000"/>
              </a:lnSpc>
              <a:buFont typeface="Wingdings" pitchFamily="-65" charset="2"/>
              <a:buNone/>
            </a:pPr>
            <a:r>
              <a:rPr lang="en-US" sz="2700">
                <a:latin typeface="Courier" pitchFamily="-65" charset="0"/>
              </a:rPr>
              <a:t>         int age;</a:t>
            </a:r>
          </a:p>
          <a:p>
            <a:pPr marL="0" indent="0" eaLnBrk="1" hangingPunct="1">
              <a:lnSpc>
                <a:spcPct val="60000"/>
              </a:lnSpc>
              <a:buFont typeface="Wingdings" pitchFamily="-65" charset="2"/>
              <a:buNone/>
            </a:pPr>
            <a:r>
              <a:rPr lang="en-US" sz="2700">
                <a:latin typeface="Courier" pitchFamily="-65" charset="0"/>
              </a:rPr>
              <a:t>	NSString name; </a:t>
            </a:r>
          </a:p>
          <a:p>
            <a:pPr marL="0" indent="0" eaLnBrk="1" hangingPunct="1">
              <a:lnSpc>
                <a:spcPct val="60000"/>
              </a:lnSpc>
              <a:buFont typeface="Wingdings" pitchFamily="-65" charset="2"/>
              <a:buNone/>
            </a:pPr>
            <a:r>
              <a:rPr lang="en-US" sz="2700">
                <a:solidFill>
                  <a:srgbClr val="FFC000"/>
                </a:solidFill>
                <a:latin typeface="Courier" pitchFamily="-65" charset="0"/>
              </a:rPr>
              <a:t>}</a:t>
            </a:r>
          </a:p>
          <a:p>
            <a:pPr marL="0" indent="0" eaLnBrk="1" hangingPunct="1">
              <a:lnSpc>
                <a:spcPct val="80000"/>
              </a:lnSpc>
              <a:buFont typeface="Wingdings 2" pitchFamily="-65" charset="2"/>
              <a:buNone/>
            </a:pPr>
            <a:r>
              <a:rPr lang="en-US" sz="2600">
                <a:solidFill>
                  <a:srgbClr val="FFC000"/>
                </a:solidFill>
              </a:rPr>
              <a:t>// methods declared </a:t>
            </a:r>
          </a:p>
          <a:p>
            <a:pPr marL="0" indent="0" eaLnBrk="1" hangingPunct="1">
              <a:lnSpc>
                <a:spcPct val="60000"/>
              </a:lnSpc>
              <a:buFont typeface="Wingdings" pitchFamily="-65" charset="2"/>
              <a:buNone/>
            </a:pPr>
            <a:r>
              <a:rPr lang="en-US" sz="2700">
                <a:latin typeface="Courier" pitchFamily="-65" charset="0"/>
              </a:rPr>
              <a:t>-(void)setAge:(int)number;</a:t>
            </a:r>
          </a:p>
          <a:p>
            <a:pPr marL="0" indent="0" eaLnBrk="1" hangingPunct="1">
              <a:lnSpc>
                <a:spcPct val="60000"/>
              </a:lnSpc>
              <a:buFont typeface="Wingdings" pitchFamily="-65" charset="2"/>
              <a:buNone/>
            </a:pPr>
            <a:r>
              <a:rPr lang="en-US" sz="2700">
                <a:latin typeface="Courier" pitchFamily="-65" charset="0"/>
              </a:rPr>
              <a:t>-(void)setName:(NSString)n;</a:t>
            </a:r>
          </a:p>
          <a:p>
            <a:pPr marL="0" indent="0" eaLnBrk="1" hangingPunct="1">
              <a:lnSpc>
                <a:spcPct val="60000"/>
              </a:lnSpc>
              <a:buFont typeface="Wingdings" pitchFamily="-65" charset="2"/>
              <a:buNone/>
            </a:pPr>
            <a:r>
              <a:rPr lang="en-US" sz="2700">
                <a:latin typeface="Courier" pitchFamily="-65" charset="0"/>
              </a:rPr>
              <a:t>-(int)getAge;</a:t>
            </a:r>
          </a:p>
          <a:p>
            <a:pPr marL="0" indent="0" eaLnBrk="1" hangingPunct="1">
              <a:lnSpc>
                <a:spcPct val="60000"/>
              </a:lnSpc>
              <a:buFont typeface="Wingdings" pitchFamily="-65" charset="2"/>
              <a:buNone/>
            </a:pPr>
            <a:r>
              <a:rPr lang="en-US" sz="2700">
                <a:latin typeface="Courier" pitchFamily="-65" charset="0"/>
              </a:rPr>
              <a:t>-(NSString)getName;</a:t>
            </a:r>
          </a:p>
          <a:p>
            <a:pPr marL="0" indent="0" eaLnBrk="1" hangingPunct="1">
              <a:lnSpc>
                <a:spcPct val="60000"/>
              </a:lnSpc>
              <a:buFont typeface="Wingdings" pitchFamily="-65" charset="2"/>
              <a:buNone/>
            </a:pPr>
            <a:endParaRPr lang="en-US" sz="2700">
              <a:latin typeface="Courier" pitchFamily="-65" charset="0"/>
            </a:endParaRPr>
          </a:p>
          <a:p>
            <a:pPr marL="0" indent="0" eaLnBrk="1" hangingPunct="1">
              <a:lnSpc>
                <a:spcPct val="60000"/>
              </a:lnSpc>
              <a:buFont typeface="Wingdings" pitchFamily="-65" charset="2"/>
              <a:buNone/>
            </a:pPr>
            <a:r>
              <a:rPr lang="en-US" sz="2700">
                <a:solidFill>
                  <a:srgbClr val="FFC000"/>
                </a:solidFill>
                <a:latin typeface="Courier" pitchFamily="-65" charset="0"/>
              </a:rPr>
              <a:t>@end</a:t>
            </a:r>
          </a:p>
          <a:p>
            <a:pPr marL="0" indent="0" eaLnBrk="1" hangingPunct="1">
              <a:lnSpc>
                <a:spcPct val="80000"/>
              </a:lnSpc>
              <a:buFont typeface="Wingdings 2" pitchFamily="-65" charset="2"/>
              <a:buNone/>
            </a:pPr>
            <a:endParaRPr lang="en-US" sz="2600"/>
          </a:p>
        </p:txBody>
      </p:sp>
      <p:sp>
        <p:nvSpPr>
          <p:cNvPr id="35844" name="TextBox 4"/>
          <p:cNvSpPr txBox="1">
            <a:spLocks noChangeArrowheads="1"/>
          </p:cNvSpPr>
          <p:nvPr/>
        </p:nvSpPr>
        <p:spPr bwMode="auto">
          <a:xfrm>
            <a:off x="4495801" y="4038600"/>
            <a:ext cx="4571999" cy="2677656"/>
          </a:xfrm>
          <a:prstGeom prst="rect">
            <a:avLst/>
          </a:prstGeom>
          <a:solidFill>
            <a:srgbClr val="FFC000"/>
          </a:solidFill>
          <a:ln w="9525">
            <a:noFill/>
            <a:miter lim="800000"/>
            <a:headEnd/>
            <a:tailEnd/>
          </a:ln>
        </p:spPr>
        <p:txBody>
          <a:bodyPr wrap="square">
            <a:prstTxWarp prst="textNoShape">
              <a:avLst/>
            </a:prstTxWarp>
            <a:spAutoFit/>
          </a:bodyPr>
          <a:lstStyle/>
          <a:p>
            <a:r>
              <a:rPr lang="en-US" sz="1400" dirty="0">
                <a:solidFill>
                  <a:schemeClr val="bg1"/>
                </a:solidFill>
              </a:rPr>
              <a:t>#import &lt;</a:t>
            </a:r>
            <a:r>
              <a:rPr lang="en-US" sz="1400" dirty="0" err="1">
                <a:solidFill>
                  <a:schemeClr val="bg1"/>
                </a:solidFill>
              </a:rPr>
              <a:t>standardimports.h</a:t>
            </a:r>
            <a:r>
              <a:rPr lang="en-US" sz="1400" dirty="0">
                <a:solidFill>
                  <a:schemeClr val="bg1"/>
                </a:solidFill>
              </a:rPr>
              <a:t>&gt;</a:t>
            </a:r>
          </a:p>
          <a:p>
            <a:r>
              <a:rPr lang="en-US" sz="1400" dirty="0">
                <a:solidFill>
                  <a:schemeClr val="bg1"/>
                </a:solidFill>
              </a:rPr>
              <a:t>#import “local-your-</a:t>
            </a:r>
            <a:r>
              <a:rPr lang="en-US" sz="1400" dirty="0" err="1">
                <a:solidFill>
                  <a:schemeClr val="bg1"/>
                </a:solidFill>
              </a:rPr>
              <a:t>otherfiles.h</a:t>
            </a:r>
            <a:r>
              <a:rPr lang="en-US" sz="1400" dirty="0">
                <a:solidFill>
                  <a:schemeClr val="bg1"/>
                </a:solidFill>
              </a:rPr>
              <a:t>”</a:t>
            </a:r>
          </a:p>
          <a:p>
            <a:r>
              <a:rPr lang="en-US" sz="1400" dirty="0">
                <a:solidFill>
                  <a:schemeClr val="bg1"/>
                </a:solidFill>
              </a:rPr>
              <a:t/>
            </a:r>
            <a:br>
              <a:rPr lang="en-US" sz="1400" dirty="0">
                <a:solidFill>
                  <a:schemeClr val="bg1"/>
                </a:solidFill>
              </a:rPr>
            </a:br>
            <a:r>
              <a:rPr lang="en-US" sz="1400" dirty="0">
                <a:solidFill>
                  <a:schemeClr val="bg1"/>
                </a:solidFill>
              </a:rPr>
              <a:t>@interface  </a:t>
            </a:r>
            <a:r>
              <a:rPr lang="en-US" sz="1400" dirty="0" err="1">
                <a:solidFill>
                  <a:schemeClr val="bg1"/>
                </a:solidFill>
              </a:rPr>
              <a:t>ClassName</a:t>
            </a:r>
            <a:r>
              <a:rPr lang="en-US" sz="1400" dirty="0">
                <a:solidFill>
                  <a:schemeClr val="bg1"/>
                </a:solidFill>
              </a:rPr>
              <a:t>: Parent {</a:t>
            </a:r>
          </a:p>
          <a:p>
            <a:r>
              <a:rPr lang="en-US" sz="1400" dirty="0">
                <a:solidFill>
                  <a:schemeClr val="bg1"/>
                </a:solidFill>
              </a:rPr>
              <a:t>    //class variables</a:t>
            </a:r>
          </a:p>
          <a:p>
            <a:r>
              <a:rPr lang="en-US" sz="1400" dirty="0">
                <a:solidFill>
                  <a:schemeClr val="bg1"/>
                </a:solidFill>
              </a:rPr>
              <a:t>}</a:t>
            </a:r>
          </a:p>
          <a:p>
            <a:endParaRPr lang="en-US" sz="1400" dirty="0">
              <a:solidFill>
                <a:schemeClr val="bg1"/>
              </a:solidFill>
            </a:endParaRPr>
          </a:p>
          <a:p>
            <a:r>
              <a:rPr lang="en-US" sz="1400" dirty="0">
                <a:solidFill>
                  <a:schemeClr val="bg1"/>
                </a:solidFill>
              </a:rPr>
              <a:t>//methods</a:t>
            </a:r>
          </a:p>
          <a:p>
            <a:r>
              <a:rPr lang="en-US" sz="1400" dirty="0">
                <a:solidFill>
                  <a:schemeClr val="bg1"/>
                </a:solidFill>
              </a:rPr>
              <a:t>-(</a:t>
            </a:r>
            <a:r>
              <a:rPr lang="en-US" sz="1400" dirty="0" err="1">
                <a:solidFill>
                  <a:schemeClr val="bg1"/>
                </a:solidFill>
              </a:rPr>
              <a:t>return_type</a:t>
            </a:r>
            <a:r>
              <a:rPr lang="en-US" sz="1400" dirty="0">
                <a:solidFill>
                  <a:schemeClr val="bg1"/>
                </a:solidFill>
              </a:rPr>
              <a:t>) methodName:(type)param1, (type) param2;</a:t>
            </a:r>
          </a:p>
          <a:p>
            <a:endParaRPr lang="en-US" sz="1400" dirty="0">
              <a:solidFill>
                <a:schemeClr val="bg1"/>
              </a:solidFill>
            </a:endParaRPr>
          </a:p>
          <a:p>
            <a:r>
              <a:rPr lang="en-US" sz="1400" dirty="0">
                <a:solidFill>
                  <a:schemeClr val="bg1"/>
                </a:solidFill>
              </a:rPr>
              <a:t>@end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t>Declaring methods</a:t>
            </a:r>
          </a:p>
        </p:txBody>
      </p:sp>
      <p:sp>
        <p:nvSpPr>
          <p:cNvPr id="36867" name="Text Box 5"/>
          <p:cNvSpPr txBox="1">
            <a:spLocks noChangeArrowheads="1"/>
          </p:cNvSpPr>
          <p:nvPr/>
        </p:nvSpPr>
        <p:spPr bwMode="auto">
          <a:xfrm>
            <a:off x="1371600" y="1524000"/>
            <a:ext cx="61722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C++ syntax</a:t>
            </a:r>
          </a:p>
        </p:txBody>
      </p:sp>
      <p:sp>
        <p:nvSpPr>
          <p:cNvPr id="36868" name="Text Box 6"/>
          <p:cNvSpPr txBox="1">
            <a:spLocks noChangeArrowheads="1"/>
          </p:cNvSpPr>
          <p:nvPr/>
        </p:nvSpPr>
        <p:spPr bwMode="auto">
          <a:xfrm>
            <a:off x="1371600" y="3581400"/>
            <a:ext cx="59436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Objective-C syntax</a:t>
            </a:r>
          </a:p>
        </p:txBody>
      </p:sp>
      <p:sp>
        <p:nvSpPr>
          <p:cNvPr id="36869" name="Text Box 7"/>
          <p:cNvSpPr txBox="1">
            <a:spLocks noChangeArrowheads="1"/>
          </p:cNvSpPr>
          <p:nvPr/>
        </p:nvSpPr>
        <p:spPr bwMode="auto">
          <a:xfrm>
            <a:off x="1219200" y="2286000"/>
            <a:ext cx="69342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2000">
                <a:latin typeface="Courier" pitchFamily="-65" charset="0"/>
              </a:rPr>
              <a:t>void function(int x, int y, char z);</a:t>
            </a:r>
          </a:p>
          <a:p>
            <a:pPr>
              <a:spcBef>
                <a:spcPct val="50000"/>
              </a:spcBef>
            </a:pPr>
            <a:r>
              <a:rPr lang="en-US" sz="2000">
                <a:latin typeface="Courier" pitchFamily="-65" charset="0"/>
              </a:rPr>
              <a:t>Object.function(x, y, z);</a:t>
            </a:r>
          </a:p>
        </p:txBody>
      </p:sp>
      <p:sp>
        <p:nvSpPr>
          <p:cNvPr id="36870" name="Text Box 9"/>
          <p:cNvSpPr txBox="1">
            <a:spLocks noChangeArrowheads="1"/>
          </p:cNvSpPr>
          <p:nvPr/>
        </p:nvSpPr>
        <p:spPr bwMode="auto">
          <a:xfrm>
            <a:off x="1295400" y="4267200"/>
            <a:ext cx="69342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FFC000"/>
                </a:solidFill>
                <a:latin typeface="Courier" pitchFamily="-65" charset="0"/>
              </a:rPr>
              <a:t>-(void) method:(int)x, (int)y, (char)z;</a:t>
            </a:r>
          </a:p>
          <a:p>
            <a:pPr>
              <a:spcBef>
                <a:spcPct val="50000"/>
              </a:spcBef>
            </a:pPr>
            <a:r>
              <a:rPr lang="en-US" sz="2000">
                <a:solidFill>
                  <a:srgbClr val="92D050"/>
                </a:solidFill>
                <a:latin typeface="Courier" pitchFamily="-65" charset="0"/>
              </a:rPr>
              <a:t>[Object function:x, y, z];</a:t>
            </a:r>
          </a:p>
        </p:txBody>
      </p:sp>
      <p:sp>
        <p:nvSpPr>
          <p:cNvPr id="36871" name="Text Box 5"/>
          <p:cNvSpPr txBox="1">
            <a:spLocks noChangeArrowheads="1"/>
          </p:cNvSpPr>
          <p:nvPr/>
        </p:nvSpPr>
        <p:spPr bwMode="auto">
          <a:xfrm>
            <a:off x="3810000" y="5410200"/>
            <a:ext cx="4572000" cy="461963"/>
          </a:xfrm>
          <a:prstGeom prst="rect">
            <a:avLst/>
          </a:prstGeom>
          <a:solidFill>
            <a:srgbClr val="FFC000"/>
          </a:solidFill>
          <a:ln w="12700">
            <a:solidFill>
              <a:schemeClr val="hlink"/>
            </a:solidFill>
            <a:miter lim="800000"/>
            <a:headEnd/>
            <a:tailEnd/>
          </a:ln>
        </p:spPr>
        <p:txBody>
          <a:bodyPr>
            <a:prstTxWarp prst="textNoShape">
              <a:avLst/>
            </a:prstTxWarp>
            <a:spAutoFit/>
          </a:bodyPr>
          <a:lstStyle/>
          <a:p>
            <a:pPr>
              <a:spcBef>
                <a:spcPct val="50000"/>
              </a:spcBef>
            </a:pPr>
            <a:r>
              <a:rPr lang="en-US">
                <a:solidFill>
                  <a:schemeClr val="bg1"/>
                </a:solidFill>
              </a:rPr>
              <a:t>-</a:t>
            </a:r>
            <a:r>
              <a:rPr lang="en-US" sz="1400">
                <a:solidFill>
                  <a:schemeClr val="bg1"/>
                </a:solidFill>
              </a:rPr>
              <a:t>(return type) function_name: (type) p1, (type) p2, ***;</a:t>
            </a:r>
          </a:p>
        </p:txBody>
      </p:sp>
      <p:cxnSp>
        <p:nvCxnSpPr>
          <p:cNvPr id="11" name="Curved Connector 10"/>
          <p:cNvCxnSpPr/>
          <p:nvPr/>
        </p:nvCxnSpPr>
        <p:spPr>
          <a:xfrm rot="16200000" flipV="1">
            <a:off x="4999038" y="5287962"/>
            <a:ext cx="762000" cy="549275"/>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sp>
        <p:nvSpPr>
          <p:cNvPr id="36873" name="Text Box 5"/>
          <p:cNvSpPr txBox="1">
            <a:spLocks noChangeArrowheads="1"/>
          </p:cNvSpPr>
          <p:nvPr/>
        </p:nvSpPr>
        <p:spPr bwMode="auto">
          <a:xfrm>
            <a:off x="304800" y="5486400"/>
            <a:ext cx="3429000" cy="646113"/>
          </a:xfrm>
          <a:prstGeom prst="rect">
            <a:avLst/>
          </a:prstGeom>
          <a:solidFill>
            <a:srgbClr val="FFC000"/>
          </a:solidFill>
          <a:ln w="12700">
            <a:solidFill>
              <a:schemeClr val="hlink"/>
            </a:solidFill>
            <a:miter lim="800000"/>
            <a:headEnd/>
            <a:tailEnd/>
          </a:ln>
        </p:spPr>
        <p:txBody>
          <a:bodyPr>
            <a:prstTxWarp prst="textNoShape">
              <a:avLst/>
            </a:prstTxWarp>
            <a:spAutoFit/>
          </a:bodyPr>
          <a:lstStyle/>
          <a:p>
            <a:pPr>
              <a:spcBef>
                <a:spcPct val="50000"/>
              </a:spcBef>
            </a:pPr>
            <a:r>
              <a:rPr lang="en-US" sz="1800">
                <a:solidFill>
                  <a:schemeClr val="bg1"/>
                </a:solidFill>
              </a:rPr>
              <a:t>Apply function to Object</a:t>
            </a:r>
            <a:br>
              <a:rPr lang="en-US" sz="1800">
                <a:solidFill>
                  <a:schemeClr val="bg1"/>
                </a:solidFill>
              </a:rPr>
            </a:br>
            <a:r>
              <a:rPr lang="en-US" sz="1800">
                <a:solidFill>
                  <a:schemeClr val="bg1"/>
                </a:solidFill>
              </a:rPr>
              <a:t>passing parameters x,y,z</a:t>
            </a:r>
          </a:p>
        </p:txBody>
      </p:sp>
      <p:cxnSp>
        <p:nvCxnSpPr>
          <p:cNvPr id="13" name="Curved Connector 12"/>
          <p:cNvCxnSpPr/>
          <p:nvPr/>
        </p:nvCxnSpPr>
        <p:spPr>
          <a:xfrm rot="5400000" flipH="1" flipV="1">
            <a:off x="1257300" y="5600700"/>
            <a:ext cx="457200" cy="381000"/>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Whats this + and – stuff?</a:t>
            </a:r>
          </a:p>
        </p:txBody>
      </p:sp>
      <p:sp>
        <p:nvSpPr>
          <p:cNvPr id="37891" name="Rectangle 3"/>
          <p:cNvSpPr>
            <a:spLocks noGrp="1" noChangeArrowheads="1"/>
          </p:cNvSpPr>
          <p:nvPr>
            <p:ph idx="1"/>
          </p:nvPr>
        </p:nvSpPr>
        <p:spPr>
          <a:xfrm>
            <a:off x="457200" y="1371600"/>
            <a:ext cx="7467600" cy="4525963"/>
          </a:xfrm>
        </p:spPr>
        <p:txBody>
          <a:bodyPr>
            <a:normAutofit fontScale="92500"/>
          </a:bodyPr>
          <a:lstStyle/>
          <a:p>
            <a:pPr eaLnBrk="1" hangingPunct="1"/>
            <a:r>
              <a:rPr lang="en-US"/>
              <a:t>When declaring or implementing functions for a class</a:t>
            </a:r>
            <a:r>
              <a:rPr lang="en-US">
                <a:solidFill>
                  <a:srgbClr val="FFC000"/>
                </a:solidFill>
              </a:rPr>
              <a:t>, they must begin with a + or -</a:t>
            </a:r>
          </a:p>
          <a:p>
            <a:pPr eaLnBrk="1" hangingPunct="1"/>
            <a:r>
              <a:rPr lang="en-US">
                <a:solidFill>
                  <a:srgbClr val="FFC000"/>
                </a:solidFill>
              </a:rPr>
              <a:t>+</a:t>
            </a:r>
            <a:r>
              <a:rPr lang="en-US"/>
              <a:t> indicates a “</a:t>
            </a:r>
            <a:r>
              <a:rPr lang="en-US">
                <a:solidFill>
                  <a:srgbClr val="92D050"/>
                </a:solidFill>
              </a:rPr>
              <a:t>class method</a:t>
            </a:r>
            <a:r>
              <a:rPr lang="en-US"/>
              <a:t>” that can only be used by the class itself.  </a:t>
            </a:r>
            <a:r>
              <a:rPr lang="en-US" sz="2400"/>
              <a:t>(they are like static methods in Java invoked on class itself)</a:t>
            </a:r>
            <a:endParaRPr lang="en-US"/>
          </a:p>
          <a:p>
            <a:pPr eaLnBrk="1" hangingPunct="1"/>
            <a:r>
              <a:rPr lang="en-US">
                <a:solidFill>
                  <a:srgbClr val="FFC000"/>
                </a:solidFill>
              </a:rPr>
              <a:t>- </a:t>
            </a:r>
            <a:r>
              <a:rPr lang="en-US"/>
              <a:t>indicates “</a:t>
            </a:r>
            <a:r>
              <a:rPr lang="en-US">
                <a:solidFill>
                  <a:srgbClr val="92D050"/>
                </a:solidFill>
              </a:rPr>
              <a:t>instance methods</a:t>
            </a:r>
            <a:r>
              <a:rPr lang="en-US"/>
              <a:t>” to be used by the client program (</a:t>
            </a:r>
            <a:r>
              <a:rPr lang="en-US">
                <a:solidFill>
                  <a:srgbClr val="FFC000"/>
                </a:solidFill>
              </a:rPr>
              <a:t>public</a:t>
            </a:r>
            <a:r>
              <a:rPr lang="en-US"/>
              <a:t> functions) –invoked on an object / class instance .  </a:t>
            </a:r>
            <a:r>
              <a:rPr lang="en-US" sz="2400"/>
              <a:t>(they are like regular methods in Java invoked on object)</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1ECC882-69CC-E840-AFE6-AC0E8FE4EF22}" type="slidenum">
              <a:rPr lang="en-US"/>
              <a:pPr/>
              <a:t>17</a:t>
            </a:fld>
            <a:endParaRPr lang="en-US"/>
          </a:p>
        </p:txBody>
      </p:sp>
      <p:sp>
        <p:nvSpPr>
          <p:cNvPr id="59394" name="Rectangle 2"/>
          <p:cNvSpPr>
            <a:spLocks noGrp="1" noChangeArrowheads="1"/>
          </p:cNvSpPr>
          <p:nvPr>
            <p:ph type="title"/>
          </p:nvPr>
        </p:nvSpPr>
        <p:spPr/>
        <p:txBody>
          <a:bodyPr/>
          <a:lstStyle/>
          <a:p>
            <a:r>
              <a:rPr lang="en-US"/>
              <a:t>Inheritance</a:t>
            </a:r>
          </a:p>
        </p:txBody>
      </p:sp>
      <p:sp>
        <p:nvSpPr>
          <p:cNvPr id="59395" name="Rectangle 3"/>
          <p:cNvSpPr>
            <a:spLocks noGrp="1" noChangeArrowheads="1"/>
          </p:cNvSpPr>
          <p:nvPr>
            <p:ph type="body" sz="half" idx="2"/>
          </p:nvPr>
        </p:nvSpPr>
        <p:spPr>
          <a:xfrm>
            <a:off x="4953000" y="1600200"/>
            <a:ext cx="4033838" cy="4525963"/>
          </a:xfrm>
        </p:spPr>
        <p:txBody>
          <a:bodyPr/>
          <a:lstStyle/>
          <a:p>
            <a:r>
              <a:rPr lang="en-US" sz="2400"/>
              <a:t>Root class is NSObject</a:t>
            </a:r>
          </a:p>
          <a:p>
            <a:r>
              <a:rPr lang="en-US" sz="2400"/>
              <a:t>Inheritance is cumulative. A Square object has the methods and instance variables defined for Rectangle, Shape, Graphic, and NSObject, as well as those defined specifically for Square</a:t>
            </a:r>
          </a:p>
          <a:p>
            <a:endParaRPr lang="en-US" sz="2400"/>
          </a:p>
        </p:txBody>
      </p:sp>
      <p:pic>
        <p:nvPicPr>
          <p:cNvPr id="59396" name="Picture 4" descr="GRAPHI1"/>
          <p:cNvPicPr>
            <a:picLocks noGrp="1" noChangeAspect="1" noChangeArrowheads="1"/>
          </p:cNvPicPr>
          <p:nvPr>
            <p:ph type="clipArt" sz="half" idx="1"/>
          </p:nvPr>
        </p:nvPicPr>
        <p:blipFill>
          <a:blip r:embed="rId2"/>
          <a:srcRect/>
          <a:stretch>
            <a:fillRect/>
          </a:stretch>
        </p:blipFill>
        <p:spPr>
          <a:xfrm>
            <a:off x="228600" y="2057400"/>
            <a:ext cx="4419600" cy="3140075"/>
          </a:xfrm>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E1769AE-DFEE-C04D-9E8E-84441B175B23}" type="slidenum">
              <a:rPr lang="en-US"/>
              <a:pPr/>
              <a:t>18</a:t>
            </a:fld>
            <a:endParaRPr lang="en-US"/>
          </a:p>
        </p:txBody>
      </p:sp>
      <p:sp>
        <p:nvSpPr>
          <p:cNvPr id="60418" name="Rectangle 2"/>
          <p:cNvSpPr>
            <a:spLocks noGrp="1" noChangeArrowheads="1"/>
          </p:cNvSpPr>
          <p:nvPr>
            <p:ph type="title"/>
          </p:nvPr>
        </p:nvSpPr>
        <p:spPr/>
        <p:txBody>
          <a:bodyPr/>
          <a:lstStyle/>
          <a:p>
            <a:r>
              <a:rPr lang="en-US"/>
              <a:t>Inheritance (cont.)</a:t>
            </a:r>
          </a:p>
        </p:txBody>
      </p:sp>
      <p:sp>
        <p:nvSpPr>
          <p:cNvPr id="60419" name="Rectangle 3"/>
          <p:cNvSpPr>
            <a:spLocks noGrp="1" noChangeArrowheads="1"/>
          </p:cNvSpPr>
          <p:nvPr>
            <p:ph type="body" idx="1"/>
          </p:nvPr>
        </p:nvSpPr>
        <p:spPr/>
        <p:txBody>
          <a:bodyPr/>
          <a:lstStyle/>
          <a:p>
            <a:pPr>
              <a:lnSpc>
                <a:spcPct val="90000"/>
              </a:lnSpc>
            </a:pPr>
            <a:r>
              <a:rPr lang="en-US" sz="2400"/>
              <a:t>Instance Variables: The new object contains not only the instance variables that were defined for its class, but also the instance variables defined for its super class, all the way back to the root class</a:t>
            </a:r>
          </a:p>
          <a:p>
            <a:pPr>
              <a:lnSpc>
                <a:spcPct val="90000"/>
              </a:lnSpc>
            </a:pPr>
            <a:r>
              <a:rPr lang="en-US" sz="2400"/>
              <a:t>Methods: An object has access not only to the methods that were defined for its class, but also to methods defined for its super class</a:t>
            </a:r>
          </a:p>
          <a:p>
            <a:pPr>
              <a:lnSpc>
                <a:spcPct val="90000"/>
              </a:lnSpc>
            </a:pPr>
            <a:r>
              <a:rPr lang="en-US" sz="2400"/>
              <a:t>Method Overriding: Implement a new method with the same name as one defined in a class farther up the hierarchy. The new method overrides the original; instances of the new class will perform it rather than the original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474A6AD-AEC8-3045-82C1-2D624441D526}" type="slidenum">
              <a:rPr lang="en-US"/>
              <a:pPr/>
              <a:t>19</a:t>
            </a:fld>
            <a:endParaRPr lang="en-US"/>
          </a:p>
        </p:txBody>
      </p:sp>
      <p:sp>
        <p:nvSpPr>
          <p:cNvPr id="63490" name="Rectangle 2"/>
          <p:cNvSpPr>
            <a:spLocks noGrp="1" noChangeArrowheads="1"/>
          </p:cNvSpPr>
          <p:nvPr>
            <p:ph type="title"/>
          </p:nvPr>
        </p:nvSpPr>
        <p:spPr/>
        <p:txBody>
          <a:bodyPr/>
          <a:lstStyle/>
          <a:p>
            <a:r>
              <a:rPr lang="en-US"/>
              <a:t>The Interface</a:t>
            </a:r>
          </a:p>
        </p:txBody>
      </p:sp>
      <p:sp>
        <p:nvSpPr>
          <p:cNvPr id="63491" name="Rectangle 3"/>
          <p:cNvSpPr>
            <a:spLocks noGrp="1" noChangeArrowheads="1"/>
          </p:cNvSpPr>
          <p:nvPr>
            <p:ph type="body" idx="1"/>
          </p:nvPr>
        </p:nvSpPr>
        <p:spPr/>
        <p:txBody>
          <a:bodyPr/>
          <a:lstStyle/>
          <a:p>
            <a:pPr>
              <a:lnSpc>
                <a:spcPct val="90000"/>
              </a:lnSpc>
            </a:pPr>
            <a:r>
              <a:rPr lang="en-US"/>
              <a:t>The declaration of a class interface begins with the compiler directive </a:t>
            </a:r>
            <a:r>
              <a:rPr lang="en-US" b="1"/>
              <a:t>@interface</a:t>
            </a:r>
            <a:r>
              <a:rPr lang="en-US"/>
              <a:t> and ends with the directive </a:t>
            </a:r>
            <a:r>
              <a:rPr lang="en-US" b="1"/>
              <a:t>@end</a:t>
            </a:r>
          </a:p>
          <a:p>
            <a:pPr>
              <a:lnSpc>
                <a:spcPct val="90000"/>
              </a:lnSpc>
              <a:buFontTx/>
              <a:buNone/>
            </a:pPr>
            <a:endParaRPr lang="en-US"/>
          </a:p>
          <a:p>
            <a:pPr>
              <a:lnSpc>
                <a:spcPct val="90000"/>
              </a:lnSpc>
              <a:buFontTx/>
              <a:buNone/>
            </a:pPr>
            <a:r>
              <a:rPr lang="en-US" sz="2400">
                <a:latin typeface="Courier New" pitchFamily="-65" charset="0"/>
              </a:rPr>
              <a:t>@interface </a:t>
            </a:r>
            <a:r>
              <a:rPr lang="en-US" sz="2400" i="1">
                <a:latin typeface="Courier New" pitchFamily="-65" charset="0"/>
              </a:rPr>
              <a:t>ClassName</a:t>
            </a:r>
            <a:r>
              <a:rPr lang="en-US" sz="2400">
                <a:latin typeface="Courier New" pitchFamily="-65" charset="0"/>
              </a:rPr>
              <a:t> </a:t>
            </a:r>
            <a:r>
              <a:rPr lang="en-US" sz="2400" b="1">
                <a:latin typeface="Courier New" pitchFamily="-65" charset="0"/>
              </a:rPr>
              <a:t>:</a:t>
            </a:r>
            <a:r>
              <a:rPr lang="en-US" sz="2400">
                <a:latin typeface="Courier New" pitchFamily="-65" charset="0"/>
              </a:rPr>
              <a:t> </a:t>
            </a:r>
            <a:r>
              <a:rPr lang="en-US" sz="2400" i="1">
                <a:latin typeface="Courier New" pitchFamily="-65" charset="0"/>
              </a:rPr>
              <a:t>ItsSuperclass </a:t>
            </a:r>
          </a:p>
          <a:p>
            <a:pPr>
              <a:lnSpc>
                <a:spcPct val="90000"/>
              </a:lnSpc>
              <a:buFontTx/>
              <a:buNone/>
            </a:pPr>
            <a:r>
              <a:rPr lang="en-US" sz="2400">
                <a:latin typeface="Courier New" pitchFamily="-65" charset="0"/>
              </a:rPr>
              <a:t>{ </a:t>
            </a:r>
          </a:p>
          <a:p>
            <a:pPr>
              <a:lnSpc>
                <a:spcPct val="90000"/>
              </a:lnSpc>
              <a:buFontTx/>
              <a:buNone/>
            </a:pPr>
            <a:r>
              <a:rPr lang="en-US" sz="2400">
                <a:latin typeface="Courier New" pitchFamily="-65" charset="0"/>
              </a:rPr>
              <a:t>	</a:t>
            </a:r>
            <a:r>
              <a:rPr lang="en-US" sz="2400" i="1">
                <a:latin typeface="Courier New" pitchFamily="-65" charset="0"/>
              </a:rPr>
              <a:t>instance variable declarations</a:t>
            </a:r>
            <a:r>
              <a:rPr lang="en-US" sz="2400">
                <a:latin typeface="Courier New" pitchFamily="-65" charset="0"/>
              </a:rPr>
              <a:t> </a:t>
            </a:r>
          </a:p>
          <a:p>
            <a:pPr>
              <a:lnSpc>
                <a:spcPct val="90000"/>
              </a:lnSpc>
              <a:buFontTx/>
              <a:buNone/>
            </a:pPr>
            <a:r>
              <a:rPr lang="en-US" sz="2400">
                <a:latin typeface="Courier New" pitchFamily="-65" charset="0"/>
              </a:rPr>
              <a:t>} </a:t>
            </a:r>
          </a:p>
          <a:p>
            <a:pPr>
              <a:lnSpc>
                <a:spcPct val="90000"/>
              </a:lnSpc>
              <a:buFontTx/>
              <a:buNone/>
            </a:pPr>
            <a:r>
              <a:rPr lang="en-US" sz="2400" i="1">
                <a:latin typeface="Courier New" pitchFamily="-65" charset="0"/>
              </a:rPr>
              <a:t>method declarations</a:t>
            </a:r>
            <a:r>
              <a:rPr lang="en-US" sz="2400">
                <a:latin typeface="Courier New" pitchFamily="-65" charset="0"/>
              </a:rPr>
              <a:t> </a:t>
            </a:r>
          </a:p>
          <a:p>
            <a:pPr>
              <a:lnSpc>
                <a:spcPct val="90000"/>
              </a:lnSpc>
              <a:buFontTx/>
              <a:buNone/>
            </a:pPr>
            <a:r>
              <a:rPr lang="en-US" sz="2400">
                <a:latin typeface="Courier New" pitchFamily="-65" charset="0"/>
              </a:rPr>
              <a:t>@end</a:t>
            </a:r>
            <a:r>
              <a:rPr lang="en-US">
                <a:latin typeface="Arial Unicode MS" pitchFamily="-65" charset="0"/>
              </a:rPr>
              <a:t>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mtClean="0"/>
              <a:t>Who </a:t>
            </a:r>
            <a:r>
              <a:rPr lang="en-US" dirty="0" smtClean="0"/>
              <a:t>is </a:t>
            </a:r>
            <a:r>
              <a:rPr lang="en-US" dirty="0" smtClean="0">
                <a:hlinkClick r:id="rId2"/>
              </a:rPr>
              <a:t>Wayne Dobson</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Week 2</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FBBACB-EAF9-4847-B324-D58841B41D95}" type="slidenum">
              <a:rPr lang="en-US"/>
              <a:pPr/>
              <a:t>20</a:t>
            </a:fld>
            <a:endParaRPr lang="en-US"/>
          </a:p>
        </p:txBody>
      </p:sp>
      <p:sp>
        <p:nvSpPr>
          <p:cNvPr id="35842" name="Rectangle 2"/>
          <p:cNvSpPr>
            <a:spLocks noGrp="1" noChangeArrowheads="1"/>
          </p:cNvSpPr>
          <p:nvPr>
            <p:ph type="title"/>
          </p:nvPr>
        </p:nvSpPr>
        <p:spPr/>
        <p:txBody>
          <a:bodyPr/>
          <a:lstStyle/>
          <a:p>
            <a:r>
              <a:rPr lang="en-US"/>
              <a:t>Frameworks</a:t>
            </a:r>
          </a:p>
        </p:txBody>
      </p:sp>
      <p:sp>
        <p:nvSpPr>
          <p:cNvPr id="35843" name="Rectangle 3"/>
          <p:cNvSpPr>
            <a:spLocks noGrp="1" noChangeArrowheads="1"/>
          </p:cNvSpPr>
          <p:nvPr>
            <p:ph type="body" idx="1"/>
          </p:nvPr>
        </p:nvSpPr>
        <p:spPr>
          <a:xfrm>
            <a:off x="685800" y="1600200"/>
            <a:ext cx="8001000" cy="4572000"/>
          </a:xfrm>
        </p:spPr>
        <p:txBody>
          <a:bodyPr>
            <a:normAutofit lnSpcReduction="10000"/>
          </a:bodyPr>
          <a:lstStyle/>
          <a:p>
            <a:pPr>
              <a:lnSpc>
                <a:spcPct val="90000"/>
              </a:lnSpc>
            </a:pPr>
            <a:r>
              <a:rPr lang="en-US" sz="2400" dirty="0" err="1"/>
              <a:t>UIKit.framework</a:t>
            </a:r>
            <a:r>
              <a:rPr lang="en-US" sz="2400" dirty="0"/>
              <a:t> for developing standard </a:t>
            </a:r>
            <a:r>
              <a:rPr lang="en-US" sz="2400" dirty="0" err="1"/>
              <a:t>iOS</a:t>
            </a:r>
            <a:r>
              <a:rPr lang="en-US" sz="2400" dirty="0"/>
              <a:t> GUIs (buttons etc.)</a:t>
            </a:r>
          </a:p>
          <a:p>
            <a:pPr>
              <a:lnSpc>
                <a:spcPct val="90000"/>
              </a:lnSpc>
            </a:pPr>
            <a:r>
              <a:rPr lang="en-US" sz="2400" dirty="0" err="1"/>
              <a:t>UITextField</a:t>
            </a:r>
            <a:r>
              <a:rPr lang="en-US" sz="2400" dirty="0"/>
              <a:t> (user-entered text that brings up the keyboard)</a:t>
            </a:r>
          </a:p>
          <a:p>
            <a:pPr>
              <a:lnSpc>
                <a:spcPct val="90000"/>
              </a:lnSpc>
            </a:pPr>
            <a:r>
              <a:rPr lang="en-US" sz="2400" dirty="0" err="1"/>
              <a:t>UIFont</a:t>
            </a:r>
            <a:endParaRPr lang="en-US" sz="2400" dirty="0"/>
          </a:p>
          <a:p>
            <a:pPr>
              <a:lnSpc>
                <a:spcPct val="90000"/>
              </a:lnSpc>
            </a:pPr>
            <a:r>
              <a:rPr lang="en-US" sz="2400" dirty="0" err="1"/>
              <a:t>UIView</a:t>
            </a:r>
            <a:endParaRPr lang="en-US" sz="2400" dirty="0"/>
          </a:p>
          <a:p>
            <a:pPr>
              <a:lnSpc>
                <a:spcPct val="90000"/>
              </a:lnSpc>
            </a:pPr>
            <a:r>
              <a:rPr lang="en-US" sz="2400" dirty="0" err="1"/>
              <a:t>UITableView</a:t>
            </a:r>
            <a:endParaRPr lang="en-US" sz="2400" dirty="0"/>
          </a:p>
          <a:p>
            <a:pPr>
              <a:lnSpc>
                <a:spcPct val="90000"/>
              </a:lnSpc>
            </a:pPr>
            <a:r>
              <a:rPr lang="en-US" sz="2400" dirty="0" err="1"/>
              <a:t>UIImageView</a:t>
            </a:r>
            <a:endParaRPr lang="en-US" sz="2400" dirty="0"/>
          </a:p>
          <a:p>
            <a:pPr>
              <a:lnSpc>
                <a:spcPct val="90000"/>
              </a:lnSpc>
            </a:pPr>
            <a:r>
              <a:rPr lang="en-US" sz="2400" dirty="0" err="1"/>
              <a:t>UIImage</a:t>
            </a:r>
            <a:endParaRPr lang="en-US" sz="2400" dirty="0"/>
          </a:p>
          <a:p>
            <a:pPr>
              <a:lnSpc>
                <a:spcPct val="90000"/>
              </a:lnSpc>
            </a:pPr>
            <a:r>
              <a:rPr lang="en-US" sz="2400" dirty="0" err="1"/>
              <a:t>UIButton</a:t>
            </a:r>
            <a:r>
              <a:rPr lang="en-US" sz="2400" dirty="0"/>
              <a:t> (a click-able button)</a:t>
            </a:r>
          </a:p>
          <a:p>
            <a:pPr>
              <a:lnSpc>
                <a:spcPct val="90000"/>
              </a:lnSpc>
            </a:pPr>
            <a:r>
              <a:rPr lang="en-US" sz="2400" dirty="0" err="1"/>
              <a:t>UILabel</a:t>
            </a:r>
            <a:r>
              <a:rPr lang="en-US" sz="2400" dirty="0"/>
              <a:t> (a string of text on-screen)</a:t>
            </a:r>
          </a:p>
          <a:p>
            <a:pPr>
              <a:lnSpc>
                <a:spcPct val="90000"/>
              </a:lnSpc>
            </a:pPr>
            <a:r>
              <a:rPr lang="en-US" sz="2400" dirty="0" err="1"/>
              <a:t>UIWindow</a:t>
            </a:r>
            <a:r>
              <a:rPr lang="en-US" sz="2400" dirty="0"/>
              <a:t> (main Window on </a:t>
            </a:r>
            <a:r>
              <a:rPr lang="en-US" sz="2400" dirty="0" err="1"/>
              <a:t>iPhone</a:t>
            </a:r>
            <a:r>
              <a:rPr lang="en-US" sz="2400" dirty="0"/>
              <a:t>)</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6EC1EFC-2F6A-AE48-8D31-507B76CC53B3}" type="slidenum">
              <a:rPr lang="en-US"/>
              <a:pPr/>
              <a:t>21</a:t>
            </a:fld>
            <a:endParaRPr lang="en-US"/>
          </a:p>
        </p:txBody>
      </p:sp>
      <p:sp>
        <p:nvSpPr>
          <p:cNvPr id="36866" name="Rectangle 2"/>
          <p:cNvSpPr>
            <a:spLocks noGrp="1" noChangeArrowheads="1"/>
          </p:cNvSpPr>
          <p:nvPr>
            <p:ph type="title"/>
          </p:nvPr>
        </p:nvSpPr>
        <p:spPr/>
        <p:txBody>
          <a:bodyPr/>
          <a:lstStyle/>
          <a:p>
            <a:r>
              <a:rPr lang="en-US"/>
              <a:t>iOS programming</a:t>
            </a:r>
          </a:p>
        </p:txBody>
      </p:sp>
      <p:sp>
        <p:nvSpPr>
          <p:cNvPr id="36867" name="Rectangle 3"/>
          <p:cNvSpPr>
            <a:spLocks noGrp="1" noChangeArrowheads="1"/>
          </p:cNvSpPr>
          <p:nvPr>
            <p:ph type="body" idx="1"/>
          </p:nvPr>
        </p:nvSpPr>
        <p:spPr/>
        <p:txBody>
          <a:bodyPr/>
          <a:lstStyle/>
          <a:p>
            <a:r>
              <a:rPr lang="en-US" sz="2800"/>
              <a:t>Event driven framework</a:t>
            </a:r>
          </a:p>
          <a:p>
            <a:r>
              <a:rPr lang="en-US" sz="2800"/>
              <a:t>Interface Designer has some extra macros for the code that act like hooks to variables;</a:t>
            </a:r>
          </a:p>
          <a:p>
            <a:pPr lvl="1"/>
            <a:r>
              <a:rPr lang="en-US" sz="2400"/>
              <a:t>IBAction - trigger events like mouse clicks</a:t>
            </a:r>
          </a:p>
          <a:p>
            <a:pPr lvl="1"/>
            <a:r>
              <a:rPr lang="en-US" sz="2400"/>
              <a:t>IBOutlet - captures outputs from events</a:t>
            </a:r>
          </a:p>
          <a:p>
            <a:r>
              <a:rPr lang="en-US" sz="2800"/>
              <a:t>These tags are not compiled (don't affect the code) but sit as an extra before variables that the Interface Designer can see.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0BD6FA4-8887-EF41-AB7B-86CC00B2F24F}" type="slidenum">
              <a:rPr lang="en-US"/>
              <a:pPr/>
              <a:t>22</a:t>
            </a:fld>
            <a:endParaRPr lang="en-US"/>
          </a:p>
        </p:txBody>
      </p:sp>
      <p:sp>
        <p:nvSpPr>
          <p:cNvPr id="37890" name="Rectangle 2"/>
          <p:cNvSpPr>
            <a:spLocks noGrp="1" noChangeArrowheads="1"/>
          </p:cNvSpPr>
          <p:nvPr>
            <p:ph type="title"/>
          </p:nvPr>
        </p:nvSpPr>
        <p:spPr/>
        <p:txBody>
          <a:bodyPr/>
          <a:lstStyle/>
          <a:p>
            <a:r>
              <a:rPr lang="en-US"/>
              <a:t>Start a New XCode iOS Project</a:t>
            </a:r>
          </a:p>
        </p:txBody>
      </p:sp>
      <p:sp>
        <p:nvSpPr>
          <p:cNvPr id="37891" name="Rectangle 3"/>
          <p:cNvSpPr>
            <a:spLocks noGrp="1" noChangeArrowheads="1"/>
          </p:cNvSpPr>
          <p:nvPr>
            <p:ph type="body" idx="1"/>
          </p:nvPr>
        </p:nvSpPr>
        <p:spPr/>
        <p:txBody>
          <a:bodyPr>
            <a:normAutofit lnSpcReduction="10000"/>
          </a:bodyPr>
          <a:lstStyle/>
          <a:p>
            <a:pPr>
              <a:lnSpc>
                <a:spcPct val="90000"/>
              </a:lnSpc>
            </a:pPr>
            <a:r>
              <a:rPr lang="en-US" sz="2800"/>
              <a:t>New Project → iPhone/iPad OS</a:t>
            </a:r>
          </a:p>
          <a:p>
            <a:pPr>
              <a:lnSpc>
                <a:spcPct val="90000"/>
              </a:lnSpc>
            </a:pPr>
            <a:r>
              <a:rPr lang="en-US" sz="2800"/>
              <a:t>Navigation-Based - “navigation controller” as used in Contacts app.</a:t>
            </a:r>
          </a:p>
          <a:p>
            <a:pPr>
              <a:lnSpc>
                <a:spcPct val="90000"/>
              </a:lnSpc>
            </a:pPr>
            <a:r>
              <a:rPr lang="en-US" sz="2800"/>
              <a:t>OpenGL ES - cut-down OpenGL</a:t>
            </a:r>
          </a:p>
          <a:p>
            <a:pPr>
              <a:lnSpc>
                <a:spcPct val="90000"/>
              </a:lnSpc>
            </a:pPr>
            <a:r>
              <a:rPr lang="en-US" sz="2800"/>
              <a:t>Tab Bar – app in style of iPod app.</a:t>
            </a:r>
          </a:p>
          <a:p>
            <a:pPr>
              <a:lnSpc>
                <a:spcPct val="90000"/>
              </a:lnSpc>
            </a:pPr>
            <a:r>
              <a:rPr lang="en-US" sz="2800"/>
              <a:t>Utility – Flipside app in style of stock quote app.</a:t>
            </a:r>
          </a:p>
          <a:p>
            <a:pPr>
              <a:lnSpc>
                <a:spcPct val="90000"/>
              </a:lnSpc>
            </a:pPr>
            <a:r>
              <a:rPr lang="en-US" sz="2800"/>
              <a:t>View-Based – single view that you draw into and display to screen.</a:t>
            </a:r>
          </a:p>
          <a:p>
            <a:pPr>
              <a:lnSpc>
                <a:spcPct val="90000"/>
              </a:lnSpc>
            </a:pPr>
            <a:r>
              <a:rPr lang="en-US" sz="2800" b="1" i="1"/>
              <a:t>Window-Based </a:t>
            </a:r>
            <a:r>
              <a:rPr lang="en-US" sz="2800"/>
              <a:t>– basic app with a main window. (we will use this one for examples.)</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An outlet defines a path between the code and the view that can be used to read and write values.</a:t>
            </a:r>
          </a:p>
          <a:p>
            <a:pPr>
              <a:buNone/>
            </a:pPr>
            <a:r>
              <a:rPr lang="en-US" dirty="0" smtClean="0"/>
              <a:t> </a:t>
            </a:r>
          </a:p>
          <a:p>
            <a:r>
              <a:rPr lang="en-US" dirty="0" smtClean="0"/>
              <a:t>An action defines a method in your application that can be triggered via an event within a view, such as a touch or swipe.</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Some </a:t>
            </a:r>
            <a:r>
              <a:rPr lang="en-US" dirty="0" err="1" smtClean="0"/>
              <a:t>Xcode</a:t>
            </a:r>
            <a:r>
              <a:rPr lang="en-US" dirty="0" smtClean="0"/>
              <a:t> items explored</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@property directive declares elements in a class that should be exposed via "getters" and "setters" (or </a:t>
            </a:r>
            <a:r>
              <a:rPr lang="en-US" dirty="0" err="1" smtClean="0"/>
              <a:t>accessors</a:t>
            </a:r>
            <a:r>
              <a:rPr lang="en-US" dirty="0" smtClean="0"/>
              <a:t> and </a:t>
            </a:r>
            <a:r>
              <a:rPr lang="en-US" dirty="0" err="1" smtClean="0"/>
              <a:t>mutators</a:t>
            </a:r>
            <a:r>
              <a:rPr lang="en-US" dirty="0" smtClean="0"/>
              <a:t>, if you prefer). Properties are defined with a series of attributes, most frequently </a:t>
            </a:r>
            <a:r>
              <a:rPr lang="en-US" dirty="0" err="1" smtClean="0"/>
              <a:t>nonatomic</a:t>
            </a:r>
            <a:r>
              <a:rPr lang="en-US" dirty="0" smtClean="0"/>
              <a:t> and retain on the </a:t>
            </a:r>
            <a:r>
              <a:rPr lang="en-US" dirty="0" err="1" smtClean="0"/>
              <a:t>iPhone</a:t>
            </a:r>
            <a:r>
              <a:rPr lang="en-US" dirty="0" smtClean="0"/>
              <a:t>.</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@property</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r>
              <a:rPr lang="en-US" dirty="0" smtClean="0"/>
              <a:t>The @synthesize directive creates simplified getters and setters, making retrieving and setting values of an object very simple.</a:t>
            </a:r>
          </a:p>
          <a:p>
            <a:r>
              <a:rPr lang="en-US" dirty="0" smtClean="0"/>
              <a:t>@synthesize </a:t>
            </a:r>
            <a:r>
              <a:rPr lang="en-US" dirty="0" err="1" smtClean="0"/>
              <a:t>myLabel</a:t>
            </a:r>
            <a:r>
              <a:rPr lang="en-US" dirty="0" smtClean="0"/>
              <a:t>;</a:t>
            </a:r>
          </a:p>
          <a:p>
            <a:r>
              <a:rPr lang="en-US" dirty="0" smtClean="0"/>
              <a:t>@synthesize </a:t>
            </a:r>
            <a:r>
              <a:rPr lang="en-US" dirty="0" err="1" smtClean="0"/>
              <a:t>firstNum</a:t>
            </a:r>
            <a:r>
              <a:rPr lang="en-US" dirty="0" smtClean="0"/>
              <a:t>;</a:t>
            </a:r>
          </a:p>
          <a:p>
            <a:r>
              <a:rPr lang="en-US" dirty="0" smtClean="0"/>
              <a:t>@synthesize </a:t>
            </a:r>
            <a:r>
              <a:rPr lang="en-US" dirty="0" err="1" smtClean="0"/>
              <a:t>secNum</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@synthesize</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smtClean="0"/>
              <a:t>-(</a:t>
            </a:r>
            <a:r>
              <a:rPr lang="en-US" dirty="0" err="1" smtClean="0"/>
              <a:t>IBAction)doCalculation:(id)sender</a:t>
            </a:r>
            <a:r>
              <a:rPr lang="en-US" dirty="0" smtClean="0"/>
              <a:t>; </a:t>
            </a:r>
          </a:p>
          <a:p>
            <a:r>
              <a:rPr lang="en-US" dirty="0" smtClean="0"/>
              <a:t>Notice that the declaration includes a sender parameter with the type of id. This is a generic type that can be used when you don't know (or need to know) the type of object you'll be working with. By using id, you can write code that doesn't tie itself to a specific class, making it easier to adapt to different situations.</a:t>
            </a:r>
          </a:p>
          <a:p>
            <a:r>
              <a:rPr lang="en-US" dirty="0" smtClean="0"/>
              <a:t>When creating a method that will be used as an action (like our </a:t>
            </a:r>
            <a:r>
              <a:rPr lang="en-US" dirty="0" err="1" smtClean="0"/>
              <a:t>doCalculation</a:t>
            </a:r>
            <a:r>
              <a:rPr lang="en-US" dirty="0" smtClean="0"/>
              <a:t> example), you can identify and interact with the object that invoked the action through the </a:t>
            </a:r>
            <a:r>
              <a:rPr lang="en-US" dirty="0" err="1" smtClean="0"/>
              <a:t>sendervariable</a:t>
            </a:r>
            <a:r>
              <a:rPr lang="en-US" dirty="0" smtClean="0"/>
              <a:t> (or whatever you decide to call it in your code). This will be handy if you decide to design a method that handles multiple different events, such as button presses from several different buttons.</a:t>
            </a:r>
          </a:p>
          <a:p>
            <a:pPr>
              <a:buNone/>
            </a:pP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normAutofit fontScale="90000"/>
          </a:bodyPr>
          <a:lstStyle/>
          <a:p>
            <a:r>
              <a:rPr lang="en-US" sz="3333" dirty="0" smtClean="0"/>
              <a:t>-(</a:t>
            </a:r>
            <a:r>
              <a:rPr lang="en-US" sz="3333" dirty="0" err="1" smtClean="0"/>
              <a:t>IBAction)doCalculation:(id)sender</a:t>
            </a:r>
            <a:r>
              <a:rPr lang="en-US" sz="3333" dirty="0" smtClean="0"/>
              <a:t>; </a:t>
            </a:r>
            <a:r>
              <a:rPr lang="en-US" dirty="0" smtClean="0"/>
              <a:t/>
            </a:r>
            <a:br>
              <a:rPr lang="en-US"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What will we need?</a:t>
            </a:r>
          </a:p>
          <a:p>
            <a:r>
              <a:rPr lang="en-US" dirty="0" smtClean="0"/>
              <a:t>Comment it out?</a:t>
            </a:r>
          </a:p>
          <a:p>
            <a:r>
              <a:rPr lang="en-US" dirty="0" smtClean="0"/>
              <a:t>What will be out properties?</a:t>
            </a:r>
          </a:p>
          <a:p>
            <a:r>
              <a:rPr lang="en-US" dirty="0" smtClean="0"/>
              <a:t>What will be our actions?</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Let’s Plan Our Calculator App</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Intro to story boards</a:t>
            </a:r>
          </a:p>
          <a:p>
            <a:r>
              <a:rPr lang="en-US" dirty="0" smtClean="0"/>
              <a:t>What Initial Layout will you choose?</a:t>
            </a:r>
          </a:p>
          <a:p>
            <a:r>
              <a:rPr lang="en-US" dirty="0" smtClean="0"/>
              <a:t>What elements will give the best usability considering the interface? Will gestures or accelerometers be necessary?</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Your Projects…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For UI Stuff: #import &lt;</a:t>
            </a:r>
            <a:r>
              <a:rPr lang="en-US" dirty="0" err="1" smtClean="0"/>
              <a:t>UIKit/UIKit.h</a:t>
            </a:r>
            <a:r>
              <a:rPr lang="en-US" dirty="0" smtClean="0"/>
              <a:t>&gt;</a:t>
            </a:r>
          </a:p>
          <a:p>
            <a:r>
              <a:rPr lang="en-US" dirty="0" smtClean="0"/>
              <a:t>For Basic Code Stuff: #import &lt;Foundation/</a:t>
            </a:r>
            <a:r>
              <a:rPr lang="en-US" dirty="0" err="1" smtClean="0"/>
              <a:t>Foundation.h</a:t>
            </a:r>
            <a:r>
              <a:rPr lang="en-US" dirty="0" smtClean="0"/>
              <a:t>&gt;</a:t>
            </a:r>
          </a:p>
          <a:p>
            <a:r>
              <a:rPr lang="en-US" dirty="0" smtClean="0"/>
              <a:t>For Graphics</a:t>
            </a:r>
          </a:p>
          <a:p>
            <a:r>
              <a:rPr lang="en-US" dirty="0" smtClean="0"/>
              <a:t>For </a:t>
            </a:r>
            <a:r>
              <a:rPr lang="en-US" dirty="0" err="1" smtClean="0"/>
              <a:t>GeoLocation#import</a:t>
            </a:r>
            <a:r>
              <a:rPr lang="en-US" dirty="0" smtClean="0"/>
              <a:t> &lt;</a:t>
            </a:r>
            <a:r>
              <a:rPr lang="en-US" dirty="0" err="1" smtClean="0"/>
              <a:t>CoreLocation/CoreLocation.h</a:t>
            </a:r>
            <a:r>
              <a:rPr lang="en-US" dirty="0" smtClean="0"/>
              <a:t>&gt; or #import &lt;</a:t>
            </a:r>
            <a:r>
              <a:rPr lang="en-US" dirty="0" err="1" smtClean="0"/>
              <a:t>MapKit/MapKit.h</a:t>
            </a:r>
            <a:r>
              <a:rPr lang="en-US" dirty="0" smtClean="0"/>
              <a:t>&gt; </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Frameworks Needed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most prominent </a:t>
            </a:r>
            <a:r>
              <a:rPr lang="en-US" dirty="0" err="1" smtClean="0"/>
              <a:t>UIElement</a:t>
            </a:r>
            <a:r>
              <a:rPr lang="en-US" dirty="0" smtClean="0"/>
              <a:t> interacting with a user at a given time</a:t>
            </a:r>
          </a:p>
          <a:p>
            <a:r>
              <a:rPr lang="en-US" dirty="0" smtClean="0"/>
              <a:t>Let’s remove that keyboard!</a:t>
            </a:r>
          </a:p>
          <a:p>
            <a:r>
              <a:rPr lang="en-US" dirty="0" smtClean="0"/>
              <a:t>Now let’s add a background button</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First Responder….</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will do an App that stores something several different ways </a:t>
            </a:r>
            <a:r>
              <a:rPr lang="en-US" dirty="0" err="1" smtClean="0"/>
              <a:t>plist/sqlite/coredata</a:t>
            </a:r>
            <a:endParaRPr lang="en-US" dirty="0" smtClean="0"/>
          </a:p>
          <a:p>
            <a:r>
              <a:rPr lang="en-US" dirty="0" smtClean="0"/>
              <a:t>We may elect to use the latest </a:t>
            </a:r>
            <a:r>
              <a:rPr lang="en-US" dirty="0" err="1" smtClean="0"/>
              <a:t>icloud</a:t>
            </a:r>
            <a:r>
              <a:rPr lang="en-US" dirty="0" smtClean="0"/>
              <a:t> technology to store things</a:t>
            </a:r>
          </a:p>
          <a:p>
            <a:r>
              <a:rPr lang="en-US" dirty="0" smtClean="0"/>
              <a:t>we will do a geo location app</a:t>
            </a:r>
          </a:p>
          <a:p>
            <a:r>
              <a:rPr lang="en-US" dirty="0" smtClean="0"/>
              <a:t>we will do a multimedia app</a:t>
            </a:r>
          </a:p>
          <a:p>
            <a:r>
              <a:rPr lang="en-US" dirty="0" smtClean="0"/>
              <a:t>All of these apps will have homework that extend on them and you are free to use all code for </a:t>
            </a:r>
            <a:r>
              <a:rPr lang="en-US" smtClean="0"/>
              <a:t>your projects…</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Apps in class…	</a:t>
            </a: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#import &lt;</a:t>
            </a:r>
            <a:r>
              <a:rPr lang="en-US" dirty="0" err="1" smtClean="0"/>
              <a:t>MediaPlayer/MediaPlayer.h</a:t>
            </a:r>
            <a:r>
              <a:rPr lang="en-US" dirty="0" smtClean="0"/>
              <a:t>&gt;</a:t>
            </a:r>
          </a:p>
          <a:p>
            <a:r>
              <a:rPr lang="en-US" dirty="0" smtClean="0"/>
              <a:t>#import &lt;</a:t>
            </a:r>
            <a:r>
              <a:rPr lang="en-US" dirty="0" err="1" smtClean="0"/>
              <a:t>AVFoundation/AVFoundation.h</a:t>
            </a:r>
            <a:r>
              <a:rPr lang="en-US" dirty="0" smtClean="0"/>
              <a:t>&gt;</a:t>
            </a:r>
          </a:p>
          <a:p>
            <a:r>
              <a:rPr lang="en-US" dirty="0" smtClean="0"/>
              <a:t>#import &lt;</a:t>
            </a:r>
            <a:r>
              <a:rPr lang="en-US" dirty="0" err="1" smtClean="0"/>
              <a:t>CoreAudio/CoreAudioTypes.h</a:t>
            </a:r>
            <a:r>
              <a:rPr lang="en-US" dirty="0" smtClean="0"/>
              <a:t>&gt;</a:t>
            </a:r>
          </a:p>
          <a:p>
            <a:r>
              <a:rPr lang="en-US" dirty="0" smtClean="0"/>
              <a:t>#import &lt;</a:t>
            </a:r>
            <a:r>
              <a:rPr lang="en-US" dirty="0" err="1" smtClean="0"/>
              <a:t>CoreImage/CoreImage.h</a:t>
            </a:r>
            <a:r>
              <a:rPr lang="en-US" dirty="0" smtClean="0"/>
              <a:t>&gt;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For Multimedia:</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#import &lt;</a:t>
            </a:r>
            <a:r>
              <a:rPr lang="en-US" dirty="0" err="1" smtClean="0"/>
              <a:t>AddressBook/AddressBook.h</a:t>
            </a:r>
            <a:r>
              <a:rPr lang="en-US" dirty="0" smtClean="0"/>
              <a:t>&gt;</a:t>
            </a:r>
          </a:p>
          <a:p>
            <a:r>
              <a:rPr lang="en-US" dirty="0" smtClean="0"/>
              <a:t>#import &lt;</a:t>
            </a:r>
            <a:r>
              <a:rPr lang="en-US" dirty="0" err="1" smtClean="0"/>
              <a:t>AddressBookUI/AddressBookUI.h</a:t>
            </a:r>
            <a:r>
              <a:rPr lang="en-US" dirty="0" smtClean="0"/>
              <a:t>&gt;</a:t>
            </a:r>
          </a:p>
          <a:p>
            <a:r>
              <a:rPr lang="en-US" dirty="0" smtClean="0"/>
              <a:t>#import &lt;</a:t>
            </a:r>
            <a:r>
              <a:rPr lang="en-US" dirty="0" err="1" smtClean="0"/>
              <a:t>MessageUI/MessageUI.h</a:t>
            </a:r>
            <a:r>
              <a:rPr lang="en-US" dirty="0" smtClean="0"/>
              <a:t>&gt;</a:t>
            </a:r>
          </a:p>
          <a:p>
            <a:r>
              <a:rPr lang="en-US" dirty="0" smtClean="0"/>
              <a:t>#import &lt;Social/</a:t>
            </a:r>
            <a:r>
              <a:rPr lang="en-US" dirty="0" err="1" smtClean="0"/>
              <a:t>Social.h</a:t>
            </a:r>
            <a:r>
              <a:rPr lang="en-US" dirty="0" smtClean="0"/>
              <a:t>&gt;</a:t>
            </a:r>
          </a:p>
          <a:p>
            <a:r>
              <a:rPr lang="en-US" dirty="0" smtClean="0"/>
              <a:t>#import &lt;</a:t>
            </a:r>
            <a:r>
              <a:rPr lang="en-US" dirty="0" err="1" smtClean="0"/>
              <a:t>CoreMotion/CoreMotion.h</a:t>
            </a:r>
            <a:r>
              <a:rPr lang="en-US" dirty="0" smtClean="0"/>
              <a:t>&gt;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Others we may need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smtClean="0"/>
              <a:t>Delegate</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153400" cy="1143000"/>
          </a:xfrm>
        </p:spPr>
        <p:txBody>
          <a:bodyPr/>
          <a:lstStyle/>
          <a:p>
            <a:pPr eaLnBrk="1" hangingPunct="1"/>
            <a:r>
              <a:rPr lang="en-US"/>
              <a:t>for  in   loop</a:t>
            </a:r>
          </a:p>
        </p:txBody>
      </p:sp>
      <p:sp>
        <p:nvSpPr>
          <p:cNvPr id="24579" name="Rectangle 3"/>
          <p:cNvSpPr>
            <a:spLocks noGrp="1" noChangeArrowheads="1"/>
          </p:cNvSpPr>
          <p:nvPr>
            <p:ph idx="1"/>
          </p:nvPr>
        </p:nvSpPr>
        <p:spPr>
          <a:xfrm>
            <a:off x="457200" y="1752600"/>
            <a:ext cx="8686800" cy="5105400"/>
          </a:xfrm>
        </p:spPr>
        <p:txBody>
          <a:bodyPr/>
          <a:lstStyle/>
          <a:p>
            <a:pPr eaLnBrk="1" hangingPunct="1">
              <a:lnSpc>
                <a:spcPct val="80000"/>
              </a:lnSpc>
            </a:pPr>
            <a:r>
              <a:rPr lang="en-US" sz="2800"/>
              <a:t>Introduced in Objective-C 2.0  (“fast enumeration”)</a:t>
            </a:r>
          </a:p>
          <a:p>
            <a:pPr eaLnBrk="1" hangingPunct="1">
              <a:lnSpc>
                <a:spcPct val="80000"/>
              </a:lnSpc>
            </a:pPr>
            <a:endParaRPr lang="en-US" sz="2800"/>
          </a:p>
          <a:p>
            <a:pPr eaLnBrk="1" hangingPunct="1">
              <a:lnSpc>
                <a:spcPct val="80000"/>
              </a:lnSpc>
              <a:buFont typeface="Wingdings 2" pitchFamily="-65" charset="2"/>
              <a:buNone/>
            </a:pPr>
            <a:r>
              <a:rPr lang="en-US" sz="2000"/>
              <a:t>for(Item_Type  *item in  Collection_of_Items)  {</a:t>
            </a:r>
          </a:p>
          <a:p>
            <a:pPr eaLnBrk="1" hangingPunct="1">
              <a:lnSpc>
                <a:spcPct val="80000"/>
              </a:lnSpc>
              <a:buFont typeface="Wingdings 2" pitchFamily="-65" charset="2"/>
              <a:buNone/>
            </a:pPr>
            <a:endParaRPr lang="en-US" sz="2000"/>
          </a:p>
          <a:p>
            <a:pPr eaLnBrk="1" hangingPunct="1">
              <a:lnSpc>
                <a:spcPct val="80000"/>
              </a:lnSpc>
              <a:buFont typeface="Wingdings 2" pitchFamily="-65" charset="2"/>
              <a:buNone/>
            </a:pPr>
            <a:r>
              <a:rPr lang="en-US" sz="2000"/>
              <a:t>       //do whatever with the item</a:t>
            </a:r>
          </a:p>
          <a:p>
            <a:pPr eaLnBrk="1" hangingPunct="1">
              <a:lnSpc>
                <a:spcPct val="80000"/>
              </a:lnSpc>
              <a:buFont typeface="Wingdings 2" pitchFamily="-65" charset="2"/>
              <a:buNone/>
            </a:pPr>
            <a:r>
              <a:rPr lang="en-US" sz="2000"/>
              <a:t>       Nslog(@”  Looking now at %@”,  item);</a:t>
            </a:r>
          </a:p>
          <a:p>
            <a:pPr eaLnBrk="1" hangingPunct="1">
              <a:lnSpc>
                <a:spcPct val="80000"/>
              </a:lnSpc>
              <a:buFont typeface="Wingdings 2" pitchFamily="-65" charset="2"/>
              <a:buNone/>
            </a:pPr>
            <a:r>
              <a:rPr lang="en-US" sz="2000"/>
              <a:t>}</a:t>
            </a:r>
          </a:p>
          <a:p>
            <a:pPr eaLnBrk="1" hangingPunct="1">
              <a:lnSpc>
                <a:spcPct val="80000"/>
              </a:lnSpc>
            </a:pPr>
            <a:endParaRPr lang="en-US" sz="2800"/>
          </a:p>
          <a:p>
            <a:pPr eaLnBrk="1" hangingPunct="1">
              <a:lnSpc>
                <a:spcPct val="80000"/>
              </a:lnSpc>
            </a:pPr>
            <a:endParaRPr lang="en-US" sz="2800"/>
          </a:p>
        </p:txBody>
      </p:sp>
      <p:sp>
        <p:nvSpPr>
          <p:cNvPr id="24580" name="TextBox 3"/>
          <p:cNvSpPr txBox="1">
            <a:spLocks noChangeArrowheads="1"/>
          </p:cNvSpPr>
          <p:nvPr/>
        </p:nvSpPr>
        <p:spPr bwMode="auto">
          <a:xfrm>
            <a:off x="3581400" y="4800600"/>
            <a:ext cx="4070350" cy="1200150"/>
          </a:xfrm>
          <a:prstGeom prst="rect">
            <a:avLst/>
          </a:prstGeom>
          <a:solidFill>
            <a:srgbClr val="FFC000"/>
          </a:solidFill>
          <a:ln w="9525">
            <a:noFill/>
            <a:miter lim="800000"/>
            <a:headEnd/>
            <a:tailEnd/>
          </a:ln>
        </p:spPr>
        <p:txBody>
          <a:bodyPr wrap="none">
            <a:prstTxWarp prst="textNoShape">
              <a:avLst/>
            </a:prstTxWarp>
            <a:spAutoFit/>
          </a:bodyPr>
          <a:lstStyle/>
          <a:p>
            <a:r>
              <a:rPr lang="en-US">
                <a:solidFill>
                  <a:schemeClr val="bg1"/>
                </a:solidFill>
              </a:rPr>
              <a:t>Note:  %@  in the NSLog</a:t>
            </a:r>
            <a:br>
              <a:rPr lang="en-US">
                <a:solidFill>
                  <a:schemeClr val="bg1"/>
                </a:solidFill>
              </a:rPr>
            </a:br>
            <a:r>
              <a:rPr lang="en-US">
                <a:solidFill>
                  <a:schemeClr val="bg1"/>
                </a:solidFill>
              </a:rPr>
              <a:t>converts whatever is passed</a:t>
            </a:r>
          </a:p>
          <a:p>
            <a:r>
              <a:rPr lang="en-US">
                <a:solidFill>
                  <a:schemeClr val="bg1"/>
                </a:solidFill>
              </a:rPr>
              <a:t>(in this case item) to a string</a:t>
            </a:r>
          </a:p>
        </p:txBody>
      </p:sp>
      <p:sp>
        <p:nvSpPr>
          <p:cNvPr id="7" name="Up Arrow 6"/>
          <p:cNvSpPr/>
          <p:nvPr/>
        </p:nvSpPr>
        <p:spPr>
          <a:xfrm>
            <a:off x="4191000" y="3810000"/>
            <a:ext cx="427038" cy="838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err="1" smtClean="0"/>
              <a:t>int</a:t>
            </a:r>
            <a:r>
              <a:rPr lang="en-US" dirty="0" smtClean="0"/>
              <a:t> multipleValues[5];</a:t>
            </a:r>
          </a:p>
          <a:p>
            <a:pPr>
              <a:buNone/>
            </a:pPr>
            <a:r>
              <a:rPr lang="en-US" dirty="0" smtClean="0"/>
              <a:t>multipleValues[0] = 50;</a:t>
            </a:r>
          </a:p>
          <a:p>
            <a:pPr>
              <a:buNone/>
            </a:pPr>
            <a:r>
              <a:rPr lang="en-US" dirty="0" smtClean="0"/>
              <a:t>multipleValues[1] = 60;</a:t>
            </a:r>
          </a:p>
          <a:p>
            <a:pPr>
              <a:buNone/>
            </a:pPr>
            <a:r>
              <a:rPr lang="en-US" dirty="0" smtClean="0"/>
              <a:t>or </a:t>
            </a:r>
          </a:p>
          <a:p>
            <a:pPr>
              <a:buNone/>
            </a:pPr>
            <a:r>
              <a:rPr lang="en-US" dirty="0" err="1" smtClean="0"/>
              <a:t>int</a:t>
            </a:r>
            <a:r>
              <a:rPr lang="en-US" dirty="0" smtClean="0"/>
              <a:t> multipleValues[5] = {50,60,70,80,90}; or </a:t>
            </a:r>
          </a:p>
          <a:p>
            <a:pPr>
              <a:buNone/>
            </a:pPr>
            <a:r>
              <a:rPr lang="en-US" dirty="0" err="1" smtClean="0"/>
              <a:t>int</a:t>
            </a:r>
            <a:r>
              <a:rPr lang="en-US" dirty="0" smtClean="0"/>
              <a:t> multipleValues[0] = {50,60,70,80,90};</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C-style arrays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dirty="0" smtClean="0"/>
              <a:t>Formal:</a:t>
            </a:r>
          </a:p>
          <a:p>
            <a:pPr>
              <a:buNone/>
            </a:pPr>
            <a:r>
              <a:rPr lang="en-US" dirty="0" err="1" smtClean="0"/>
              <a:t>NSString</a:t>
            </a:r>
            <a:r>
              <a:rPr lang="en-US" dirty="0" smtClean="0"/>
              <a:t> *stringArray[5];</a:t>
            </a:r>
          </a:p>
          <a:p>
            <a:pPr>
              <a:buNone/>
            </a:pPr>
            <a:r>
              <a:rPr lang="en-US" dirty="0" smtClean="0"/>
              <a:t>stringArray[0] = [[</a:t>
            </a:r>
            <a:r>
              <a:rPr lang="en-US" dirty="0" err="1" smtClean="0"/>
              <a:t>NSString</a:t>
            </a:r>
            <a:r>
              <a:rPr lang="en-US" dirty="0" smtClean="0"/>
              <a:t> </a:t>
            </a:r>
            <a:r>
              <a:rPr lang="en-US" dirty="0" err="1" smtClean="0"/>
              <a:t>alloc</a:t>
            </a:r>
            <a:r>
              <a:rPr lang="en-US" dirty="0" smtClean="0"/>
              <a:t>] </a:t>
            </a:r>
            <a:r>
              <a:rPr lang="en-US" dirty="0" err="1" smtClean="0"/>
              <a:t>initwithString:@”Hello</a:t>
            </a:r>
            <a:r>
              <a:rPr lang="en-US" dirty="0" smtClean="0"/>
              <a:t>”];</a:t>
            </a:r>
          </a:p>
          <a:p>
            <a:pPr>
              <a:buNone/>
            </a:pPr>
            <a:r>
              <a:rPr lang="en-US" dirty="0" smtClean="0"/>
              <a:t>stringArray[0] release;</a:t>
            </a:r>
          </a:p>
          <a:p>
            <a:pPr>
              <a:buNone/>
            </a:pPr>
            <a:r>
              <a:rPr lang="en-US" dirty="0" smtClean="0"/>
              <a:t>Informal (without memory);</a:t>
            </a:r>
          </a:p>
          <a:p>
            <a:pPr>
              <a:buNone/>
            </a:pPr>
            <a:r>
              <a:rPr lang="en-US" dirty="0" err="1" smtClean="0"/>
              <a:t>NSString</a:t>
            </a:r>
            <a:r>
              <a:rPr lang="en-US" dirty="0" smtClean="0"/>
              <a:t> *stringArray[5] = {@”</a:t>
            </a:r>
            <a:r>
              <a:rPr lang="en-US" dirty="0" err="1" smtClean="0"/>
              <a:t>first”,@”second”,@”third”,@”fourth”,@”fifth</a:t>
            </a:r>
            <a:r>
              <a:rPr lang="en-US" dirty="0" smtClean="0"/>
              <a:t>”};</a:t>
            </a:r>
          </a:p>
          <a:p>
            <a:pPr>
              <a:buNone/>
            </a:pPr>
            <a:r>
              <a:rPr lang="en-US" dirty="0" err="1" smtClean="0"/>
              <a:t>NSLog</a:t>
            </a:r>
            <a:r>
              <a:rPr lang="en-US" dirty="0" smtClean="0"/>
              <a:t> (@”The first member is %@”,stringArray[0]);</a:t>
            </a:r>
          </a:p>
          <a:p>
            <a:r>
              <a:rPr lang="en-US" dirty="0" smtClean="0"/>
              <a:t>//no bounds checking</a:t>
            </a:r>
          </a:p>
          <a:p>
            <a:r>
              <a:rPr lang="en-US" dirty="0" smtClean="0"/>
              <a:t>//can’t mix types</a:t>
            </a:r>
          </a:p>
          <a:p>
            <a:r>
              <a:rPr lang="en-US" dirty="0" smtClean="0"/>
              <a:t>//fixed size </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C-Style Arrays with Objects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r>
              <a:rPr lang="en-US" dirty="0" smtClean="0"/>
              <a:t> </a:t>
            </a:r>
            <a:r>
              <a:rPr lang="en-US" dirty="0" err="1" smtClean="0"/>
              <a:t>int</a:t>
            </a:r>
            <a:r>
              <a:rPr lang="en-US" dirty="0" smtClean="0"/>
              <a:t> </a:t>
            </a:r>
            <a:r>
              <a:rPr lang="en-US" dirty="0" err="1" smtClean="0"/>
              <a:t>i</a:t>
            </a:r>
            <a:r>
              <a:rPr lang="en-US" dirty="0" smtClean="0"/>
              <a:t>;                </a:t>
            </a:r>
          </a:p>
          <a:p>
            <a:pPr>
              <a:buNone/>
            </a:pPr>
            <a:r>
              <a:rPr lang="en-US" dirty="0" err="1" smtClean="0"/>
              <a:t>NSMutableArray</a:t>
            </a:r>
            <a:r>
              <a:rPr lang="en-US" dirty="0" smtClean="0"/>
              <a:t> *array = [[</a:t>
            </a:r>
            <a:r>
              <a:rPr lang="en-US" dirty="0" err="1" smtClean="0"/>
              <a:t>NSMutableArray</a:t>
            </a:r>
            <a:r>
              <a:rPr lang="en-US" dirty="0" smtClean="0"/>
              <a:t> </a:t>
            </a:r>
            <a:r>
              <a:rPr lang="en-US" dirty="0" err="1" smtClean="0"/>
              <a:t>alloc]init</a:t>
            </a:r>
            <a:r>
              <a:rPr lang="en-US" dirty="0" smtClean="0"/>
              <a:t>];        </a:t>
            </a:r>
          </a:p>
          <a:p>
            <a:pPr>
              <a:buNone/>
            </a:pPr>
            <a:r>
              <a:rPr lang="en-US" dirty="0" smtClean="0"/>
              <a:t>for (</a:t>
            </a:r>
            <a:r>
              <a:rPr lang="en-US" dirty="0" err="1" smtClean="0"/>
              <a:t>i</a:t>
            </a:r>
            <a:r>
              <a:rPr lang="en-US" dirty="0" smtClean="0"/>
              <a:t>=0;i&lt;10;++i){            </a:t>
            </a:r>
          </a:p>
          <a:p>
            <a:pPr>
              <a:buNone/>
            </a:pPr>
            <a:r>
              <a:rPr lang="en-US" dirty="0" smtClean="0"/>
              <a:t>[array </a:t>
            </a:r>
            <a:r>
              <a:rPr lang="en-US" dirty="0" err="1" smtClean="0"/>
              <a:t>addObject:[NSString</a:t>
            </a:r>
            <a:r>
              <a:rPr lang="en-US" dirty="0" smtClean="0"/>
              <a:t> </a:t>
            </a:r>
            <a:r>
              <a:rPr lang="en-US" dirty="0" err="1" smtClean="0"/>
              <a:t>stringWithFormat:@"%d</a:t>
            </a:r>
            <a:r>
              <a:rPr lang="en-US" dirty="0" smtClean="0"/>
              <a:t>", (</a:t>
            </a:r>
            <a:r>
              <a:rPr lang="en-US" dirty="0" err="1" smtClean="0"/>
              <a:t>i</a:t>
            </a:r>
            <a:r>
              <a:rPr lang="en-US" dirty="0" smtClean="0"/>
              <a:t>*3)]];        </a:t>
            </a:r>
          </a:p>
          <a:p>
            <a:pPr>
              <a:buNone/>
            </a:pPr>
            <a:r>
              <a:rPr lang="en-US" dirty="0" smtClean="0"/>
              <a:t>}        </a:t>
            </a:r>
          </a:p>
          <a:p>
            <a:pPr>
              <a:buNone/>
            </a:pPr>
            <a:r>
              <a:rPr lang="en-US" dirty="0" err="1" smtClean="0"/>
              <a:t>int</a:t>
            </a:r>
            <a:r>
              <a:rPr lang="en-US" dirty="0" smtClean="0"/>
              <a:t> </a:t>
            </a:r>
            <a:r>
              <a:rPr lang="en-US" dirty="0" err="1" smtClean="0"/>
              <a:t>y</a:t>
            </a:r>
            <a:r>
              <a:rPr lang="en-US" dirty="0" smtClean="0"/>
              <a:t>=0;                                 </a:t>
            </a:r>
          </a:p>
          <a:p>
            <a:pPr>
              <a:buNone/>
            </a:pPr>
            <a:r>
              <a:rPr lang="en-US" dirty="0" smtClean="0"/>
              <a:t>   for (id </a:t>
            </a:r>
            <a:r>
              <a:rPr lang="en-US" dirty="0" err="1" smtClean="0"/>
              <a:t>obj</a:t>
            </a:r>
            <a:r>
              <a:rPr lang="en-US" dirty="0" smtClean="0"/>
              <a:t> in array){           </a:t>
            </a:r>
          </a:p>
          <a:p>
            <a:pPr>
              <a:buNone/>
            </a:pPr>
            <a:r>
              <a:rPr lang="en-US" dirty="0" smtClean="0"/>
              <a:t> </a:t>
            </a:r>
            <a:r>
              <a:rPr lang="en-US" dirty="0" err="1" smtClean="0"/>
              <a:t>NSLog(@"array</a:t>
            </a:r>
            <a:r>
              <a:rPr lang="en-US" dirty="0" smtClean="0"/>
              <a:t> element %</a:t>
            </a:r>
            <a:r>
              <a:rPr lang="en-US" dirty="0" err="1" smtClean="0"/>
              <a:t>i</a:t>
            </a:r>
            <a:r>
              <a:rPr lang="en-US" dirty="0" smtClean="0"/>
              <a:t> is %@",</a:t>
            </a:r>
            <a:r>
              <a:rPr lang="en-US" dirty="0" err="1" smtClean="0"/>
              <a:t>y,obj</a:t>
            </a:r>
            <a:r>
              <a:rPr lang="en-US" dirty="0" smtClean="0"/>
              <a:t>);       </a:t>
            </a:r>
          </a:p>
          <a:p>
            <a:pPr>
              <a:buNone/>
            </a:pPr>
            <a:r>
              <a:rPr lang="en-US" dirty="0" smtClean="0"/>
              <a:t> </a:t>
            </a:r>
            <a:r>
              <a:rPr lang="en-US" dirty="0" err="1" smtClean="0"/>
              <a:t>y</a:t>
            </a:r>
            <a:r>
              <a:rPr lang="en-US" dirty="0" smtClean="0"/>
              <a:t>++;        }</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Array Objects and Methods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153400" cy="1143000"/>
          </a:xfrm>
        </p:spPr>
        <p:txBody>
          <a:bodyPr>
            <a:normAutofit fontScale="90000"/>
          </a:bodyPr>
          <a:lstStyle/>
          <a:p>
            <a:pPr eaLnBrk="1" hangingPunct="1"/>
            <a:r>
              <a:rPr lang="en-US"/>
              <a:t>Functions --- pass by reference</a:t>
            </a:r>
          </a:p>
        </p:txBody>
      </p:sp>
      <p:sp>
        <p:nvSpPr>
          <p:cNvPr id="27651" name="Rectangle 3"/>
          <p:cNvSpPr>
            <a:spLocks noGrp="1" noChangeArrowheads="1"/>
          </p:cNvSpPr>
          <p:nvPr>
            <p:ph idx="1"/>
          </p:nvPr>
        </p:nvSpPr>
        <p:spPr>
          <a:xfrm>
            <a:off x="2286000" y="1417638"/>
            <a:ext cx="6858000" cy="5440362"/>
          </a:xfrm>
        </p:spPr>
        <p:txBody>
          <a:bodyPr>
            <a:normAutofit fontScale="62500" lnSpcReduction="20000"/>
          </a:bodyPr>
          <a:lstStyle/>
          <a:p>
            <a:pPr>
              <a:lnSpc>
                <a:spcPct val="80000"/>
              </a:lnSpc>
              <a:buNone/>
            </a:pPr>
            <a:r>
              <a:rPr lang="en-US" sz="2800" dirty="0" smtClean="0"/>
              <a:t>void </a:t>
            </a:r>
            <a:r>
              <a:rPr lang="en-US" sz="2800" dirty="0" err="1" smtClean="0"/>
              <a:t>myFunction(void</a:t>
            </a:r>
            <a:r>
              <a:rPr lang="en-US" sz="2800" dirty="0" smtClean="0"/>
              <a:t>) {</a:t>
            </a:r>
          </a:p>
          <a:p>
            <a:pPr>
              <a:lnSpc>
                <a:spcPct val="80000"/>
              </a:lnSpc>
              <a:buNone/>
            </a:pPr>
            <a:endParaRPr lang="en-US" sz="2800" dirty="0" smtClean="0"/>
          </a:p>
          <a:p>
            <a:pPr>
              <a:lnSpc>
                <a:spcPct val="80000"/>
              </a:lnSpc>
              <a:buNone/>
            </a:pPr>
            <a:r>
              <a:rPr lang="en-US" sz="2800" dirty="0" smtClean="0"/>
              <a:t>    for ( </a:t>
            </a:r>
            <a:r>
              <a:rPr lang="en-US" sz="2800" dirty="0" err="1" smtClean="0"/>
              <a:t>int</a:t>
            </a:r>
            <a:r>
              <a:rPr lang="en-US" sz="2800" dirty="0" smtClean="0"/>
              <a:t> </a:t>
            </a:r>
            <a:r>
              <a:rPr lang="en-US" sz="2800" dirty="0" err="1" smtClean="0"/>
              <a:t>i</a:t>
            </a:r>
            <a:r>
              <a:rPr lang="en-US" sz="2800" dirty="0" smtClean="0"/>
              <a:t> = 1 ; </a:t>
            </a:r>
            <a:r>
              <a:rPr lang="en-US" sz="2800" dirty="0" err="1" smtClean="0"/>
              <a:t>i</a:t>
            </a:r>
            <a:r>
              <a:rPr lang="en-US" sz="2800" dirty="0" smtClean="0"/>
              <a:t> &lt; 5000 ; </a:t>
            </a:r>
            <a:r>
              <a:rPr lang="en-US" sz="2800" dirty="0" err="1" smtClean="0"/>
              <a:t>i</a:t>
            </a:r>
            <a:r>
              <a:rPr lang="en-US" sz="2800" dirty="0" smtClean="0"/>
              <a:t>++ ) { </a:t>
            </a:r>
          </a:p>
          <a:p>
            <a:pPr>
              <a:lnSpc>
                <a:spcPct val="80000"/>
              </a:lnSpc>
              <a:buNone/>
            </a:pPr>
            <a:r>
              <a:rPr lang="en-US" sz="2800" dirty="0" smtClean="0"/>
              <a:t>        if (</a:t>
            </a:r>
            <a:r>
              <a:rPr lang="en-US" sz="2800" dirty="0" err="1" smtClean="0"/>
              <a:t>i</a:t>
            </a:r>
            <a:r>
              <a:rPr lang="en-US" sz="2800" dirty="0" smtClean="0"/>
              <a:t> % 5 == 0) {</a:t>
            </a:r>
          </a:p>
          <a:p>
            <a:pPr>
              <a:lnSpc>
                <a:spcPct val="80000"/>
              </a:lnSpc>
              <a:buNone/>
            </a:pPr>
            <a:r>
              <a:rPr lang="en-US" sz="2800" dirty="0" smtClean="0"/>
              <a:t>            continue;  // jump back to the top.</a:t>
            </a:r>
          </a:p>
          <a:p>
            <a:pPr>
              <a:lnSpc>
                <a:spcPct val="80000"/>
              </a:lnSpc>
              <a:buNone/>
            </a:pPr>
            <a:r>
              <a:rPr lang="en-US" sz="2800" dirty="0" smtClean="0"/>
              <a:t>        }</a:t>
            </a:r>
          </a:p>
          <a:p>
            <a:pPr>
              <a:lnSpc>
                <a:spcPct val="80000"/>
              </a:lnSpc>
              <a:buNone/>
            </a:pPr>
            <a:r>
              <a:rPr lang="en-US" sz="2800" dirty="0" smtClean="0"/>
              <a:t>        </a:t>
            </a:r>
            <a:r>
              <a:rPr lang="en-US" sz="2800" dirty="0" err="1" smtClean="0"/>
              <a:t>NSLog(@"The</a:t>
            </a:r>
            <a:r>
              <a:rPr lang="en-US" sz="2800" dirty="0" smtClean="0"/>
              <a:t> value of the index is %</a:t>
            </a:r>
            <a:r>
              <a:rPr lang="en-US" sz="2800" dirty="0" err="1" smtClean="0"/>
              <a:t>i</a:t>
            </a:r>
            <a:r>
              <a:rPr lang="en-US" sz="2800" dirty="0" smtClean="0"/>
              <a:t>", </a:t>
            </a:r>
            <a:r>
              <a:rPr lang="en-US" sz="2800" dirty="0" err="1" smtClean="0"/>
              <a:t>i</a:t>
            </a:r>
            <a:r>
              <a:rPr lang="en-US" sz="2800" dirty="0" smtClean="0"/>
              <a:t>);</a:t>
            </a:r>
          </a:p>
          <a:p>
            <a:pPr>
              <a:lnSpc>
                <a:spcPct val="80000"/>
              </a:lnSpc>
              <a:buNone/>
            </a:pPr>
            <a:r>
              <a:rPr lang="en-US" sz="2800" dirty="0" smtClean="0"/>
              <a:t>    }</a:t>
            </a:r>
          </a:p>
          <a:p>
            <a:pPr>
              <a:lnSpc>
                <a:spcPct val="80000"/>
              </a:lnSpc>
              <a:buNone/>
            </a:pPr>
            <a:r>
              <a:rPr lang="en-US" sz="2800" dirty="0" smtClean="0"/>
              <a:t>    </a:t>
            </a:r>
          </a:p>
          <a:p>
            <a:pPr>
              <a:lnSpc>
                <a:spcPct val="80000"/>
              </a:lnSpc>
              <a:buNone/>
            </a:pPr>
            <a:r>
              <a:rPr lang="en-US" sz="2800" dirty="0" smtClean="0"/>
              <a:t>}</a:t>
            </a:r>
          </a:p>
          <a:p>
            <a:pPr>
              <a:lnSpc>
                <a:spcPct val="80000"/>
              </a:lnSpc>
              <a:buNone/>
            </a:pPr>
            <a:r>
              <a:rPr lang="en-US" sz="2800" dirty="0" err="1" smtClean="0"/>
              <a:t>int</a:t>
            </a:r>
            <a:r>
              <a:rPr lang="en-US" sz="2800" dirty="0" smtClean="0"/>
              <a:t> main (</a:t>
            </a:r>
            <a:r>
              <a:rPr lang="en-US" sz="2800" dirty="0" err="1" smtClean="0"/>
              <a:t>int</a:t>
            </a:r>
            <a:r>
              <a:rPr lang="en-US" sz="2800" dirty="0" smtClean="0"/>
              <a:t> </a:t>
            </a:r>
            <a:r>
              <a:rPr lang="en-US" sz="2800" dirty="0" err="1" smtClean="0"/>
              <a:t>argc</a:t>
            </a:r>
            <a:r>
              <a:rPr lang="en-US" sz="2800" dirty="0" smtClean="0"/>
              <a:t>, const char * </a:t>
            </a:r>
            <a:r>
              <a:rPr lang="en-US" sz="2800" dirty="0" err="1" smtClean="0"/>
              <a:t>argv</a:t>
            </a:r>
            <a:r>
              <a:rPr lang="en-US" sz="2800" dirty="0" smtClean="0"/>
              <a:t>[])</a:t>
            </a:r>
          </a:p>
          <a:p>
            <a:pPr>
              <a:lnSpc>
                <a:spcPct val="80000"/>
              </a:lnSpc>
              <a:buNone/>
            </a:pPr>
            <a:r>
              <a:rPr lang="en-US" sz="2800" dirty="0" smtClean="0"/>
              <a:t>{</a:t>
            </a:r>
          </a:p>
          <a:p>
            <a:pPr>
              <a:lnSpc>
                <a:spcPct val="80000"/>
              </a:lnSpc>
              <a:buNone/>
            </a:pPr>
            <a:r>
              <a:rPr lang="en-US" sz="2800" dirty="0" smtClean="0"/>
              <a:t>    </a:t>
            </a:r>
          </a:p>
          <a:p>
            <a:pPr>
              <a:lnSpc>
                <a:spcPct val="80000"/>
              </a:lnSpc>
              <a:buNone/>
            </a:pPr>
            <a:r>
              <a:rPr lang="en-US" sz="2800" dirty="0" smtClean="0"/>
              <a:t>    </a:t>
            </a:r>
            <a:r>
              <a:rPr lang="en-US" sz="2800" dirty="0" err="1" smtClean="0"/>
              <a:t>NSAutoreleasePool</a:t>
            </a:r>
            <a:r>
              <a:rPr lang="en-US" sz="2800" dirty="0" smtClean="0"/>
              <a:t> * pool = [[</a:t>
            </a:r>
            <a:r>
              <a:rPr lang="en-US" sz="2800" dirty="0" err="1" smtClean="0"/>
              <a:t>NSAutoreleasePool</a:t>
            </a:r>
            <a:r>
              <a:rPr lang="en-US" sz="2800" dirty="0" smtClean="0"/>
              <a:t> </a:t>
            </a:r>
            <a:r>
              <a:rPr lang="en-US" sz="2800" dirty="0" err="1" smtClean="0"/>
              <a:t>alloc</a:t>
            </a:r>
            <a:r>
              <a:rPr lang="en-US" sz="2800" dirty="0" smtClean="0"/>
              <a:t>] init];</a:t>
            </a:r>
          </a:p>
          <a:p>
            <a:pPr>
              <a:lnSpc>
                <a:spcPct val="80000"/>
              </a:lnSpc>
              <a:buNone/>
            </a:pPr>
            <a:r>
              <a:rPr lang="en-US" sz="2800" dirty="0" smtClean="0"/>
              <a:t>    </a:t>
            </a:r>
          </a:p>
          <a:p>
            <a:pPr>
              <a:lnSpc>
                <a:spcPct val="80000"/>
              </a:lnSpc>
              <a:buNone/>
            </a:pPr>
            <a:r>
              <a:rPr lang="en-US" sz="2800" dirty="0" smtClean="0"/>
              <a:t>	// call the function</a:t>
            </a:r>
          </a:p>
          <a:p>
            <a:pPr>
              <a:lnSpc>
                <a:spcPct val="80000"/>
              </a:lnSpc>
              <a:buNone/>
            </a:pPr>
            <a:r>
              <a:rPr lang="en-US" sz="2800" dirty="0" smtClean="0"/>
              <a:t>    </a:t>
            </a:r>
            <a:r>
              <a:rPr lang="en-US" sz="2800" dirty="0" err="1" smtClean="0"/>
              <a:t>myFunction</a:t>
            </a:r>
            <a:r>
              <a:rPr lang="en-US" sz="2800" dirty="0" smtClean="0"/>
              <a:t>();</a:t>
            </a:r>
          </a:p>
          <a:p>
            <a:pPr>
              <a:lnSpc>
                <a:spcPct val="80000"/>
              </a:lnSpc>
              <a:buNone/>
            </a:pPr>
            <a:r>
              <a:rPr lang="en-US" sz="2800" dirty="0" smtClean="0"/>
              <a:t>        </a:t>
            </a:r>
          </a:p>
          <a:p>
            <a:pPr>
              <a:lnSpc>
                <a:spcPct val="80000"/>
              </a:lnSpc>
              <a:buNone/>
            </a:pPr>
            <a:r>
              <a:rPr lang="en-US" sz="2800" dirty="0" smtClean="0"/>
              <a:t>    [pool drain];</a:t>
            </a:r>
          </a:p>
          <a:p>
            <a:pPr>
              <a:lnSpc>
                <a:spcPct val="80000"/>
              </a:lnSpc>
              <a:buNone/>
            </a:pPr>
            <a:r>
              <a:rPr lang="en-US" sz="2800" dirty="0" smtClean="0"/>
              <a:t>    return 0;</a:t>
            </a:r>
          </a:p>
          <a:p>
            <a:pPr>
              <a:lnSpc>
                <a:spcPct val="80000"/>
              </a:lnSpc>
              <a:buNone/>
            </a:pPr>
            <a:r>
              <a:rPr lang="en-US" sz="2800" dirty="0" smtClean="0"/>
              <a:t>}</a:t>
            </a:r>
          </a:p>
          <a:p>
            <a:pPr eaLnBrk="1" hangingPunct="1">
              <a:lnSpc>
                <a:spcPct val="80000"/>
              </a:lnSpc>
              <a:buFont typeface="Wingdings 2" pitchFamily="-65" charset="2"/>
              <a:buNone/>
            </a:pPr>
            <a:r>
              <a:rPr lang="en-US" sz="2800" dirty="0" smtClean="0"/>
              <a:t>   </a:t>
            </a:r>
            <a:endParaRPr lang="en-US"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4893</TotalTime>
  <Words>2010</Words>
  <Application>Microsoft Macintosh PowerPoint</Application>
  <PresentationFormat>On-screen Show (4:3)</PresentationFormat>
  <Paragraphs>257</Paragraphs>
  <Slides>32</Slides>
  <Notes>6</Notes>
  <HiddenSlides>0</HiddenSlides>
  <MMClips>0</MMClips>
  <ScaleCrop>false</ScaleCrop>
  <HeadingPairs>
    <vt:vector size="4" baseType="variant">
      <vt:variant>
        <vt:lpstr>Design Template</vt:lpstr>
      </vt:variant>
      <vt:variant>
        <vt:i4>1</vt:i4>
      </vt:variant>
      <vt:variant>
        <vt:lpstr>Slide Titles</vt:lpstr>
      </vt:variant>
      <vt:variant>
        <vt:i4>32</vt:i4>
      </vt:variant>
    </vt:vector>
  </HeadingPairs>
  <TitlesOfParts>
    <vt:vector size="33" baseType="lpstr">
      <vt:lpstr>Concourse</vt:lpstr>
      <vt:lpstr>ART40545</vt:lpstr>
      <vt:lpstr>Week 2</vt:lpstr>
      <vt:lpstr>First Responder….</vt:lpstr>
      <vt:lpstr>Delegate</vt:lpstr>
      <vt:lpstr>for  in   loop</vt:lpstr>
      <vt:lpstr>C-style arrays</vt:lpstr>
      <vt:lpstr>C-Style Arrays with Objects</vt:lpstr>
      <vt:lpstr>Array Objects and Methods</vt:lpstr>
      <vt:lpstr>Functions --- pass by reference</vt:lpstr>
      <vt:lpstr>Passing Arguments</vt:lpstr>
      <vt:lpstr>Pointers and Objects</vt:lpstr>
      <vt:lpstr>Passing the pointer</vt:lpstr>
      <vt:lpstr> Classes</vt:lpstr>
      <vt:lpstr>Declaring a class in ClassName.h</vt:lpstr>
      <vt:lpstr>Declaring methods</vt:lpstr>
      <vt:lpstr>Whats this + and – stuff?</vt:lpstr>
      <vt:lpstr>Inheritance</vt:lpstr>
      <vt:lpstr>Inheritance (cont.)</vt:lpstr>
      <vt:lpstr>The Interface</vt:lpstr>
      <vt:lpstr>Frameworks</vt:lpstr>
      <vt:lpstr>iOS programming</vt:lpstr>
      <vt:lpstr>Start a New XCode iOS Project</vt:lpstr>
      <vt:lpstr>Some Xcode items explored</vt:lpstr>
      <vt:lpstr>@property</vt:lpstr>
      <vt:lpstr>@synthesize</vt:lpstr>
      <vt:lpstr>-(IBAction)doCalculation:(id)sender;  </vt:lpstr>
      <vt:lpstr>Let’s Plan Our Calculator App</vt:lpstr>
      <vt:lpstr>Your Projects…</vt:lpstr>
      <vt:lpstr>Frameworks Needed</vt:lpstr>
      <vt:lpstr>Apps in class… </vt:lpstr>
      <vt:lpstr>For Multimedia:</vt:lpstr>
      <vt:lpstr>Others we may need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ART40545</dc:title>
  <dc:creator>Kristian Secor</dc:creator>
  <cp:lastModifiedBy>Kristian Secor</cp:lastModifiedBy>
  <cp:revision>97</cp:revision>
  <dcterms:created xsi:type="dcterms:W3CDTF">2014-01-14T20:52:34Z</dcterms:created>
  <dcterms:modified xsi:type="dcterms:W3CDTF">2014-01-14T20:53:10Z</dcterms:modified>
</cp:coreProperties>
</file>